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89" r:id="rId2"/>
    <p:sldMasterId id="2147483690" r:id="rId3"/>
  </p:sldMasterIdLst>
  <p:notesMasterIdLst>
    <p:notesMasterId r:id="rId7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Lst>
  <p:sldSz cx="9144000" cy="6858000" type="screen4x3"/>
  <p:notesSz cx="6858000" cy="9144000"/>
  <p:embeddedFontLst>
    <p:embeddedFont>
      <p:font typeface="Calibri" panose="020F0502020204030204" pitchFamily="34" charset="0"/>
      <p:regular r:id="rId71"/>
      <p:bold r:id="rId72"/>
      <p:italic r:id="rId73"/>
      <p:boldItalic r:id="rId74"/>
    </p:embeddedFont>
    <p:embeddedFont>
      <p:font typeface="Georgia" panose="02040502050405020303" pitchFamily="18" charset="0"/>
      <p:regular r:id="rId75"/>
      <p:bold r:id="rId76"/>
      <p:italic r:id="rId77"/>
      <p:boldItalic r:id="rId78"/>
    </p:embeddedFont>
    <p:embeddedFont>
      <p:font typeface="Helvetica Neue" panose="02000503000000020004" pitchFamily="2" charset="0"/>
      <p:regular r:id="rId79"/>
      <p:bold r:id="rId80"/>
      <p:italic r:id="rId81"/>
      <p:boldItalic r:id="rId82"/>
    </p:embeddedFont>
    <p:embeddedFont>
      <p:font typeface="Helvetica Neue Light" panose="02000403000000020004" pitchFamily="2" charset="0"/>
      <p:regular r:id="rId83"/>
      <p:bold r:id="rId84"/>
      <p:italic r:id="rId85"/>
      <p:boldItalic r:id="rId86"/>
    </p:embeddedFont>
    <p:embeddedFont>
      <p:font typeface="Lato" panose="020F0502020204030203" pitchFamily="34" charset="77"/>
      <p:regular r:id="rId87"/>
      <p:bold r:id="rId88"/>
      <p:italic r:id="rId89"/>
      <p:boldItalic r:id="rId90"/>
    </p:embeddedFont>
    <p:embeddedFont>
      <p:font typeface="Lato Black" panose="020F0802020204030203" pitchFamily="34" charset="77"/>
      <p:bold r:id="rId91"/>
      <p:italic r:id="rId92"/>
      <p:boldItalic r:id="rId93"/>
    </p:embeddedFont>
    <p:embeddedFont>
      <p:font typeface="Merriweather" pitchFamily="2" charset="77"/>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BA4A9A-DAE0-45F7-9CBA-DB820AACEB2B}">
  <a:tblStyle styleId="{F6BA4A9A-DAE0-45F7-9CBA-DB820AACEB2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8"/>
  </p:normalViewPr>
  <p:slideViewPr>
    <p:cSldViewPr snapToGrid="0">
      <p:cViewPr varScale="1">
        <p:scale>
          <a:sx n="92" d="100"/>
          <a:sy n="92" d="100"/>
        </p:scale>
        <p:origin x="166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2.xml"/><Relationship Id="rId90" Type="http://schemas.openxmlformats.org/officeDocument/2006/relationships/font" Target="fonts/font20.fntdata"/><Relationship Id="rId95" Type="http://schemas.openxmlformats.org/officeDocument/2006/relationships/font" Target="fonts/font25.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font" Target="fonts/font10.fntdata"/><Relationship Id="rId85" Type="http://schemas.openxmlformats.org/officeDocument/2006/relationships/font" Target="fonts/font15.fntdata"/><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6.fntdata"/><Relationship Id="rId97" Type="http://schemas.openxmlformats.org/officeDocument/2006/relationships/font" Target="fonts/font27.fntdata"/><Relationship Id="rId7" Type="http://schemas.openxmlformats.org/officeDocument/2006/relationships/slide" Target="slides/slide4.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7.fntdata"/><Relationship Id="rId61" Type="http://schemas.openxmlformats.org/officeDocument/2006/relationships/slide" Target="slides/slide58.xml"/><Relationship Id="rId82" Type="http://schemas.openxmlformats.org/officeDocument/2006/relationships/font" Target="fonts/font12.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7.fntdata"/><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851330675f_0_2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851330675f_0_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Welcome and introduce the three presenters</a:t>
            </a:r>
            <a:endParaRPr/>
          </a:p>
          <a:p>
            <a:pPr marL="0" lvl="0" indent="0" algn="l" rtl="0">
              <a:spcBef>
                <a:spcPts val="0"/>
              </a:spcBef>
              <a:spcAft>
                <a:spcPts val="0"/>
              </a:spcAft>
              <a:buNone/>
            </a:pPr>
            <a:endParaRPr/>
          </a:p>
        </p:txBody>
      </p:sp>
      <p:sp>
        <p:nvSpPr>
          <p:cNvPr id="237" name="Google Shape;237;g851330675f_0_2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851330675f_0_33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Calibri"/>
              <a:buNone/>
            </a:pPr>
            <a:r>
              <a:rPr lang="en-US"/>
              <a:t>Range of topics, many telling stories with images</a:t>
            </a:r>
            <a:endParaRPr/>
          </a:p>
        </p:txBody>
      </p:sp>
      <p:sp>
        <p:nvSpPr>
          <p:cNvPr id="322" name="Google Shape;322;g851330675f_0_338: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851330675f_0_34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851330675f_0_3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Upcoming student opportunities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4caa5d5d7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4caa5d5d7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The Pulitzer Center webinar “How Kids Learn Around the World with Jaime Joyce” aired live on May 6, 2020.</a:t>
            </a:r>
            <a:endParaRPr sz="1200"/>
          </a:p>
        </p:txBody>
      </p:sp>
      <p:sp>
        <p:nvSpPr>
          <p:cNvPr id="339" name="Google Shape;339;g84caa5d5d7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12</a:t>
            </a:fld>
            <a:endParaRPr sz="1400">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76e22ff1ab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76e22ff1ab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does it mean to be resilient? As we go through the presentation, think about </a:t>
            </a:r>
            <a:r>
              <a:rPr lang="en-US" sz="1200" b="1"/>
              <a:t>what resilience means to you</a:t>
            </a:r>
            <a:r>
              <a:rPr lang="en-US" sz="1200"/>
              <a:t> </a:t>
            </a:r>
            <a:r>
              <a:rPr lang="en-US" sz="1200" b="1"/>
              <a:t>and how the children we meet show us what resilience looks like. </a:t>
            </a:r>
            <a:r>
              <a:rPr lang="en-US" sz="1200"/>
              <a:t>Feel free to discuss this throughout the presentation in the chat box.</a:t>
            </a:r>
            <a:endParaRPr sz="1200"/>
          </a:p>
          <a:p>
            <a:pPr marL="0" lvl="0" indent="0" algn="l" rtl="0">
              <a:spcBef>
                <a:spcPts val="0"/>
              </a:spcBef>
              <a:spcAft>
                <a:spcPts val="0"/>
              </a:spcAft>
              <a:buNone/>
            </a:pPr>
            <a:r>
              <a:rPr lang="en-US" sz="1200"/>
              <a:t>** All photos and video by Jaime Joyce unless otherwise noted.</a:t>
            </a:r>
            <a:endParaRPr sz="1200"/>
          </a:p>
        </p:txBody>
      </p:sp>
      <p:sp>
        <p:nvSpPr>
          <p:cNvPr id="346" name="Google Shape;346;g76e22ff1ab_0_2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13</a:t>
            </a:fld>
            <a:endParaRPr sz="140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4caa5d5d7_1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84caa5d5d7_1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does it mean to be a refugee?</a:t>
            </a:r>
            <a:endParaRPr sz="1200"/>
          </a:p>
        </p:txBody>
      </p:sp>
      <p:sp>
        <p:nvSpPr>
          <p:cNvPr id="353" name="Google Shape;353;g84caa5d5d7_1_13: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14</a:t>
            </a:fld>
            <a:endParaRPr sz="1400">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76e22ff1ab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76e22ff1ab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Clr>
                <a:schemeClr val="dk1"/>
              </a:buClr>
              <a:buSzPts val="1100"/>
              <a:buFont typeface="Arial"/>
              <a:buNone/>
            </a:pPr>
            <a:r>
              <a:rPr lang="en-US" sz="1200">
                <a:solidFill>
                  <a:srgbClr val="202020"/>
                </a:solidFill>
                <a:highlight>
                  <a:schemeClr val="lt1"/>
                </a:highlight>
              </a:rPr>
              <a:t>From “Kids of Kakuma,” </a:t>
            </a:r>
            <a:r>
              <a:rPr lang="en-US" sz="1200" i="1">
                <a:solidFill>
                  <a:srgbClr val="202020"/>
                </a:solidFill>
                <a:highlight>
                  <a:schemeClr val="lt1"/>
                </a:highlight>
              </a:rPr>
              <a:t>TIME for Kids,</a:t>
            </a:r>
            <a:r>
              <a:rPr lang="en-US" sz="1200">
                <a:solidFill>
                  <a:srgbClr val="202020"/>
                </a:solidFill>
                <a:highlight>
                  <a:schemeClr val="lt1"/>
                </a:highlight>
              </a:rPr>
              <a:t> April 20, 2018</a:t>
            </a:r>
            <a:endParaRPr sz="1200">
              <a:solidFill>
                <a:srgbClr val="202020"/>
              </a:solidFill>
              <a:highlight>
                <a:schemeClr val="lt1"/>
              </a:highlight>
            </a:endParaRPr>
          </a:p>
          <a:p>
            <a:pPr marL="0" lvl="0" indent="0" algn="l" rtl="0">
              <a:spcBef>
                <a:spcPts val="0"/>
              </a:spcBef>
              <a:spcAft>
                <a:spcPts val="0"/>
              </a:spcAft>
              <a:buNone/>
            </a:pPr>
            <a:endParaRPr/>
          </a:p>
        </p:txBody>
      </p:sp>
      <p:sp>
        <p:nvSpPr>
          <p:cNvPr id="359" name="Google Shape;359;g76e22ff1ab_0_8: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15</a:t>
            </a:fld>
            <a:endParaRPr sz="140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76e22ff1ab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76e22ff1ab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Poll question: Of the world’s 25.9 million refugees, how many are under the age of 18? </a:t>
            </a:r>
            <a:endParaRPr sz="1200"/>
          </a:p>
          <a:p>
            <a:pPr marL="0" lvl="0" indent="0" algn="l" rtl="0">
              <a:spcBef>
                <a:spcPts val="0"/>
              </a:spcBef>
              <a:spcAft>
                <a:spcPts val="0"/>
              </a:spcAft>
              <a:buNone/>
            </a:pPr>
            <a:r>
              <a:rPr lang="en-US" sz="900">
                <a:solidFill>
                  <a:schemeClr val="dk1"/>
                </a:solidFill>
              </a:rPr>
              <a:t>Source: UNHCR Global Trends, 2018</a:t>
            </a:r>
            <a:endParaRPr sz="900">
              <a:solidFill>
                <a:schemeClr val="dk1"/>
              </a:solidFill>
            </a:endParaRPr>
          </a:p>
          <a:p>
            <a:pPr marL="0" lvl="0" indent="0" algn="l" rtl="0">
              <a:spcBef>
                <a:spcPts val="0"/>
              </a:spcBef>
              <a:spcAft>
                <a:spcPts val="0"/>
              </a:spcAft>
              <a:buNone/>
            </a:pPr>
            <a:endParaRPr/>
          </a:p>
        </p:txBody>
      </p:sp>
      <p:sp>
        <p:nvSpPr>
          <p:cNvPr id="365" name="Google Shape;365;g76e22ff1ab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16</a:t>
            </a:fld>
            <a:endParaRPr sz="1400">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84caa5d5d7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84caa5d5d7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Answer: About half of the world’s 25.9 million refugee are under 18. This means about 13 million refugees are kids. </a:t>
            </a:r>
            <a:r>
              <a:rPr lang="en-US" sz="1200">
                <a:solidFill>
                  <a:schemeClr val="dk1"/>
                </a:solidFill>
              </a:rPr>
              <a:t>About 7 million refugee children are of school age.</a:t>
            </a:r>
            <a:r>
              <a:rPr lang="en-US" sz="1200"/>
              <a:t> </a:t>
            </a:r>
            <a:endParaRPr sz="1200"/>
          </a:p>
          <a:p>
            <a:pPr marL="0" lvl="0" indent="0" algn="l" rtl="0">
              <a:spcBef>
                <a:spcPts val="0"/>
              </a:spcBef>
              <a:spcAft>
                <a:spcPts val="0"/>
              </a:spcAft>
              <a:buNone/>
            </a:pPr>
            <a:r>
              <a:rPr lang="en-US" sz="900"/>
              <a:t>Source: UNHCR Global Trends, 2018</a:t>
            </a:r>
            <a:endParaRPr sz="900"/>
          </a:p>
        </p:txBody>
      </p:sp>
      <p:sp>
        <p:nvSpPr>
          <p:cNvPr id="371" name="Google Shape;371;g84caa5d5d7_0_9: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17</a:t>
            </a:fld>
            <a:endParaRPr sz="1400">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6f06dcb02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6f06dcb02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rPr>
              <a:t>About 91% of kids around the world are enrolled in primary school. But when it comes to refugee kids, only 63% are in primary school. </a:t>
            </a:r>
            <a:endParaRPr sz="1200">
              <a:solidFill>
                <a:schemeClr val="dk1"/>
              </a:solidFill>
            </a:endParaRPr>
          </a:p>
          <a:p>
            <a:pPr marL="0" lvl="0" indent="0" algn="l" rtl="0">
              <a:spcBef>
                <a:spcPts val="0"/>
              </a:spcBef>
              <a:spcAft>
                <a:spcPts val="0"/>
              </a:spcAft>
              <a:buClr>
                <a:schemeClr val="dk1"/>
              </a:buClr>
              <a:buSzPts val="1100"/>
              <a:buFont typeface="Arial"/>
              <a:buNone/>
            </a:pPr>
            <a:r>
              <a:rPr lang="en-US" sz="900">
                <a:solidFill>
                  <a:schemeClr val="dk1"/>
                </a:solidFill>
              </a:rPr>
              <a:t>Source: UNHCR, “Stepping Up: Refugee Education in Crisis.”</a:t>
            </a:r>
            <a:endParaRPr/>
          </a:p>
        </p:txBody>
      </p:sp>
      <p:sp>
        <p:nvSpPr>
          <p:cNvPr id="377" name="Google Shape;377;g6f06dcb029_0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18</a:t>
            </a:fld>
            <a:endParaRPr sz="1400">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423c6b2a42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423c6b2a42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TIME for Kids reporting on what life is like for children in a refugee camp; April 20, 2018</a:t>
            </a:r>
            <a:endParaRPr sz="1200"/>
          </a:p>
        </p:txBody>
      </p:sp>
      <p:sp>
        <p:nvSpPr>
          <p:cNvPr id="383" name="Google Shape;383;g423c6b2a42_0_7: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19</a:t>
            </a:fld>
            <a:endParaRPr sz="1400">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51330675f_0_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851330675f_0_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8" name="Google Shape;38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US" sz="1200"/>
              <a:t>I traveled from New York to Nairobi, Kenya, then Kakuma, to do my TIME for Kids reporting in March 2018.</a:t>
            </a:r>
            <a:endParaRPr sz="1200"/>
          </a:p>
        </p:txBody>
      </p:sp>
      <p:sp>
        <p:nvSpPr>
          <p:cNvPr id="389" name="Google Shape;389;p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76e22ff1ab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76e22ff1ab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do you think you might see? Type responses in the chat box.</a:t>
            </a:r>
            <a:endParaRPr sz="1200"/>
          </a:p>
        </p:txBody>
      </p:sp>
      <p:sp>
        <p:nvSpPr>
          <p:cNvPr id="395" name="Google Shape;395;g76e22ff1ab_0_27: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21</a:t>
            </a:fld>
            <a:endParaRPr sz="1400">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6f06dcb029_2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6f06dcb029_2_2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Driving into Kakuma refugee camp, Kenya</a:t>
            </a:r>
            <a:endParaRPr sz="1200"/>
          </a:p>
        </p:txBody>
      </p:sp>
      <p:sp>
        <p:nvSpPr>
          <p:cNvPr id="401" name="Google Shape;401;g6f06dcb029_2_24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22</a:t>
            </a:fld>
            <a:endParaRPr sz="1400">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423c6b2a42_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423c6b2a42_5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Arriving at Kakuma refugee camp, March 2018</a:t>
            </a:r>
            <a:endParaRPr sz="1200"/>
          </a:p>
          <a:p>
            <a:pPr marL="0" lvl="0" indent="0" algn="l" rtl="0">
              <a:spcBef>
                <a:spcPts val="0"/>
              </a:spcBef>
              <a:spcAft>
                <a:spcPts val="0"/>
              </a:spcAft>
              <a:buNone/>
            </a:pPr>
            <a:r>
              <a:rPr lang="en-US" sz="1200"/>
              <a:t>Credit: Rodger Bosch for UNICEF USA</a:t>
            </a:r>
            <a:endParaRPr sz="1200"/>
          </a:p>
        </p:txBody>
      </p:sp>
      <p:sp>
        <p:nvSpPr>
          <p:cNvPr id="407" name="Google Shape;407;g423c6b2a42_5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23</a:t>
            </a:fld>
            <a:endParaRPr sz="14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rPr>
              <a:t>Rose Peter (right), 18, is a refugee from South Sudan. She came to Kenya in 2014 with 19 other children, walking in daylight and sleeping in the bush at night, where wild animals roamed. The trip took one week. “I am hoping that after I finish school my life will be changed completely.”</a:t>
            </a:r>
            <a:endParaRPr sz="1200"/>
          </a:p>
        </p:txBody>
      </p:sp>
      <p:sp>
        <p:nvSpPr>
          <p:cNvPr id="414" name="Google Shape;414;p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9" name="Google Shape;41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rPr>
              <a:t>Hulima, 10, is an unaccompanied minor living at the camp with a group of other boys.</a:t>
            </a:r>
            <a:endParaRPr sz="1200">
              <a:solidFill>
                <a:schemeClr val="dk1"/>
              </a:solidFill>
            </a:endParaRPr>
          </a:p>
          <a:p>
            <a:pPr marL="0" marR="0" lvl="0" indent="0" algn="l" rtl="0">
              <a:spcBef>
                <a:spcPts val="0"/>
              </a:spcBef>
              <a:spcAft>
                <a:spcPts val="0"/>
              </a:spcAft>
              <a:buSzPts val="1800"/>
              <a:buFont typeface="Arial"/>
              <a:buNone/>
            </a:pPr>
            <a:endParaRPr/>
          </a:p>
        </p:txBody>
      </p:sp>
      <p:sp>
        <p:nvSpPr>
          <p:cNvPr id="420" name="Google Shape;420;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486359b3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486359b3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Hulima, left, and the boys he lives with at Kakuma.</a:t>
            </a:r>
            <a:endParaRPr sz="1200"/>
          </a:p>
        </p:txBody>
      </p:sp>
      <p:sp>
        <p:nvSpPr>
          <p:cNvPr id="426" name="Google Shape;426;g8486359b37_0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26</a:t>
            </a:fld>
            <a:endParaRPr sz="1400">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6f04399fbb_1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6f04399fbb_1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School office, </a:t>
            </a:r>
            <a:r>
              <a:rPr lang="en-US" sz="1200">
                <a:solidFill>
                  <a:schemeClr val="dk1"/>
                </a:solidFill>
              </a:rPr>
              <a:t>Bhar El-Naam</a:t>
            </a:r>
            <a:r>
              <a:rPr lang="en-US" sz="1200"/>
              <a:t> school, Kakuma refugee camp</a:t>
            </a:r>
            <a:endParaRPr sz="1200"/>
          </a:p>
        </p:txBody>
      </p:sp>
      <p:sp>
        <p:nvSpPr>
          <p:cNvPr id="432" name="Google Shape;432;g6f04399fbb_1_13: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27</a:t>
            </a:fld>
            <a:endParaRPr sz="1400">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7" name="Google Shape;43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rPr>
              <a:t>Jessica Deng, 21, was born in Kakuma refugee camp. She is now a teacher at Bhar El-Naam school. On average, people live as refugees for more than two decades. “Nothing is simple at this camp,” she says. Especially for girls. “[Some] are told ‘Don’t go to school.’ Others are told, ‘Do this [chore] before you go to school.” And yet, “They come to school. They are so enthusiastic.”</a:t>
            </a:r>
            <a:endParaRPr sz="1200"/>
          </a:p>
        </p:txBody>
      </p:sp>
      <p:sp>
        <p:nvSpPr>
          <p:cNvPr id="438" name="Google Shape;438;p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rPr>
              <a:t>Bhar E-Naam school is one of 21 primary schools in Kakuma; it is one of two exclusively for girls. </a:t>
            </a:r>
            <a:endParaRPr sz="1200">
              <a:solidFill>
                <a:schemeClr val="dk1"/>
              </a:solidFill>
            </a:endParaRPr>
          </a:p>
          <a:p>
            <a:pPr marL="0" lvl="0" indent="0" algn="l" rtl="0">
              <a:spcBef>
                <a:spcPts val="0"/>
              </a:spcBef>
              <a:spcAft>
                <a:spcPts val="0"/>
              </a:spcAft>
              <a:buClr>
                <a:schemeClr val="dk1"/>
              </a:buClr>
              <a:buSzPts val="1100"/>
              <a:buFont typeface="Arial"/>
              <a:buNone/>
            </a:pPr>
            <a:r>
              <a:rPr lang="en-US" sz="1200">
                <a:solidFill>
                  <a:schemeClr val="dk1"/>
                </a:solidFill>
              </a:rPr>
              <a:t>Photo: Rodger Bosch for UNICEF USA</a:t>
            </a:r>
            <a:endParaRPr sz="1200"/>
          </a:p>
        </p:txBody>
      </p:sp>
      <p:sp>
        <p:nvSpPr>
          <p:cNvPr id="443" name="Google Shape;44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51330675f_0_28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851330675f_0_2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6f06dcb029_2_4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8" name="Google Shape;448;g6f06dcb029_2_4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r>
              <a:rPr lang="en-US" sz="1200">
                <a:solidFill>
                  <a:schemeClr val="dk1"/>
                </a:solidFill>
              </a:rPr>
              <a:t>Mogadishu Primary School has 2,815 students and 21 teachers. That means one teacher for every 135 students. The average student-teacher ratio in Kakuma is 100 to one.</a:t>
            </a:r>
            <a:endParaRPr sz="1200">
              <a:solidFill>
                <a:schemeClr val="dk1"/>
              </a:solidFill>
            </a:endParaRPr>
          </a:p>
          <a:p>
            <a:pPr marL="0" marR="0" lvl="0" indent="0" algn="l" rtl="0">
              <a:spcBef>
                <a:spcPts val="0"/>
              </a:spcBef>
              <a:spcAft>
                <a:spcPts val="0"/>
              </a:spcAft>
              <a:buSzPts val="1800"/>
              <a:buFont typeface="Arial"/>
              <a:buNone/>
            </a:pPr>
            <a:endParaRPr sz="1200"/>
          </a:p>
        </p:txBody>
      </p:sp>
      <p:sp>
        <p:nvSpPr>
          <p:cNvPr id="449" name="Google Shape;449;g6f06dcb029_2_49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6f06dcb029_2_5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4" name="Google Shape;454;g6f06dcb029_2_5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r>
              <a:rPr lang="en-US" sz="1200">
                <a:solidFill>
                  <a:schemeClr val="dk1"/>
                </a:solidFill>
              </a:rPr>
              <a:t>Video: Breaktime at Mogadishu Primary. Most of the students are from Somalia, which is why the school is named after the country’s capital.</a:t>
            </a:r>
            <a:endParaRPr sz="1200">
              <a:solidFill>
                <a:schemeClr val="dk1"/>
              </a:solidFill>
            </a:endParaRPr>
          </a:p>
          <a:p>
            <a:pPr marL="0" marR="0" lvl="0" indent="0" algn="l" rtl="0">
              <a:spcBef>
                <a:spcPts val="0"/>
              </a:spcBef>
              <a:spcAft>
                <a:spcPts val="0"/>
              </a:spcAft>
              <a:buSzPts val="1800"/>
              <a:buFont typeface="Arial"/>
              <a:buNone/>
            </a:pPr>
            <a:endParaRPr sz="1200"/>
          </a:p>
        </p:txBody>
      </p:sp>
      <p:sp>
        <p:nvSpPr>
          <p:cNvPr id="455" name="Google Shape;455;g6f06dcb029_2_57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0" name="Google Shape;46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rPr>
              <a:t>Kalobeyei Friends School</a:t>
            </a:r>
            <a:endParaRPr sz="1200">
              <a:solidFill>
                <a:schemeClr val="dk1"/>
              </a:solidFill>
            </a:endParaRPr>
          </a:p>
          <a:p>
            <a:pPr marL="0" lvl="0" indent="0" algn="l" rtl="0">
              <a:spcBef>
                <a:spcPts val="0"/>
              </a:spcBef>
              <a:spcAft>
                <a:spcPts val="0"/>
              </a:spcAft>
              <a:buClr>
                <a:schemeClr val="dk1"/>
              </a:buClr>
              <a:buSzPts val="1100"/>
              <a:buFont typeface="Arial"/>
              <a:buNone/>
            </a:pPr>
            <a:r>
              <a:rPr lang="en-US" sz="1200">
                <a:solidFill>
                  <a:schemeClr val="dk1"/>
                </a:solidFill>
              </a:rPr>
              <a:t>More than 100 students in each class</a:t>
            </a:r>
            <a:endParaRPr sz="1200">
              <a:solidFill>
                <a:schemeClr val="dk1"/>
              </a:solidFill>
            </a:endParaRPr>
          </a:p>
          <a:p>
            <a:pPr marL="0" lvl="0" indent="0" algn="l" rtl="0">
              <a:spcBef>
                <a:spcPts val="0"/>
              </a:spcBef>
              <a:spcAft>
                <a:spcPts val="0"/>
              </a:spcAft>
              <a:buClr>
                <a:schemeClr val="dk1"/>
              </a:buClr>
              <a:buSzPts val="1800"/>
              <a:buFont typeface="Arial"/>
              <a:buNone/>
            </a:pPr>
            <a:endParaRPr>
              <a:solidFill>
                <a:schemeClr val="dk1"/>
              </a:solidFill>
            </a:endParaRPr>
          </a:p>
          <a:p>
            <a:pPr marL="0" marR="0" lvl="0" indent="0" algn="l" rtl="0">
              <a:spcBef>
                <a:spcPts val="0"/>
              </a:spcBef>
              <a:spcAft>
                <a:spcPts val="0"/>
              </a:spcAft>
              <a:buSzPts val="1800"/>
              <a:buFont typeface="Arial"/>
              <a:buNone/>
            </a:pPr>
            <a:endParaRPr/>
          </a:p>
        </p:txBody>
      </p:sp>
      <p:sp>
        <p:nvSpPr>
          <p:cNvPr id="461" name="Google Shape;461;p1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6f04399fbb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6f04399fbb_1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Water fountain at Kalobeyei Friends School</a:t>
            </a:r>
            <a:endParaRPr sz="1200"/>
          </a:p>
        </p:txBody>
      </p:sp>
      <p:sp>
        <p:nvSpPr>
          <p:cNvPr id="467" name="Google Shape;467;g6f04399fbb_1_2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33</a:t>
            </a:fld>
            <a:endParaRPr sz="1400">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8486359b37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8486359b37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did you notice about the schools we visited in Kakuma? What questions came up for you?</a:t>
            </a:r>
            <a:endParaRPr sz="1200"/>
          </a:p>
        </p:txBody>
      </p:sp>
      <p:sp>
        <p:nvSpPr>
          <p:cNvPr id="473" name="Google Shape;473;g8486359b37_0_14: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34</a:t>
            </a:fld>
            <a:endParaRPr sz="1400">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7e03539879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7e03539879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Reporting on Rohingya refugees in Bangladesh; </a:t>
            </a:r>
            <a:r>
              <a:rPr lang="en-US" sz="1200">
                <a:solidFill>
                  <a:srgbClr val="202020"/>
                </a:solidFill>
                <a:highlight>
                  <a:schemeClr val="lt1"/>
                </a:highlight>
              </a:rPr>
              <a:t>September 28, 2018</a:t>
            </a:r>
            <a:endParaRPr sz="1200"/>
          </a:p>
        </p:txBody>
      </p:sp>
      <p:sp>
        <p:nvSpPr>
          <p:cNvPr id="479" name="Google Shape;479;g7e03539879_0_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35</a:t>
            </a:fld>
            <a:endParaRPr sz="1400">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84caa5d5d7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84caa5d5d7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Clr>
                <a:schemeClr val="dk1"/>
              </a:buClr>
              <a:buSzPts val="1100"/>
              <a:buFont typeface="Arial"/>
              <a:buNone/>
            </a:pPr>
            <a:r>
              <a:rPr lang="en-US" sz="1200">
                <a:solidFill>
                  <a:srgbClr val="202020"/>
                </a:solidFill>
                <a:highlight>
                  <a:schemeClr val="lt1"/>
                </a:highlight>
              </a:rPr>
              <a:t>From “Safe in School,” </a:t>
            </a:r>
            <a:r>
              <a:rPr lang="en-US" sz="1200" i="1">
                <a:solidFill>
                  <a:srgbClr val="202020"/>
                </a:solidFill>
                <a:highlight>
                  <a:schemeClr val="lt1"/>
                </a:highlight>
              </a:rPr>
              <a:t>TIME for Kids,</a:t>
            </a:r>
            <a:r>
              <a:rPr lang="en-US" sz="1200">
                <a:solidFill>
                  <a:srgbClr val="202020"/>
                </a:solidFill>
                <a:highlight>
                  <a:schemeClr val="lt1"/>
                </a:highlight>
              </a:rPr>
              <a:t> September 28, 2018</a:t>
            </a:r>
            <a:endParaRPr sz="1200"/>
          </a:p>
        </p:txBody>
      </p:sp>
      <p:sp>
        <p:nvSpPr>
          <p:cNvPr id="485" name="Google Shape;485;g84caa5d5d7_0_24: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36</a:t>
            </a:fld>
            <a:endParaRPr sz="1400">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6ef9d5bb9b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0" name="Google Shape;490;g6ef9d5bb9b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r>
              <a:rPr lang="en-US" sz="1200">
                <a:solidFill>
                  <a:schemeClr val="dk1"/>
                </a:solidFill>
              </a:rPr>
              <a:t>Bangladesh. On August 25, 2017, an attack on Rohingya villages by the Myanmar military forced thousands to flee. Rohingya people fled violence in Myanmar. Persecuted because they are Muslim.</a:t>
            </a:r>
            <a:endParaRPr sz="1000"/>
          </a:p>
        </p:txBody>
      </p:sp>
      <p:sp>
        <p:nvSpPr>
          <p:cNvPr id="491" name="Google Shape;491;g6ef9d5bb9b_2_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8468877a8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8468877a8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Location of refugee camps in Cox’s Bazaar, Bangladesh (March 15, 2020)</a:t>
            </a:r>
            <a:endParaRPr sz="1200"/>
          </a:p>
          <a:p>
            <a:pPr marL="0" lvl="0" indent="0" algn="l" rtl="0">
              <a:spcBef>
                <a:spcPts val="0"/>
              </a:spcBef>
              <a:spcAft>
                <a:spcPts val="0"/>
              </a:spcAft>
              <a:buNone/>
            </a:pPr>
            <a:r>
              <a:rPr lang="en-US" sz="1200"/>
              <a:t>Source: UNHCR</a:t>
            </a:r>
            <a:endParaRPr sz="1200"/>
          </a:p>
        </p:txBody>
      </p:sp>
      <p:sp>
        <p:nvSpPr>
          <p:cNvPr id="497" name="Google Shape;497;g8468877a85_0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38</a:t>
            </a:fld>
            <a:endParaRPr sz="1400">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8018999fe7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8018999fe7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Fishing boats on the Bay of Bengal</a:t>
            </a:r>
            <a:endParaRPr sz="1200"/>
          </a:p>
        </p:txBody>
      </p:sp>
      <p:sp>
        <p:nvSpPr>
          <p:cNvPr id="503" name="Google Shape;503;g8018999fe7_0_2: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39</a:t>
            </a:fld>
            <a:endParaRPr sz="1400">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851330675f_0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851330675f_0_2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Review goals for the session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6f06dcb029_2_4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8" name="Google Shape;508;g6f06dcb029_2_4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r>
              <a:rPr lang="en-US" sz="1200">
                <a:solidFill>
                  <a:schemeClr val="dk1"/>
                </a:solidFill>
              </a:rPr>
              <a:t>Video: A walk though Jamtoli settlement. </a:t>
            </a:r>
            <a:endParaRPr sz="1200"/>
          </a:p>
        </p:txBody>
      </p:sp>
      <p:sp>
        <p:nvSpPr>
          <p:cNvPr id="509" name="Google Shape;509;g6f06dcb029_2_41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6ef9d5bb9b_2_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4" name="Google Shape;514;g6ef9d5bb9b_2_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r>
              <a:rPr lang="en-US" sz="1200">
                <a:solidFill>
                  <a:schemeClr val="dk1"/>
                </a:solidFill>
              </a:rPr>
              <a:t>Golap Child Learning Center at Shamlapur settlement. There are around 30 children in each class</a:t>
            </a:r>
            <a:endParaRPr sz="1200">
              <a:solidFill>
                <a:schemeClr val="dk1"/>
              </a:solidFill>
            </a:endParaRPr>
          </a:p>
          <a:p>
            <a:pPr marL="0" marR="0" lvl="0" indent="0" algn="l" rtl="0">
              <a:spcBef>
                <a:spcPts val="0"/>
              </a:spcBef>
              <a:spcAft>
                <a:spcPts val="0"/>
              </a:spcAft>
              <a:buSzPts val="1800"/>
              <a:buFont typeface="Arial"/>
              <a:buNone/>
            </a:pPr>
            <a:endParaRPr/>
          </a:p>
        </p:txBody>
      </p:sp>
      <p:sp>
        <p:nvSpPr>
          <p:cNvPr id="515" name="Google Shape;515;g6ef9d5bb9b_2_16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8486359b37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8486359b37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Gulbahar is 8. She came to Bangladesh in 2017. Mohammad is 11. When we met in 2018 he told me he’d been at the camp for nine years.</a:t>
            </a:r>
            <a:endParaRPr sz="1200"/>
          </a:p>
        </p:txBody>
      </p:sp>
      <p:sp>
        <p:nvSpPr>
          <p:cNvPr id="521" name="Google Shape;521;g8486359b37_0_7: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42</a:t>
            </a:fld>
            <a:endParaRPr sz="1400">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f04399fbb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6f04399fbb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Students waiting to enter the classroom. At the time, children attended class for two hours each day.</a:t>
            </a:r>
            <a:endParaRPr sz="1200"/>
          </a:p>
        </p:txBody>
      </p:sp>
      <p:sp>
        <p:nvSpPr>
          <p:cNvPr id="527" name="Google Shape;527;g6f04399fbb_1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43</a:t>
            </a:fld>
            <a:endParaRPr sz="1400">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84caa5d5d7_2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84caa5d5d7_2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Students work together at Golap Child Learning Center. </a:t>
            </a:r>
            <a:endParaRPr sz="1200"/>
          </a:p>
        </p:txBody>
      </p:sp>
      <p:sp>
        <p:nvSpPr>
          <p:cNvPr id="533" name="Google Shape;533;g84caa5d5d7_2_7: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44</a:t>
            </a:fld>
            <a:endParaRPr sz="1400">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6ef9d5bb9b_2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8" name="Google Shape;538;g6ef9d5bb9b_2_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SzPts val="1800"/>
              <a:buFont typeface="Arial"/>
              <a:buNone/>
            </a:pPr>
            <a:r>
              <a:rPr lang="en-US" sz="1200"/>
              <a:t>Jaime Joyce with Rohingya teacher </a:t>
            </a:r>
            <a:r>
              <a:rPr lang="en-US" sz="1200">
                <a:solidFill>
                  <a:schemeClr val="dk1"/>
                </a:solidFill>
              </a:rPr>
              <a:t>Muhammad </a:t>
            </a:r>
            <a:r>
              <a:rPr lang="en-US" sz="1200"/>
              <a:t>Jaber Ahmed and Bangladeshi teacher </a:t>
            </a:r>
            <a:r>
              <a:rPr lang="en-US" sz="1200">
                <a:solidFill>
                  <a:schemeClr val="dk1"/>
                </a:solidFill>
              </a:rPr>
              <a:t>Muhammad Alam Khan</a:t>
            </a:r>
            <a:endParaRPr sz="1200"/>
          </a:p>
        </p:txBody>
      </p:sp>
      <p:sp>
        <p:nvSpPr>
          <p:cNvPr id="539" name="Google Shape;539;g6ef9d5bb9b_2_24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84caa5d5d7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84caa5d5d7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Rohingya students singing what they call “The World Song.” In the U.S., be know the song best as “We Shall Overcome,” an anthem of the civil-rights movement.</a:t>
            </a:r>
            <a:endParaRPr sz="1200"/>
          </a:p>
        </p:txBody>
      </p:sp>
      <p:sp>
        <p:nvSpPr>
          <p:cNvPr id="545" name="Google Shape;545;g84caa5d5d7_2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46</a:t>
            </a:fld>
            <a:endParaRPr sz="1400">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8486359b37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8486359b37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Clr>
                <a:schemeClr val="dk1"/>
              </a:buClr>
              <a:buSzPts val="1100"/>
              <a:buFont typeface="Arial"/>
              <a:buNone/>
            </a:pPr>
            <a:r>
              <a:rPr lang="en-US" sz="1200">
                <a:solidFill>
                  <a:schemeClr val="dk1"/>
                </a:solidFill>
              </a:rPr>
              <a:t>What did you notice about the schools we visited in the Rohingya camps? What questions came to mind?</a:t>
            </a:r>
            <a:endParaRPr sz="100">
              <a:solidFill>
                <a:schemeClr val="dk1"/>
              </a:solidFill>
            </a:endParaRPr>
          </a:p>
          <a:p>
            <a:pPr marL="0" lvl="0" indent="0" algn="l" rtl="0">
              <a:spcBef>
                <a:spcPts val="0"/>
              </a:spcBef>
              <a:spcAft>
                <a:spcPts val="0"/>
              </a:spcAft>
              <a:buNone/>
            </a:pPr>
            <a:endParaRPr/>
          </a:p>
        </p:txBody>
      </p:sp>
      <p:sp>
        <p:nvSpPr>
          <p:cNvPr id="551" name="Google Shape;551;g8486359b37_0_2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47</a:t>
            </a:fld>
            <a:endParaRPr sz="1400">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7e03539879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7e03539879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TIME for Kids reporting from Mexico on the refugee and migrant crisis at the U.S. southern border; November 1, 2019</a:t>
            </a:r>
            <a:endParaRPr sz="1200"/>
          </a:p>
        </p:txBody>
      </p:sp>
      <p:sp>
        <p:nvSpPr>
          <p:cNvPr id="557" name="Google Shape;557;g7e03539879_0_8: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48</a:t>
            </a:fld>
            <a:endParaRPr sz="1400">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6ef9d5bb9b_2_3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6ef9d5bb9b_2_3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I reported from Tijuana, Mexico, in October 2019.</a:t>
            </a:r>
            <a:endParaRPr sz="1200"/>
          </a:p>
        </p:txBody>
      </p:sp>
      <p:sp>
        <p:nvSpPr>
          <p:cNvPr id="563" name="Google Shape;563;g6ef9d5bb9b_2_32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49</a:t>
            </a:fld>
            <a:endParaRPr sz="1400">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851330675f_0_29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851330675f_0_2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Read out every option as well</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e03539879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e03539879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600"/>
              </a:spcBef>
              <a:spcAft>
                <a:spcPts val="0"/>
              </a:spcAft>
              <a:buClr>
                <a:schemeClr val="dk1"/>
              </a:buClr>
              <a:buSzPts val="1100"/>
              <a:buFont typeface="Arial"/>
              <a:buNone/>
            </a:pPr>
            <a:r>
              <a:rPr lang="en-US" sz="1200">
                <a:solidFill>
                  <a:srgbClr val="202020"/>
                </a:solidFill>
                <a:highlight>
                  <a:srgbClr val="FFFFFF"/>
                </a:highlight>
              </a:rPr>
              <a:t>The Yes We Can World Foundation school opened in Tijuana in July. It has 45 students. Students and their families live in the overcrowded shelter next door.</a:t>
            </a:r>
            <a:endParaRPr sz="1200">
              <a:solidFill>
                <a:srgbClr val="202020"/>
              </a:solidFill>
              <a:highlight>
                <a:srgbClr val="FFFFFF"/>
              </a:highlight>
            </a:endParaRPr>
          </a:p>
          <a:p>
            <a:pPr marL="0" lvl="0" indent="0" algn="l" rtl="0">
              <a:lnSpc>
                <a:spcPct val="115000"/>
              </a:lnSpc>
              <a:spcBef>
                <a:spcPts val="1600"/>
              </a:spcBef>
              <a:spcAft>
                <a:spcPts val="0"/>
              </a:spcAft>
              <a:buClr>
                <a:schemeClr val="dk1"/>
              </a:buClr>
              <a:buSzPts val="1100"/>
              <a:buFont typeface="Arial"/>
              <a:buNone/>
            </a:pPr>
            <a:r>
              <a:rPr lang="en-US">
                <a:solidFill>
                  <a:srgbClr val="202020"/>
                </a:solidFill>
                <a:highlight>
                  <a:srgbClr val="FFFFFF"/>
                </a:highlight>
              </a:rPr>
              <a:t>“There is no difference between our kids and kids in the U.S.,” school cofounder Estefanía Rebellón tells me. “Their whole world, their life, is moving. We’re the stable part,” she says. </a:t>
            </a:r>
            <a:endParaRPr>
              <a:solidFill>
                <a:srgbClr val="202020"/>
              </a:solidFill>
              <a:highlight>
                <a:srgbClr val="FFFFFF"/>
              </a:highlight>
            </a:endParaRPr>
          </a:p>
          <a:p>
            <a:pPr marL="0" lvl="0" indent="0" algn="l" rtl="0">
              <a:spcBef>
                <a:spcPts val="1600"/>
              </a:spcBef>
              <a:spcAft>
                <a:spcPts val="0"/>
              </a:spcAft>
              <a:buNone/>
            </a:pPr>
            <a:r>
              <a:rPr lang="en-US" sz="1000"/>
              <a:t> </a:t>
            </a:r>
            <a:endParaRPr sz="1000"/>
          </a:p>
        </p:txBody>
      </p:sp>
      <p:sp>
        <p:nvSpPr>
          <p:cNvPr id="569" name="Google Shape;569;g7e03539879_0_1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50</a:t>
            </a:fld>
            <a:endParaRPr sz="1400">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7e03539879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7e03539879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School is bilingual; classes are held on a converted bus and in tents outside</a:t>
            </a:r>
            <a:endParaRPr sz="1200"/>
          </a:p>
        </p:txBody>
      </p:sp>
      <p:sp>
        <p:nvSpPr>
          <p:cNvPr id="575" name="Google Shape;575;g7e03539879_0_2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51</a:t>
            </a:fld>
            <a:endParaRPr sz="1400">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4caa5d5d7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84caa5d5d7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rgbClr val="002A4F"/>
                </a:solidFill>
                <a:highlight>
                  <a:srgbClr val="FFFFFF"/>
                </a:highlight>
              </a:rPr>
              <a:t>From “Holding On to Hope,” </a:t>
            </a:r>
            <a:r>
              <a:rPr lang="en-US" sz="1200" i="1">
                <a:solidFill>
                  <a:srgbClr val="002A4F"/>
                </a:solidFill>
                <a:highlight>
                  <a:srgbClr val="FFFFFF"/>
                </a:highlight>
              </a:rPr>
              <a:t>TIME for Kids, </a:t>
            </a:r>
            <a:r>
              <a:rPr lang="en-US" sz="1200">
                <a:solidFill>
                  <a:srgbClr val="002A4F"/>
                </a:solidFill>
                <a:highlight>
                  <a:srgbClr val="FFFFFF"/>
                </a:highlight>
              </a:rPr>
              <a:t>November 1, 2019</a:t>
            </a:r>
            <a:endParaRPr sz="1200">
              <a:solidFill>
                <a:srgbClr val="002A4F"/>
              </a:solidFill>
              <a:highlight>
                <a:srgbClr val="FFFFFF"/>
              </a:highlight>
            </a:endParaRPr>
          </a:p>
          <a:p>
            <a:pPr marL="0" lvl="0" indent="0" algn="l" rtl="0">
              <a:spcBef>
                <a:spcPts val="900"/>
              </a:spcBef>
              <a:spcAft>
                <a:spcPts val="0"/>
              </a:spcAft>
              <a:buNone/>
            </a:pPr>
            <a:endParaRPr/>
          </a:p>
        </p:txBody>
      </p:sp>
      <p:sp>
        <p:nvSpPr>
          <p:cNvPr id="581" name="Google Shape;581;g84caa5d5d7_1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52</a:t>
            </a:fld>
            <a:endParaRPr sz="1400">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6e22ff1ab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6e22ff1ab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School started by Estefania Rebellon. Her family fled violence in Colombia when she was 10 years old. They settled in Miami. “</a:t>
            </a:r>
            <a:r>
              <a:rPr lang="en-US" sz="1200">
                <a:solidFill>
                  <a:srgbClr val="202020"/>
                </a:solidFill>
                <a:highlight>
                  <a:srgbClr val="FFFFFF"/>
                </a:highlight>
              </a:rPr>
              <a:t>In my experience as a child coming to the U.S. from Colombia, school was the only safe space that I had. The teachers that helped me were my rock. So I decided to start the school in Tijuana because I see myself in these kids. I see what they’re going through.”</a:t>
            </a:r>
            <a:endParaRPr sz="1200"/>
          </a:p>
        </p:txBody>
      </p:sp>
      <p:sp>
        <p:nvSpPr>
          <p:cNvPr id="587" name="Google Shape;587;g76e22ff1ab_0_33: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53</a:t>
            </a:fld>
            <a:endParaRPr sz="1400">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4caa5d5d7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4caa5d5d7_1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rPr>
              <a:t>Estefanía Rebellón’s family fled violence in Colombia when she was 10 years old. They settled in Miami, Florida.</a:t>
            </a:r>
            <a:endParaRPr sz="1200"/>
          </a:p>
        </p:txBody>
      </p:sp>
      <p:sp>
        <p:nvSpPr>
          <p:cNvPr id="593" name="Google Shape;593;g84caa5d5d7_1_7: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54</a:t>
            </a:fld>
            <a:endParaRPr sz="1400">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76e22ff1ab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76e22ff1ab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00"/>
              <a:t>Children greeting Rebellon when she arrives at the school on the morning I visited.</a:t>
            </a:r>
            <a:endParaRPr sz="1000"/>
          </a:p>
        </p:txBody>
      </p:sp>
      <p:sp>
        <p:nvSpPr>
          <p:cNvPr id="599" name="Google Shape;599;g76e22ff1ab_0_39: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55</a:t>
            </a:fld>
            <a:endParaRPr sz="1400">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76e22ff1ab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76e22ff1ab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Clr>
                <a:schemeClr val="dk1"/>
              </a:buClr>
              <a:buSzPts val="1100"/>
              <a:buFont typeface="Arial"/>
              <a:buNone/>
            </a:pPr>
            <a:r>
              <a:rPr lang="en-US" sz="1200">
                <a:solidFill>
                  <a:schemeClr val="dk1"/>
                </a:solidFill>
                <a:latin typeface="Calibri"/>
                <a:ea typeface="Calibri"/>
                <a:cs typeface="Calibri"/>
                <a:sym typeface="Calibri"/>
              </a:rPr>
              <a:t>How does the learning environment at the Yes We Can school compare to those you saw in Kenya and Bangladesh?</a:t>
            </a:r>
            <a:endParaRPr sz="1200"/>
          </a:p>
        </p:txBody>
      </p:sp>
      <p:sp>
        <p:nvSpPr>
          <p:cNvPr id="605" name="Google Shape;605;g76e22ff1ab_0_53: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56</a:t>
            </a:fld>
            <a:endParaRPr sz="1400">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76e22ff1ab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76e22ff1ab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Clr>
                <a:schemeClr val="dk1"/>
              </a:buClr>
              <a:buSzPts val="1100"/>
              <a:buFont typeface="Arial"/>
              <a:buNone/>
            </a:pPr>
            <a:r>
              <a:rPr lang="en-US" sz="1200">
                <a:solidFill>
                  <a:schemeClr val="dk1"/>
                </a:solidFill>
              </a:rPr>
              <a:t>What have the young people you’ve met in today’s presentation taught you about resilience?</a:t>
            </a:r>
            <a:endParaRPr sz="1200"/>
          </a:p>
        </p:txBody>
      </p:sp>
      <p:sp>
        <p:nvSpPr>
          <p:cNvPr id="611" name="Google Shape;611;g76e22ff1ab_0_45: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57</a:t>
            </a:fld>
            <a:endParaRPr sz="1400">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8486359b37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8486359b37_0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a:t>Get TIME for Kids.</a:t>
            </a:r>
            <a:endParaRPr sz="1200"/>
          </a:p>
        </p:txBody>
      </p:sp>
      <p:sp>
        <p:nvSpPr>
          <p:cNvPr id="617" name="Google Shape;617;g8486359b37_0_26: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58</a:t>
            </a:fld>
            <a:endParaRPr sz="1400">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851330675f_0_5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851330675f_0_5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g851330675f_0_502: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59</a:t>
            </a:fld>
            <a:endParaRPr sz="1400">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851330675f_0_30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851330675f_0_3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851330675f_0_68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851330675f_0_6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51330675f_0_69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851330675f_0_6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851330675f_0_69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851330675f_0_6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Upcoming student opportunities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851330675f_0_70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851330675f_0_7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Upcoming student opportunities</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851330675f_0_71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851330675f_0_7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Upcoming student opportunities</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851330675f_0_72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851330675f_0_7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851330675f_0_73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851330675f_0_7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851330675f_0_31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851330675f_0_3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focus on under-reported stories. Why might a story go under-reported?</a:t>
            </a:r>
            <a:endParaRPr/>
          </a:p>
          <a:p>
            <a:pPr marL="0" lvl="0" indent="0" algn="l" rtl="0">
              <a:spcBef>
                <a:spcPts val="0"/>
              </a:spcBef>
              <a:spcAft>
                <a:spcPts val="0"/>
              </a:spcAft>
              <a:buNone/>
            </a:pPr>
            <a:r>
              <a:rPr lang="en-US"/>
              <a:t>Today, we are going to look at how we can use different forms of writing (journalism, poetry) to make our own stories </a:t>
            </a:r>
            <a:r>
              <a:rPr lang="en-US" i="1"/>
              <a:t>and</a:t>
            </a:r>
            <a:r>
              <a:rPr lang="en-US"/>
              <a:t> the under-reported stories of other people heard.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851330675f_0_32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851330675f_0_3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a:solidFill>
                  <a:schemeClr val="dk1"/>
                </a:solidFill>
              </a:rPr>
              <a:t>Journalism grants. Education outreach.</a:t>
            </a: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851330675f_0_33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851330675f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0" name="Google Shape;90;p14"/>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1" name="Google Shape;91;p1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4" name="Google Shape;94;p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 name="Google Shape;97;p1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8" name="Google Shape;98;p1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17"/>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2" name="Google Shape;102;p17"/>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3" name="Google Shape;103;p1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 name="Google Shape;106;p1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9" name="Google Shape;109;p19"/>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0" name="Google Shape;110;p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3" name="Google Shape;113;p2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4"/>
        <p:cNvGrpSpPr/>
        <p:nvPr/>
      </p:nvGrpSpPr>
      <p:grpSpPr>
        <a:xfrm>
          <a:off x="0" y="0"/>
          <a:ext cx="0" cy="0"/>
          <a:chOff x="0" y="0"/>
          <a:chExt cx="0" cy="0"/>
        </a:xfrm>
      </p:grpSpPr>
      <p:sp>
        <p:nvSpPr>
          <p:cNvPr id="115" name="Google Shape;115;p21"/>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1"/>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7" name="Google Shape;117;p21"/>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 name="Google Shape;118;p21"/>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9" name="Google Shape;119;p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sp>
        <p:nvSpPr>
          <p:cNvPr id="121" name="Google Shape;121;p22"/>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22" name="Google Shape;122;p2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sp>
        <p:nvSpPr>
          <p:cNvPr id="124" name="Google Shape;124;p23"/>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5" name="Google Shape;125;p23"/>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26" name="Google Shape;126;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5"/>
        <p:cNvGrpSpPr/>
        <p:nvPr/>
      </p:nvGrpSpPr>
      <p:grpSpPr>
        <a:xfrm>
          <a:off x="0" y="0"/>
          <a:ext cx="0" cy="0"/>
          <a:chOff x="0" y="0"/>
          <a:chExt cx="0" cy="0"/>
        </a:xfrm>
      </p:grpSpPr>
      <p:sp>
        <p:nvSpPr>
          <p:cNvPr id="136" name="Google Shape;136;p26"/>
          <p:cNvSpPr txBox="1">
            <a:spLocks noGrp="1"/>
          </p:cNvSpPr>
          <p:nvPr>
            <p:ph type="ctrTitle"/>
          </p:nvPr>
        </p:nvSpPr>
        <p:spPr>
          <a:xfrm>
            <a:off x="1143000" y="1122363"/>
            <a:ext cx="6858000" cy="2387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7" name="Google Shape;137;p26"/>
          <p:cNvSpPr txBox="1">
            <a:spLocks noGrp="1"/>
          </p:cNvSpPr>
          <p:nvPr>
            <p:ph type="subTitle" idx="1"/>
          </p:nvPr>
        </p:nvSpPr>
        <p:spPr>
          <a:xfrm>
            <a:off x="1143000" y="3602038"/>
            <a:ext cx="6858000" cy="1655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38" name="Google Shape;138;p26"/>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9" name="Google Shape;139;p26"/>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0" name="Google Shape;140;p26"/>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141"/>
        <p:cNvGrpSpPr/>
        <p:nvPr/>
      </p:nvGrpSpPr>
      <p:grpSpPr>
        <a:xfrm>
          <a:off x="0" y="0"/>
          <a:ext cx="0" cy="0"/>
          <a:chOff x="0" y="0"/>
          <a:chExt cx="0" cy="0"/>
        </a:xfrm>
      </p:grpSpPr>
      <p:sp>
        <p:nvSpPr>
          <p:cNvPr id="142" name="Google Shape;142;p27"/>
          <p:cNvSpPr txBox="1">
            <a:spLocks noGrp="1"/>
          </p:cNvSpPr>
          <p:nvPr>
            <p:ph type="body" idx="1"/>
          </p:nvPr>
        </p:nvSpPr>
        <p:spPr>
          <a:xfrm>
            <a:off x="633413" y="889000"/>
            <a:ext cx="7877100" cy="5079900"/>
          </a:xfrm>
          <a:prstGeom prst="rect">
            <a:avLst/>
          </a:prstGeom>
          <a:noFill/>
          <a:ln>
            <a:noFill/>
          </a:ln>
        </p:spPr>
        <p:txBody>
          <a:bodyPr spcFirstLastPara="1" wrap="square" lIns="68575" tIns="68575" rIns="68575" bIns="68575" anchor="ctr" anchorCtr="0">
            <a:noAutofit/>
          </a:bodyPr>
          <a:lstStyle>
            <a:lvl1pPr marL="457200" marR="0" lvl="0" indent="-336550" algn="l" rtl="0">
              <a:lnSpc>
                <a:spcPct val="100000"/>
              </a:lnSpc>
              <a:spcBef>
                <a:spcPts val="2200"/>
              </a:spcBef>
              <a:spcAft>
                <a:spcPts val="0"/>
              </a:spcAft>
              <a:buClr>
                <a:srgbClr val="000000"/>
              </a:buClr>
              <a:buSzPts val="1700"/>
              <a:buFont typeface="Helvetica Neue"/>
              <a:buChar char="•"/>
              <a:defRPr sz="1800" b="0" i="0" u="none" strike="noStrike" cap="none">
                <a:solidFill>
                  <a:srgbClr val="000000"/>
                </a:solidFill>
                <a:latin typeface="Helvetica Neue"/>
                <a:ea typeface="Helvetica Neue"/>
                <a:cs typeface="Helvetica Neue"/>
                <a:sym typeface="Helvetica Neue"/>
              </a:defRPr>
            </a:lvl1pPr>
            <a:lvl2pPr marL="914400" marR="0" lvl="1" indent="-336550" algn="l" rtl="0">
              <a:lnSpc>
                <a:spcPct val="100000"/>
              </a:lnSpc>
              <a:spcBef>
                <a:spcPts val="2200"/>
              </a:spcBef>
              <a:spcAft>
                <a:spcPts val="0"/>
              </a:spcAft>
              <a:buClr>
                <a:srgbClr val="000000"/>
              </a:buClr>
              <a:buSzPts val="1700"/>
              <a:buFont typeface="Helvetica Neue"/>
              <a:buChar char="•"/>
              <a:defRPr sz="1800" b="0" i="0" u="none" strike="noStrike" cap="none">
                <a:solidFill>
                  <a:srgbClr val="000000"/>
                </a:solidFill>
                <a:latin typeface="Helvetica Neue"/>
                <a:ea typeface="Helvetica Neue"/>
                <a:cs typeface="Helvetica Neue"/>
                <a:sym typeface="Helvetica Neue"/>
              </a:defRPr>
            </a:lvl2pPr>
            <a:lvl3pPr marL="1371600" marR="0" lvl="2" indent="-336550" algn="l" rtl="0">
              <a:lnSpc>
                <a:spcPct val="100000"/>
              </a:lnSpc>
              <a:spcBef>
                <a:spcPts val="2200"/>
              </a:spcBef>
              <a:spcAft>
                <a:spcPts val="0"/>
              </a:spcAft>
              <a:buClr>
                <a:srgbClr val="000000"/>
              </a:buClr>
              <a:buSzPts val="1700"/>
              <a:buFont typeface="Helvetica Neue"/>
              <a:buChar char="•"/>
              <a:defRPr sz="1800" b="0" i="0" u="none" strike="noStrike" cap="none">
                <a:solidFill>
                  <a:srgbClr val="000000"/>
                </a:solidFill>
                <a:latin typeface="Helvetica Neue"/>
                <a:ea typeface="Helvetica Neue"/>
                <a:cs typeface="Helvetica Neue"/>
                <a:sym typeface="Helvetica Neue"/>
              </a:defRPr>
            </a:lvl3pPr>
            <a:lvl4pPr marL="1828800" marR="0" lvl="3" indent="-336550" algn="l" rtl="0">
              <a:lnSpc>
                <a:spcPct val="100000"/>
              </a:lnSpc>
              <a:spcBef>
                <a:spcPts val="2200"/>
              </a:spcBef>
              <a:spcAft>
                <a:spcPts val="0"/>
              </a:spcAft>
              <a:buClr>
                <a:srgbClr val="000000"/>
              </a:buClr>
              <a:buSzPts val="1700"/>
              <a:buFont typeface="Helvetica Neue"/>
              <a:buChar char="•"/>
              <a:defRPr sz="1800" b="0" i="0" u="none" strike="noStrike" cap="none">
                <a:solidFill>
                  <a:srgbClr val="000000"/>
                </a:solidFill>
                <a:latin typeface="Helvetica Neue"/>
                <a:ea typeface="Helvetica Neue"/>
                <a:cs typeface="Helvetica Neue"/>
                <a:sym typeface="Helvetica Neue"/>
              </a:defRPr>
            </a:lvl4pPr>
            <a:lvl5pPr marL="2286000" marR="0" lvl="4" indent="-336550" algn="l" rtl="0">
              <a:lnSpc>
                <a:spcPct val="100000"/>
              </a:lnSpc>
              <a:spcBef>
                <a:spcPts val="2200"/>
              </a:spcBef>
              <a:spcAft>
                <a:spcPts val="0"/>
              </a:spcAft>
              <a:buClr>
                <a:srgbClr val="000000"/>
              </a:buClr>
              <a:buSzPts val="1700"/>
              <a:buFont typeface="Helvetica Neue"/>
              <a:buChar char="•"/>
              <a:defRPr sz="1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6pPr>
            <a:lvl7pPr marL="3200400" marR="0" lvl="6" indent="-342900"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7pPr>
            <a:lvl8pPr marL="3657600" marR="0" lvl="7" indent="-342900"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8pPr>
            <a:lvl9pPr marL="4114800" marR="0" lvl="8" indent="-342900"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9pPr>
          </a:lstStyle>
          <a:p>
            <a:endParaRPr/>
          </a:p>
        </p:txBody>
      </p:sp>
      <p:sp>
        <p:nvSpPr>
          <p:cNvPr id="143" name="Google Shape;143;p27"/>
          <p:cNvSpPr txBox="1">
            <a:spLocks noGrp="1"/>
          </p:cNvSpPr>
          <p:nvPr>
            <p:ph type="sldNum" idx="12"/>
          </p:nvPr>
        </p:nvSpPr>
        <p:spPr>
          <a:xfrm>
            <a:off x="4484637" y="6540500"/>
            <a:ext cx="170100" cy="230400"/>
          </a:xfrm>
          <a:prstGeom prst="rect">
            <a:avLst/>
          </a:prstGeom>
          <a:noFill/>
          <a:ln>
            <a:noFill/>
          </a:ln>
        </p:spPr>
        <p:txBody>
          <a:bodyPr spcFirstLastPara="1" wrap="square" lIns="14300" tIns="14300" rIns="14300" bIns="1430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1000">
              <a:solidFill>
                <a:schemeClr val="accent1"/>
              </a:solidFill>
              <a:latin typeface="Lato"/>
              <a:ea typeface="Lato"/>
              <a:cs typeface="Lato"/>
              <a:sym typeface="La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311700" y="593367"/>
            <a:ext cx="8520600" cy="7635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dk1"/>
              </a:buClr>
              <a:buSzPts val="1100"/>
              <a:buFont typeface="Arial"/>
              <a:buNone/>
              <a:defRPr sz="2800" b="0"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100"/>
              <a:buFont typeface="Arial"/>
              <a:buNone/>
              <a:defRPr sz="2800">
                <a:solidFill>
                  <a:schemeClr val="dk1"/>
                </a:solidFill>
              </a:defRPr>
            </a:lvl2pPr>
            <a:lvl3pPr lvl="2" algn="l" rtl="0">
              <a:lnSpc>
                <a:spcPct val="100000"/>
              </a:lnSpc>
              <a:spcBef>
                <a:spcPts val="0"/>
              </a:spcBef>
              <a:spcAft>
                <a:spcPts val="0"/>
              </a:spcAft>
              <a:buClr>
                <a:schemeClr val="dk1"/>
              </a:buClr>
              <a:buSzPts val="1100"/>
              <a:buFont typeface="Arial"/>
              <a:buNone/>
              <a:defRPr sz="2800">
                <a:solidFill>
                  <a:schemeClr val="dk1"/>
                </a:solidFill>
              </a:defRPr>
            </a:lvl3pPr>
            <a:lvl4pPr lvl="3" algn="l" rtl="0">
              <a:lnSpc>
                <a:spcPct val="100000"/>
              </a:lnSpc>
              <a:spcBef>
                <a:spcPts val="0"/>
              </a:spcBef>
              <a:spcAft>
                <a:spcPts val="0"/>
              </a:spcAft>
              <a:buClr>
                <a:schemeClr val="dk1"/>
              </a:buClr>
              <a:buSzPts val="1100"/>
              <a:buFont typeface="Arial"/>
              <a:buNone/>
              <a:defRPr sz="2800">
                <a:solidFill>
                  <a:schemeClr val="dk1"/>
                </a:solidFill>
              </a:defRPr>
            </a:lvl4pPr>
            <a:lvl5pPr lvl="4" algn="l" rtl="0">
              <a:lnSpc>
                <a:spcPct val="100000"/>
              </a:lnSpc>
              <a:spcBef>
                <a:spcPts val="0"/>
              </a:spcBef>
              <a:spcAft>
                <a:spcPts val="0"/>
              </a:spcAft>
              <a:buClr>
                <a:schemeClr val="dk1"/>
              </a:buClr>
              <a:buSzPts val="1100"/>
              <a:buFont typeface="Arial"/>
              <a:buNone/>
              <a:defRPr sz="2800">
                <a:solidFill>
                  <a:schemeClr val="dk1"/>
                </a:solidFill>
              </a:defRPr>
            </a:lvl5pPr>
            <a:lvl6pPr lvl="5" algn="l" rtl="0">
              <a:lnSpc>
                <a:spcPct val="100000"/>
              </a:lnSpc>
              <a:spcBef>
                <a:spcPts val="0"/>
              </a:spcBef>
              <a:spcAft>
                <a:spcPts val="0"/>
              </a:spcAft>
              <a:buClr>
                <a:schemeClr val="dk1"/>
              </a:buClr>
              <a:buSzPts val="1100"/>
              <a:buFont typeface="Arial"/>
              <a:buNone/>
              <a:defRPr sz="2800">
                <a:solidFill>
                  <a:schemeClr val="dk1"/>
                </a:solidFill>
              </a:defRPr>
            </a:lvl6pPr>
            <a:lvl7pPr lvl="6" algn="l" rtl="0">
              <a:lnSpc>
                <a:spcPct val="100000"/>
              </a:lnSpc>
              <a:spcBef>
                <a:spcPts val="0"/>
              </a:spcBef>
              <a:spcAft>
                <a:spcPts val="0"/>
              </a:spcAft>
              <a:buClr>
                <a:schemeClr val="dk1"/>
              </a:buClr>
              <a:buSzPts val="1100"/>
              <a:buFont typeface="Arial"/>
              <a:buNone/>
              <a:defRPr sz="2800">
                <a:solidFill>
                  <a:schemeClr val="dk1"/>
                </a:solidFill>
              </a:defRPr>
            </a:lvl7pPr>
            <a:lvl8pPr lvl="7" algn="l" rtl="0">
              <a:lnSpc>
                <a:spcPct val="100000"/>
              </a:lnSpc>
              <a:spcBef>
                <a:spcPts val="0"/>
              </a:spcBef>
              <a:spcAft>
                <a:spcPts val="0"/>
              </a:spcAft>
              <a:buClr>
                <a:schemeClr val="dk1"/>
              </a:buClr>
              <a:buSzPts val="1100"/>
              <a:buFont typeface="Arial"/>
              <a:buNone/>
              <a:defRPr sz="2800">
                <a:solidFill>
                  <a:schemeClr val="dk1"/>
                </a:solidFill>
              </a:defRPr>
            </a:lvl8pPr>
            <a:lvl9pPr lvl="8" algn="l" rtl="0">
              <a:lnSpc>
                <a:spcPct val="100000"/>
              </a:lnSpc>
              <a:spcBef>
                <a:spcPts val="0"/>
              </a:spcBef>
              <a:spcAft>
                <a:spcPts val="0"/>
              </a:spcAft>
              <a:buClr>
                <a:schemeClr val="dk1"/>
              </a:buClr>
              <a:buSzPts val="1100"/>
              <a:buFont typeface="Arial"/>
              <a:buNone/>
              <a:defRPr sz="2800">
                <a:solidFill>
                  <a:schemeClr val="dk1"/>
                </a:solidFill>
              </a:defRPr>
            </a:lvl9pPr>
          </a:lstStyle>
          <a:p>
            <a:endParaRPr/>
          </a:p>
        </p:txBody>
      </p:sp>
      <p:sp>
        <p:nvSpPr>
          <p:cNvPr id="146" name="Google Shape;146;p28"/>
          <p:cNvSpPr txBox="1">
            <a:spLocks noGrp="1"/>
          </p:cNvSpPr>
          <p:nvPr>
            <p:ph type="body" idx="1"/>
          </p:nvPr>
        </p:nvSpPr>
        <p:spPr>
          <a:xfrm>
            <a:off x="311700" y="1536633"/>
            <a:ext cx="8520600" cy="45552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15000"/>
              </a:lnSpc>
              <a:spcBef>
                <a:spcPts val="0"/>
              </a:spcBef>
              <a:spcAft>
                <a:spcPts val="0"/>
              </a:spcAft>
              <a:buClr>
                <a:schemeClr val="dk2"/>
              </a:buClr>
              <a:buSzPts val="11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1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1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1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1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1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1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1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100"/>
              <a:buFont typeface="Arial"/>
              <a:buNone/>
              <a:defRPr sz="1400" b="0" i="0" u="none" strike="noStrike" cap="none">
                <a:solidFill>
                  <a:schemeClr val="dk2"/>
                </a:solidFill>
                <a:latin typeface="Arial"/>
                <a:ea typeface="Arial"/>
                <a:cs typeface="Arial"/>
                <a:sym typeface="Arial"/>
              </a:defRPr>
            </a:lvl9pPr>
          </a:lstStyle>
          <a:p>
            <a:endParaRPr/>
          </a:p>
        </p:txBody>
      </p:sp>
      <p:sp>
        <p:nvSpPr>
          <p:cNvPr id="147" name="Google Shape;147;p28"/>
          <p:cNvSpPr txBox="1">
            <a:spLocks noGrp="1"/>
          </p:cNvSpPr>
          <p:nvPr>
            <p:ph type="sldNum" idx="12"/>
          </p:nvPr>
        </p:nvSpPr>
        <p:spPr>
          <a:xfrm>
            <a:off x="8472457" y="6217621"/>
            <a:ext cx="548700" cy="524700"/>
          </a:xfrm>
          <a:prstGeom prst="rect">
            <a:avLst/>
          </a:prstGeom>
          <a:noFill/>
          <a:ln>
            <a:noFill/>
          </a:ln>
        </p:spPr>
        <p:txBody>
          <a:bodyPr spcFirstLastPara="1" wrap="square" lIns="68575" tIns="68575" rIns="68575" bIns="6857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148"/>
        <p:cNvGrpSpPr/>
        <p:nvPr/>
      </p:nvGrpSpPr>
      <p:grpSpPr>
        <a:xfrm>
          <a:off x="0" y="0"/>
          <a:ext cx="0" cy="0"/>
          <a:chOff x="0" y="0"/>
          <a:chExt cx="0" cy="0"/>
        </a:xfrm>
      </p:grpSpPr>
      <p:sp>
        <p:nvSpPr>
          <p:cNvPr id="149" name="Google Shape;149;p29"/>
          <p:cNvSpPr>
            <a:spLocks noGrp="1"/>
          </p:cNvSpPr>
          <p:nvPr>
            <p:ph type="pic" idx="2"/>
          </p:nvPr>
        </p:nvSpPr>
        <p:spPr>
          <a:xfrm>
            <a:off x="0" y="0"/>
            <a:ext cx="9144000" cy="6858000"/>
          </a:xfrm>
          <a:prstGeom prst="rect">
            <a:avLst/>
          </a:prstGeom>
          <a:noFill/>
          <a:ln>
            <a:noFill/>
          </a:ln>
        </p:spPr>
        <p:txBody>
          <a:bodyPr spcFirstLastPara="1" wrap="square" lIns="25700" tIns="25700" rIns="25700" bIns="25700" anchor="t" anchorCtr="0">
            <a:noAutofit/>
          </a:bodyPr>
          <a:lstStyle>
            <a:lvl1pPr marR="0" lvl="0"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9pPr>
          </a:lstStyle>
          <a:p>
            <a:endParaRPr/>
          </a:p>
        </p:txBody>
      </p:sp>
      <p:sp>
        <p:nvSpPr>
          <p:cNvPr id="150" name="Google Shape;150;p29"/>
          <p:cNvSpPr txBox="1">
            <a:spLocks noGrp="1"/>
          </p:cNvSpPr>
          <p:nvPr>
            <p:ph type="sldNum" idx="12"/>
          </p:nvPr>
        </p:nvSpPr>
        <p:spPr>
          <a:xfrm>
            <a:off x="4484637" y="6540500"/>
            <a:ext cx="170100" cy="230400"/>
          </a:xfrm>
          <a:prstGeom prst="rect">
            <a:avLst/>
          </a:prstGeom>
          <a:noFill/>
          <a:ln>
            <a:noFill/>
          </a:ln>
        </p:spPr>
        <p:txBody>
          <a:bodyPr spcFirstLastPara="1" wrap="square" lIns="14300" tIns="14300" rIns="14300" bIns="1430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151"/>
        <p:cNvGrpSpPr/>
        <p:nvPr/>
      </p:nvGrpSpPr>
      <p:grpSpPr>
        <a:xfrm>
          <a:off x="0" y="0"/>
          <a:ext cx="0" cy="0"/>
          <a:chOff x="0" y="0"/>
          <a:chExt cx="0" cy="0"/>
        </a:xfrm>
      </p:grpSpPr>
      <p:sp>
        <p:nvSpPr>
          <p:cNvPr id="152" name="Google Shape;152;p30"/>
          <p:cNvSpPr txBox="1">
            <a:spLocks noGrp="1"/>
          </p:cNvSpPr>
          <p:nvPr>
            <p:ph type="title"/>
          </p:nvPr>
        </p:nvSpPr>
        <p:spPr>
          <a:xfrm>
            <a:off x="666750" y="1149351"/>
            <a:ext cx="7810500" cy="2324100"/>
          </a:xfrm>
          <a:prstGeom prst="rect">
            <a:avLst/>
          </a:prstGeom>
          <a:noFill/>
          <a:ln>
            <a:noFill/>
          </a:ln>
        </p:spPr>
        <p:txBody>
          <a:bodyPr spcFirstLastPara="1" wrap="square" lIns="68575" tIns="68575" rIns="68575" bIns="68575" anchor="b" anchorCtr="0">
            <a:noAutofit/>
          </a:bodyPr>
          <a:lstStyle>
            <a:lvl1pPr marR="0" lvl="0" algn="ctr" rtl="0">
              <a:lnSpc>
                <a:spcPct val="100000"/>
              </a:lnSpc>
              <a:spcBef>
                <a:spcPts val="0"/>
              </a:spcBef>
              <a:spcAft>
                <a:spcPts val="0"/>
              </a:spcAft>
              <a:buClr>
                <a:srgbClr val="000000"/>
              </a:buClr>
              <a:buSzPts val="2100"/>
              <a:buFont typeface="Helvetica Neue"/>
              <a:buNone/>
              <a:defRPr sz="4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21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21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21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21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21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21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21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21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53" name="Google Shape;153;p30"/>
          <p:cNvSpPr txBox="1">
            <a:spLocks noGrp="1"/>
          </p:cNvSpPr>
          <p:nvPr>
            <p:ph type="body" idx="1"/>
          </p:nvPr>
        </p:nvSpPr>
        <p:spPr>
          <a:xfrm>
            <a:off x="666750" y="3536951"/>
            <a:ext cx="7810500" cy="7941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0"/>
              </a:spcBef>
              <a:spcAft>
                <a:spcPts val="0"/>
              </a:spcAft>
              <a:buClr>
                <a:srgbClr val="000000"/>
              </a:buClr>
              <a:buSzPts val="1000"/>
              <a:buFont typeface="Helvetica Neue"/>
              <a:buNone/>
              <a:defRPr sz="2000" b="0" i="0" u="none" strike="noStrike" cap="none">
                <a:solidFill>
                  <a:srgbClr val="000000"/>
                </a:solidFill>
                <a:latin typeface="Helvetica Neue"/>
                <a:ea typeface="Helvetica Neue"/>
                <a:cs typeface="Helvetica Neue"/>
                <a:sym typeface="Helvetica Neue"/>
              </a:defRPr>
            </a:lvl1pPr>
            <a:lvl2pPr marL="914400" marR="0" lvl="1" indent="-228600" algn="ctr" rtl="0">
              <a:lnSpc>
                <a:spcPct val="100000"/>
              </a:lnSpc>
              <a:spcBef>
                <a:spcPts val="0"/>
              </a:spcBef>
              <a:spcAft>
                <a:spcPts val="0"/>
              </a:spcAft>
              <a:buClr>
                <a:srgbClr val="000000"/>
              </a:buClr>
              <a:buSzPts val="800"/>
              <a:buFont typeface="Helvetica Neue"/>
              <a:buNone/>
              <a:defRPr sz="2000" b="0" i="0" u="none" strike="noStrike" cap="none">
                <a:solidFill>
                  <a:srgbClr val="000000"/>
                </a:solidFill>
                <a:latin typeface="Helvetica Neue"/>
                <a:ea typeface="Helvetica Neue"/>
                <a:cs typeface="Helvetica Neue"/>
                <a:sym typeface="Helvetica Neue"/>
              </a:defRPr>
            </a:lvl2pPr>
            <a:lvl3pPr marL="1371600" marR="0" lvl="2" indent="-228600" algn="ctr" rtl="0">
              <a:lnSpc>
                <a:spcPct val="100000"/>
              </a:lnSpc>
              <a:spcBef>
                <a:spcPts val="0"/>
              </a:spcBef>
              <a:spcAft>
                <a:spcPts val="0"/>
              </a:spcAft>
              <a:buClr>
                <a:srgbClr val="000000"/>
              </a:buClr>
              <a:buSzPts val="800"/>
              <a:buFont typeface="Helvetica Neue"/>
              <a:buNone/>
              <a:defRPr sz="2000" b="0" i="0" u="none" strike="noStrike" cap="none">
                <a:solidFill>
                  <a:srgbClr val="000000"/>
                </a:solidFill>
                <a:latin typeface="Helvetica Neue"/>
                <a:ea typeface="Helvetica Neue"/>
                <a:cs typeface="Helvetica Neue"/>
                <a:sym typeface="Helvetica Neue"/>
              </a:defRPr>
            </a:lvl3pPr>
            <a:lvl4pPr marL="1828800" marR="0" lvl="3" indent="-228600" algn="ctr" rtl="0">
              <a:lnSpc>
                <a:spcPct val="100000"/>
              </a:lnSpc>
              <a:spcBef>
                <a:spcPts val="0"/>
              </a:spcBef>
              <a:spcAft>
                <a:spcPts val="0"/>
              </a:spcAft>
              <a:buClr>
                <a:srgbClr val="000000"/>
              </a:buClr>
              <a:buSzPts val="800"/>
              <a:buFont typeface="Helvetica Neue"/>
              <a:buNone/>
              <a:defRPr sz="20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0"/>
              </a:spcBef>
              <a:spcAft>
                <a:spcPts val="0"/>
              </a:spcAft>
              <a:buClr>
                <a:srgbClr val="000000"/>
              </a:buClr>
              <a:buSzPts val="800"/>
              <a:buFont typeface="Helvetica Neue"/>
              <a:buNone/>
              <a:defRPr sz="20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6pPr>
            <a:lvl7pPr marL="3200400" marR="0" lvl="6" indent="-342900"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7pPr>
            <a:lvl8pPr marL="3657600" marR="0" lvl="7" indent="-342900"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8pPr>
            <a:lvl9pPr marL="4114800" marR="0" lvl="8" indent="-342900" algn="l" rtl="0">
              <a:lnSpc>
                <a:spcPct val="100000"/>
              </a:lnSpc>
              <a:spcBef>
                <a:spcPts val="2200"/>
              </a:spcBef>
              <a:spcAft>
                <a:spcPts val="0"/>
              </a:spcAft>
              <a:buClr>
                <a:srgbClr val="000000"/>
              </a:buClr>
              <a:buSzPts val="1800"/>
              <a:buFont typeface="Helvetica Neue"/>
              <a:buChar char="•"/>
              <a:defRPr sz="2000" b="0" i="0" u="none" strike="noStrike" cap="none">
                <a:solidFill>
                  <a:srgbClr val="000000"/>
                </a:solidFill>
                <a:latin typeface="Helvetica Neue"/>
                <a:ea typeface="Helvetica Neue"/>
                <a:cs typeface="Helvetica Neue"/>
                <a:sym typeface="Helvetica Neue"/>
              </a:defRPr>
            </a:lvl9pPr>
          </a:lstStyle>
          <a:p>
            <a:endParaRPr/>
          </a:p>
        </p:txBody>
      </p:sp>
      <p:sp>
        <p:nvSpPr>
          <p:cNvPr id="154" name="Google Shape;154;p30"/>
          <p:cNvSpPr txBox="1">
            <a:spLocks noGrp="1"/>
          </p:cNvSpPr>
          <p:nvPr>
            <p:ph type="sldNum" idx="12"/>
          </p:nvPr>
        </p:nvSpPr>
        <p:spPr>
          <a:xfrm>
            <a:off x="4484637" y="6540500"/>
            <a:ext cx="170100" cy="230400"/>
          </a:xfrm>
          <a:prstGeom prst="rect">
            <a:avLst/>
          </a:prstGeom>
          <a:noFill/>
          <a:ln>
            <a:noFill/>
          </a:ln>
        </p:spPr>
        <p:txBody>
          <a:bodyPr spcFirstLastPara="1" wrap="square" lIns="14300" tIns="14300" rIns="14300" bIns="1430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1000">
              <a:solidFill>
                <a:schemeClr val="accent1"/>
              </a:solidFill>
              <a:latin typeface="Lato"/>
              <a:ea typeface="Lato"/>
              <a:cs typeface="Lato"/>
              <a:sym typeface="Lato"/>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5"/>
        <p:cNvGrpSpPr/>
        <p:nvPr/>
      </p:nvGrpSpPr>
      <p:grpSpPr>
        <a:xfrm>
          <a:off x="0" y="0"/>
          <a:ext cx="0" cy="0"/>
          <a:chOff x="0" y="0"/>
          <a:chExt cx="0" cy="0"/>
        </a:xfrm>
      </p:grpSpPr>
      <p:grpSp>
        <p:nvGrpSpPr>
          <p:cNvPr id="156" name="Google Shape;156;p31"/>
          <p:cNvGrpSpPr/>
          <p:nvPr/>
        </p:nvGrpSpPr>
        <p:grpSpPr>
          <a:xfrm>
            <a:off x="830393" y="1587972"/>
            <a:ext cx="745764" cy="61097"/>
            <a:chOff x="4580561" y="2589004"/>
            <a:chExt cx="1064464" cy="25200"/>
          </a:xfrm>
        </p:grpSpPr>
        <p:sp>
          <p:nvSpPr>
            <p:cNvPr id="157" name="Google Shape;157;p31"/>
            <p:cNvSpPr/>
            <p:nvPr/>
          </p:nvSpPr>
          <p:spPr>
            <a:xfrm rot="-5400000">
              <a:off x="5366325" y="2335504"/>
              <a:ext cx="25200" cy="532200"/>
            </a:xfrm>
            <a:prstGeom prst="rect">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8" name="Google Shape;158;p31"/>
            <p:cNvSpPr/>
            <p:nvPr/>
          </p:nvSpPr>
          <p:spPr>
            <a:xfrm rot="-5400000">
              <a:off x="4836311" y="2333254"/>
              <a:ext cx="25200" cy="536700"/>
            </a:xfrm>
            <a:prstGeom prst="rect">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159" name="Google Shape;159;p31"/>
          <p:cNvSpPr txBox="1">
            <a:spLocks noGrp="1"/>
          </p:cNvSpPr>
          <p:nvPr>
            <p:ph type="title"/>
          </p:nvPr>
        </p:nvSpPr>
        <p:spPr>
          <a:xfrm>
            <a:off x="729450" y="1763267"/>
            <a:ext cx="7688400" cy="20247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lt1"/>
              </a:buClr>
              <a:buSzPts val="2700"/>
              <a:buFont typeface="Calibri"/>
              <a:buNone/>
              <a:defRPr sz="3600">
                <a:solidFill>
                  <a:schemeClr val="lt1"/>
                </a:solidFill>
              </a:defRPr>
            </a:lvl1pPr>
            <a:lvl2pPr lvl="1" algn="l" rtl="0">
              <a:lnSpc>
                <a:spcPct val="100000"/>
              </a:lnSpc>
              <a:spcBef>
                <a:spcPts val="0"/>
              </a:spcBef>
              <a:spcAft>
                <a:spcPts val="0"/>
              </a:spcAft>
              <a:buClr>
                <a:schemeClr val="lt1"/>
              </a:buClr>
              <a:buSzPts val="2700"/>
              <a:buNone/>
              <a:defRPr sz="3600">
                <a:solidFill>
                  <a:schemeClr val="lt1"/>
                </a:solidFill>
              </a:defRPr>
            </a:lvl2pPr>
            <a:lvl3pPr lvl="2" algn="l" rtl="0">
              <a:lnSpc>
                <a:spcPct val="100000"/>
              </a:lnSpc>
              <a:spcBef>
                <a:spcPts val="0"/>
              </a:spcBef>
              <a:spcAft>
                <a:spcPts val="0"/>
              </a:spcAft>
              <a:buClr>
                <a:schemeClr val="lt1"/>
              </a:buClr>
              <a:buSzPts val="2700"/>
              <a:buNone/>
              <a:defRPr sz="3600">
                <a:solidFill>
                  <a:schemeClr val="lt1"/>
                </a:solidFill>
              </a:defRPr>
            </a:lvl3pPr>
            <a:lvl4pPr lvl="3" algn="l" rtl="0">
              <a:lnSpc>
                <a:spcPct val="100000"/>
              </a:lnSpc>
              <a:spcBef>
                <a:spcPts val="0"/>
              </a:spcBef>
              <a:spcAft>
                <a:spcPts val="0"/>
              </a:spcAft>
              <a:buClr>
                <a:schemeClr val="lt1"/>
              </a:buClr>
              <a:buSzPts val="2700"/>
              <a:buNone/>
              <a:defRPr sz="3600">
                <a:solidFill>
                  <a:schemeClr val="lt1"/>
                </a:solidFill>
              </a:defRPr>
            </a:lvl4pPr>
            <a:lvl5pPr lvl="4" algn="l" rtl="0">
              <a:lnSpc>
                <a:spcPct val="100000"/>
              </a:lnSpc>
              <a:spcBef>
                <a:spcPts val="0"/>
              </a:spcBef>
              <a:spcAft>
                <a:spcPts val="0"/>
              </a:spcAft>
              <a:buClr>
                <a:schemeClr val="lt1"/>
              </a:buClr>
              <a:buSzPts val="2700"/>
              <a:buNone/>
              <a:defRPr sz="3600">
                <a:solidFill>
                  <a:schemeClr val="lt1"/>
                </a:solidFill>
              </a:defRPr>
            </a:lvl5pPr>
            <a:lvl6pPr lvl="5" algn="l" rtl="0">
              <a:lnSpc>
                <a:spcPct val="100000"/>
              </a:lnSpc>
              <a:spcBef>
                <a:spcPts val="0"/>
              </a:spcBef>
              <a:spcAft>
                <a:spcPts val="0"/>
              </a:spcAft>
              <a:buClr>
                <a:schemeClr val="lt1"/>
              </a:buClr>
              <a:buSzPts val="2700"/>
              <a:buNone/>
              <a:defRPr sz="3600">
                <a:solidFill>
                  <a:schemeClr val="lt1"/>
                </a:solidFill>
              </a:defRPr>
            </a:lvl6pPr>
            <a:lvl7pPr lvl="6" algn="l" rtl="0">
              <a:lnSpc>
                <a:spcPct val="100000"/>
              </a:lnSpc>
              <a:spcBef>
                <a:spcPts val="0"/>
              </a:spcBef>
              <a:spcAft>
                <a:spcPts val="0"/>
              </a:spcAft>
              <a:buClr>
                <a:schemeClr val="lt1"/>
              </a:buClr>
              <a:buSzPts val="2700"/>
              <a:buNone/>
              <a:defRPr sz="3600">
                <a:solidFill>
                  <a:schemeClr val="lt1"/>
                </a:solidFill>
              </a:defRPr>
            </a:lvl7pPr>
            <a:lvl8pPr lvl="7" algn="l" rtl="0">
              <a:lnSpc>
                <a:spcPct val="100000"/>
              </a:lnSpc>
              <a:spcBef>
                <a:spcPts val="0"/>
              </a:spcBef>
              <a:spcAft>
                <a:spcPts val="0"/>
              </a:spcAft>
              <a:buClr>
                <a:schemeClr val="lt1"/>
              </a:buClr>
              <a:buSzPts val="2700"/>
              <a:buNone/>
              <a:defRPr sz="3600">
                <a:solidFill>
                  <a:schemeClr val="lt1"/>
                </a:solidFill>
              </a:defRPr>
            </a:lvl8pPr>
            <a:lvl9pPr lvl="8" algn="l" rtl="0">
              <a:lnSpc>
                <a:spcPct val="100000"/>
              </a:lnSpc>
              <a:spcBef>
                <a:spcPts val="0"/>
              </a:spcBef>
              <a:spcAft>
                <a:spcPts val="0"/>
              </a:spcAft>
              <a:buClr>
                <a:schemeClr val="lt1"/>
              </a:buClr>
              <a:buSzPts val="2700"/>
              <a:buNone/>
              <a:defRPr sz="3600">
                <a:solidFill>
                  <a:schemeClr val="lt1"/>
                </a:solidFill>
              </a:defRPr>
            </a:lvl9pPr>
          </a:lstStyle>
          <a:p>
            <a:endParaRPr/>
          </a:p>
        </p:txBody>
      </p:sp>
      <p:sp>
        <p:nvSpPr>
          <p:cNvPr id="160" name="Google Shape;160;p31"/>
          <p:cNvSpPr txBox="1">
            <a:spLocks noGrp="1"/>
          </p:cNvSpPr>
          <p:nvPr>
            <p:ph type="sldNum" idx="12"/>
          </p:nvPr>
        </p:nvSpPr>
        <p:spPr>
          <a:xfrm>
            <a:off x="8536302" y="6333135"/>
            <a:ext cx="548700" cy="5247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900"/>
              <a:buFont typeface="Calibri"/>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1"/>
        <p:cNvGrpSpPr/>
        <p:nvPr/>
      </p:nvGrpSpPr>
      <p:grpSpPr>
        <a:xfrm>
          <a:off x="0" y="0"/>
          <a:ext cx="0" cy="0"/>
          <a:chOff x="0" y="0"/>
          <a:chExt cx="0" cy="0"/>
        </a:xfrm>
      </p:grpSpPr>
      <p:sp>
        <p:nvSpPr>
          <p:cNvPr id="162" name="Google Shape;162;p32"/>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3" name="Google Shape;163;p32"/>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4" name="Google Shape;164;p32"/>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5" name="Google Shape;165;p32"/>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6" name="Google Shape;166;p32"/>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67"/>
        <p:cNvGrpSpPr/>
        <p:nvPr/>
      </p:nvGrpSpPr>
      <p:grpSpPr>
        <a:xfrm>
          <a:off x="0" y="0"/>
          <a:ext cx="0" cy="0"/>
          <a:chOff x="0" y="0"/>
          <a:chExt cx="0" cy="0"/>
        </a:xfrm>
      </p:grpSpPr>
      <p:sp>
        <p:nvSpPr>
          <p:cNvPr id="168" name="Google Shape;168;p33"/>
          <p:cNvSpPr txBox="1">
            <a:spLocks noGrp="1"/>
          </p:cNvSpPr>
          <p:nvPr>
            <p:ph type="title"/>
          </p:nvPr>
        </p:nvSpPr>
        <p:spPr>
          <a:xfrm>
            <a:off x="623888" y="1709738"/>
            <a:ext cx="7886700" cy="2852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9" name="Google Shape;169;p33"/>
          <p:cNvSpPr txBox="1">
            <a:spLocks noGrp="1"/>
          </p:cNvSpPr>
          <p:nvPr>
            <p:ph type="body" idx="1"/>
          </p:nvPr>
        </p:nvSpPr>
        <p:spPr>
          <a:xfrm>
            <a:off x="623888" y="4589463"/>
            <a:ext cx="7886700" cy="1500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70" name="Google Shape;170;p33"/>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1" name="Google Shape;171;p33"/>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2" name="Google Shape;172;p33"/>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3"/>
        <p:cNvGrpSpPr/>
        <p:nvPr/>
      </p:nvGrpSpPr>
      <p:grpSpPr>
        <a:xfrm>
          <a:off x="0" y="0"/>
          <a:ext cx="0" cy="0"/>
          <a:chOff x="0" y="0"/>
          <a:chExt cx="0" cy="0"/>
        </a:xfrm>
      </p:grpSpPr>
      <p:sp>
        <p:nvSpPr>
          <p:cNvPr id="174" name="Google Shape;174;p34"/>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5" name="Google Shape;175;p34"/>
          <p:cNvSpPr txBox="1">
            <a:spLocks noGrp="1"/>
          </p:cNvSpPr>
          <p:nvPr>
            <p:ph type="body" idx="1"/>
          </p:nvPr>
        </p:nvSpPr>
        <p:spPr>
          <a:xfrm>
            <a:off x="6286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6" name="Google Shape;176;p34"/>
          <p:cNvSpPr txBox="1">
            <a:spLocks noGrp="1"/>
          </p:cNvSpPr>
          <p:nvPr>
            <p:ph type="body" idx="2"/>
          </p:nvPr>
        </p:nvSpPr>
        <p:spPr>
          <a:xfrm>
            <a:off x="46291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7" name="Google Shape;177;p34"/>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 name="Google Shape;178;p34"/>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9" name="Google Shape;179;p34"/>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0"/>
        <p:cNvGrpSpPr/>
        <p:nvPr/>
      </p:nvGrpSpPr>
      <p:grpSpPr>
        <a:xfrm>
          <a:off x="0" y="0"/>
          <a:ext cx="0" cy="0"/>
          <a:chOff x="0" y="0"/>
          <a:chExt cx="0" cy="0"/>
        </a:xfrm>
      </p:grpSpPr>
      <p:sp>
        <p:nvSpPr>
          <p:cNvPr id="181" name="Google Shape;181;p35"/>
          <p:cNvSpPr txBox="1">
            <a:spLocks noGrp="1"/>
          </p:cNvSpPr>
          <p:nvPr>
            <p:ph type="title"/>
          </p:nvPr>
        </p:nvSpPr>
        <p:spPr>
          <a:xfrm>
            <a:off x="629841" y="365125"/>
            <a:ext cx="78867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2" name="Google Shape;182;p35"/>
          <p:cNvSpPr txBox="1">
            <a:spLocks noGrp="1"/>
          </p:cNvSpPr>
          <p:nvPr>
            <p:ph type="body" idx="1"/>
          </p:nvPr>
        </p:nvSpPr>
        <p:spPr>
          <a:xfrm>
            <a:off x="629841" y="1681163"/>
            <a:ext cx="3868500" cy="8241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83" name="Google Shape;183;p35"/>
          <p:cNvSpPr txBox="1">
            <a:spLocks noGrp="1"/>
          </p:cNvSpPr>
          <p:nvPr>
            <p:ph type="body" idx="2"/>
          </p:nvPr>
        </p:nvSpPr>
        <p:spPr>
          <a:xfrm>
            <a:off x="629841" y="2505075"/>
            <a:ext cx="3868500" cy="3684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4" name="Google Shape;184;p35"/>
          <p:cNvSpPr txBox="1">
            <a:spLocks noGrp="1"/>
          </p:cNvSpPr>
          <p:nvPr>
            <p:ph type="body" idx="3"/>
          </p:nvPr>
        </p:nvSpPr>
        <p:spPr>
          <a:xfrm>
            <a:off x="4629150" y="1681163"/>
            <a:ext cx="3887400" cy="8241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85" name="Google Shape;185;p35"/>
          <p:cNvSpPr txBox="1">
            <a:spLocks noGrp="1"/>
          </p:cNvSpPr>
          <p:nvPr>
            <p:ph type="body" idx="4"/>
          </p:nvPr>
        </p:nvSpPr>
        <p:spPr>
          <a:xfrm>
            <a:off x="4629150" y="2505075"/>
            <a:ext cx="3887400" cy="3684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6" name="Google Shape;186;p35"/>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7" name="Google Shape;187;p35"/>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8" name="Google Shape;188;p35"/>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9"/>
        <p:cNvGrpSpPr/>
        <p:nvPr/>
      </p:nvGrpSpPr>
      <p:grpSpPr>
        <a:xfrm>
          <a:off x="0" y="0"/>
          <a:ext cx="0" cy="0"/>
          <a:chOff x="0" y="0"/>
          <a:chExt cx="0" cy="0"/>
        </a:xfrm>
      </p:grpSpPr>
      <p:sp>
        <p:nvSpPr>
          <p:cNvPr id="190" name="Google Shape;190;p36"/>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1" name="Google Shape;191;p36"/>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2" name="Google Shape;192;p36"/>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3" name="Google Shape;193;p36"/>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4"/>
        <p:cNvGrpSpPr/>
        <p:nvPr/>
      </p:nvGrpSpPr>
      <p:grpSpPr>
        <a:xfrm>
          <a:off x="0" y="0"/>
          <a:ext cx="0" cy="0"/>
          <a:chOff x="0" y="0"/>
          <a:chExt cx="0" cy="0"/>
        </a:xfrm>
      </p:grpSpPr>
      <p:sp>
        <p:nvSpPr>
          <p:cNvPr id="195" name="Google Shape;195;p37"/>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6" name="Google Shape;196;p37"/>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7" name="Google Shape;197;p37"/>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8"/>
        <p:cNvGrpSpPr/>
        <p:nvPr/>
      </p:nvGrpSpPr>
      <p:grpSpPr>
        <a:xfrm>
          <a:off x="0" y="0"/>
          <a:ext cx="0" cy="0"/>
          <a:chOff x="0" y="0"/>
          <a:chExt cx="0" cy="0"/>
        </a:xfrm>
      </p:grpSpPr>
      <p:sp>
        <p:nvSpPr>
          <p:cNvPr id="199" name="Google Shape;199;p38"/>
          <p:cNvSpPr txBox="1">
            <a:spLocks noGrp="1"/>
          </p:cNvSpPr>
          <p:nvPr>
            <p:ph type="title"/>
          </p:nvPr>
        </p:nvSpPr>
        <p:spPr>
          <a:xfrm>
            <a:off x="629841" y="457200"/>
            <a:ext cx="2949000" cy="1600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0" name="Google Shape;200;p38"/>
          <p:cNvSpPr txBox="1">
            <a:spLocks noGrp="1"/>
          </p:cNvSpPr>
          <p:nvPr>
            <p:ph type="body" idx="1"/>
          </p:nvPr>
        </p:nvSpPr>
        <p:spPr>
          <a:xfrm>
            <a:off x="3887391" y="987425"/>
            <a:ext cx="4629300" cy="48735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01" name="Google Shape;201;p38"/>
          <p:cNvSpPr txBox="1">
            <a:spLocks noGrp="1"/>
          </p:cNvSpPr>
          <p:nvPr>
            <p:ph type="body" idx="2"/>
          </p:nvPr>
        </p:nvSpPr>
        <p:spPr>
          <a:xfrm>
            <a:off x="629841" y="2057400"/>
            <a:ext cx="2949000" cy="3811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02" name="Google Shape;202;p38"/>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3" name="Google Shape;203;p38"/>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4" name="Google Shape;204;p38"/>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5"/>
        <p:cNvGrpSpPr/>
        <p:nvPr/>
      </p:nvGrpSpPr>
      <p:grpSpPr>
        <a:xfrm>
          <a:off x="0" y="0"/>
          <a:ext cx="0" cy="0"/>
          <a:chOff x="0" y="0"/>
          <a:chExt cx="0" cy="0"/>
        </a:xfrm>
      </p:grpSpPr>
      <p:sp>
        <p:nvSpPr>
          <p:cNvPr id="206" name="Google Shape;206;p39"/>
          <p:cNvSpPr txBox="1">
            <a:spLocks noGrp="1"/>
          </p:cNvSpPr>
          <p:nvPr>
            <p:ph type="title"/>
          </p:nvPr>
        </p:nvSpPr>
        <p:spPr>
          <a:xfrm>
            <a:off x="629841" y="457200"/>
            <a:ext cx="2949000" cy="16005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7" name="Google Shape;207;p39"/>
          <p:cNvSpPr>
            <a:spLocks noGrp="1"/>
          </p:cNvSpPr>
          <p:nvPr>
            <p:ph type="pic" idx="2"/>
          </p:nvPr>
        </p:nvSpPr>
        <p:spPr>
          <a:xfrm>
            <a:off x="3887391" y="987425"/>
            <a:ext cx="4629300" cy="4873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08" name="Google Shape;208;p39"/>
          <p:cNvSpPr txBox="1">
            <a:spLocks noGrp="1"/>
          </p:cNvSpPr>
          <p:nvPr>
            <p:ph type="body" idx="1"/>
          </p:nvPr>
        </p:nvSpPr>
        <p:spPr>
          <a:xfrm>
            <a:off x="629841" y="2057400"/>
            <a:ext cx="2949000" cy="3811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09" name="Google Shape;209;p39"/>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0" name="Google Shape;210;p39"/>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1" name="Google Shape;211;p39"/>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2"/>
        <p:cNvGrpSpPr/>
        <p:nvPr/>
      </p:nvGrpSpPr>
      <p:grpSpPr>
        <a:xfrm>
          <a:off x="0" y="0"/>
          <a:ext cx="0" cy="0"/>
          <a:chOff x="0" y="0"/>
          <a:chExt cx="0" cy="0"/>
        </a:xfrm>
      </p:grpSpPr>
      <p:sp>
        <p:nvSpPr>
          <p:cNvPr id="213" name="Google Shape;213;p40"/>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4" name="Google Shape;214;p40"/>
          <p:cNvSpPr txBox="1">
            <a:spLocks noGrp="1"/>
          </p:cNvSpPr>
          <p:nvPr>
            <p:ph type="body" idx="1"/>
          </p:nvPr>
        </p:nvSpPr>
        <p:spPr>
          <a:xfrm rot="5400000">
            <a:off x="2396400" y="57875"/>
            <a:ext cx="43512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5" name="Google Shape;215;p40"/>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6" name="Google Shape;216;p40"/>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7" name="Google Shape;217;p40"/>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8"/>
        <p:cNvGrpSpPr/>
        <p:nvPr/>
      </p:nvGrpSpPr>
      <p:grpSpPr>
        <a:xfrm>
          <a:off x="0" y="0"/>
          <a:ext cx="0" cy="0"/>
          <a:chOff x="0" y="0"/>
          <a:chExt cx="0" cy="0"/>
        </a:xfrm>
      </p:grpSpPr>
      <p:sp>
        <p:nvSpPr>
          <p:cNvPr id="219" name="Google Shape;219;p41"/>
          <p:cNvSpPr txBox="1">
            <a:spLocks noGrp="1"/>
          </p:cNvSpPr>
          <p:nvPr>
            <p:ph type="title"/>
          </p:nvPr>
        </p:nvSpPr>
        <p:spPr>
          <a:xfrm rot="5400000">
            <a:off x="4623600" y="2285275"/>
            <a:ext cx="58119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0" name="Google Shape;220;p41"/>
          <p:cNvSpPr txBox="1">
            <a:spLocks noGrp="1"/>
          </p:cNvSpPr>
          <p:nvPr>
            <p:ph type="body" idx="1"/>
          </p:nvPr>
        </p:nvSpPr>
        <p:spPr>
          <a:xfrm rot="5400000">
            <a:off x="623025" y="370675"/>
            <a:ext cx="58119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1" name="Google Shape;221;p41"/>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2" name="Google Shape;222;p41"/>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3" name="Google Shape;223;p41"/>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1">
  <p:cSld name="MAIN_POINT">
    <p:bg>
      <p:bgPr>
        <a:solidFill>
          <a:schemeClr val="accent3"/>
        </a:solidFill>
        <a:effectLst/>
      </p:bgPr>
    </p:bg>
    <p:spTree>
      <p:nvGrpSpPr>
        <p:cNvPr id="1" name="Shape 224"/>
        <p:cNvGrpSpPr/>
        <p:nvPr/>
      </p:nvGrpSpPr>
      <p:grpSpPr>
        <a:xfrm>
          <a:off x="0" y="0"/>
          <a:ext cx="0" cy="0"/>
          <a:chOff x="0" y="0"/>
          <a:chExt cx="0" cy="0"/>
        </a:xfrm>
      </p:grpSpPr>
      <p:grpSp>
        <p:nvGrpSpPr>
          <p:cNvPr id="225" name="Google Shape;225;p42"/>
          <p:cNvGrpSpPr/>
          <p:nvPr/>
        </p:nvGrpSpPr>
        <p:grpSpPr>
          <a:xfrm>
            <a:off x="830392" y="5558926"/>
            <a:ext cx="745763" cy="61102"/>
            <a:chOff x="4580561" y="2589004"/>
            <a:chExt cx="1064464" cy="25200"/>
          </a:xfrm>
        </p:grpSpPr>
        <p:sp>
          <p:nvSpPr>
            <p:cNvPr id="226" name="Google Shape;226;p4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42"/>
          <p:cNvSpPr txBox="1">
            <a:spLocks noGrp="1"/>
          </p:cNvSpPr>
          <p:nvPr>
            <p:ph type="title"/>
          </p:nvPr>
        </p:nvSpPr>
        <p:spPr>
          <a:xfrm>
            <a:off x="729450" y="1152400"/>
            <a:ext cx="7021200" cy="3980100"/>
          </a:xfrm>
          <a:prstGeom prst="rect">
            <a:avLst/>
          </a:prstGeom>
        </p:spPr>
        <p:txBody>
          <a:bodyPr spcFirstLastPara="1" wrap="square" lIns="68575" tIns="34275" rIns="68575" bIns="3427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229" name="Google Shape;229;p42"/>
          <p:cNvSpPr txBox="1">
            <a:spLocks noGrp="1"/>
          </p:cNvSpPr>
          <p:nvPr>
            <p:ph type="sldNum" idx="12"/>
          </p:nvPr>
        </p:nvSpPr>
        <p:spPr>
          <a:xfrm>
            <a:off x="8536302" y="6333134"/>
            <a:ext cx="548700" cy="524700"/>
          </a:xfrm>
          <a:prstGeom prst="rect">
            <a:avLst/>
          </a:prstGeom>
        </p:spPr>
        <p:txBody>
          <a:bodyPr spcFirstLastPara="1" wrap="square" lIns="68575" tIns="34275" rIns="68575" bIns="3427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mp; Subtitle 1">
  <p:cSld name="TITLE_1">
    <p:spTree>
      <p:nvGrpSpPr>
        <p:cNvPr id="1" name="Shape 230"/>
        <p:cNvGrpSpPr/>
        <p:nvPr/>
      </p:nvGrpSpPr>
      <p:grpSpPr>
        <a:xfrm>
          <a:off x="0" y="0"/>
          <a:ext cx="0" cy="0"/>
          <a:chOff x="0" y="0"/>
          <a:chExt cx="0" cy="0"/>
        </a:xfrm>
      </p:grpSpPr>
      <p:sp>
        <p:nvSpPr>
          <p:cNvPr id="231" name="Google Shape;231;p43"/>
          <p:cNvSpPr txBox="1">
            <a:spLocks noGrp="1"/>
          </p:cNvSpPr>
          <p:nvPr>
            <p:ph type="title"/>
          </p:nvPr>
        </p:nvSpPr>
        <p:spPr>
          <a:xfrm>
            <a:off x="666750" y="1149350"/>
            <a:ext cx="7810500" cy="2324100"/>
          </a:xfrm>
          <a:prstGeom prst="rect">
            <a:avLst/>
          </a:prstGeom>
          <a:noFill/>
          <a:ln>
            <a:noFill/>
          </a:ln>
        </p:spPr>
        <p:txBody>
          <a:bodyPr spcFirstLastPara="1" wrap="square" lIns="68575" tIns="34275" rIns="68575" bIns="34275" anchor="b" anchorCtr="0">
            <a:noAutofit/>
          </a:bodyPr>
          <a:lstStyle>
            <a:lvl1pPr marL="0" marR="0" lvl="0" indent="0" algn="ctr" rtl="0">
              <a:lnSpc>
                <a:spcPct val="100000"/>
              </a:lnSpc>
              <a:spcBef>
                <a:spcPts val="0"/>
              </a:spcBef>
              <a:spcAft>
                <a:spcPts val="0"/>
              </a:spcAft>
              <a:buClr>
                <a:srgbClr val="000000"/>
              </a:buClr>
              <a:buSzPts val="3300"/>
              <a:buFont typeface="Helvetica Neue"/>
              <a:buNone/>
              <a:defRPr sz="4200" b="0" i="0" u="none" strike="noStrike" cap="none">
                <a:solidFill>
                  <a:srgbClr val="000000"/>
                </a:solidFill>
                <a:latin typeface="Helvetica Neue"/>
                <a:ea typeface="Helvetica Neue"/>
                <a:cs typeface="Helvetica Neue"/>
                <a:sym typeface="Helvetica Neue"/>
              </a:defRPr>
            </a:lvl1pPr>
            <a:lvl2pPr marL="0" marR="0" lvl="1" indent="88900" algn="ctr" rtl="0">
              <a:lnSpc>
                <a:spcPct val="100000"/>
              </a:lnSpc>
              <a:spcBef>
                <a:spcPts val="0"/>
              </a:spcBef>
              <a:spcAft>
                <a:spcPts val="0"/>
              </a:spcAft>
              <a:buClr>
                <a:srgbClr val="000000"/>
              </a:buClr>
              <a:buSzPts val="1100"/>
              <a:buFont typeface="Helvetica Neue"/>
              <a:buNone/>
              <a:defRPr sz="4200" b="0" i="0" u="none" strike="noStrike" cap="none">
                <a:solidFill>
                  <a:srgbClr val="000000"/>
                </a:solidFill>
                <a:latin typeface="Helvetica Neue"/>
                <a:ea typeface="Helvetica Neue"/>
                <a:cs typeface="Helvetica Neue"/>
                <a:sym typeface="Helvetica Neue"/>
              </a:defRPr>
            </a:lvl2pPr>
            <a:lvl3pPr marL="0" marR="0" lvl="2" indent="177800" algn="ctr" rtl="0">
              <a:lnSpc>
                <a:spcPct val="100000"/>
              </a:lnSpc>
              <a:spcBef>
                <a:spcPts val="0"/>
              </a:spcBef>
              <a:spcAft>
                <a:spcPts val="0"/>
              </a:spcAft>
              <a:buClr>
                <a:srgbClr val="000000"/>
              </a:buClr>
              <a:buSzPts val="1100"/>
              <a:buFont typeface="Helvetica Neue"/>
              <a:buNone/>
              <a:defRPr sz="4200" b="0" i="0" u="none" strike="noStrike" cap="none">
                <a:solidFill>
                  <a:srgbClr val="000000"/>
                </a:solidFill>
                <a:latin typeface="Helvetica Neue"/>
                <a:ea typeface="Helvetica Neue"/>
                <a:cs typeface="Helvetica Neue"/>
                <a:sym typeface="Helvetica Neue"/>
              </a:defRPr>
            </a:lvl3pPr>
            <a:lvl4pPr marL="0" marR="0" lvl="3" indent="254000" algn="ctr" rtl="0">
              <a:lnSpc>
                <a:spcPct val="100000"/>
              </a:lnSpc>
              <a:spcBef>
                <a:spcPts val="0"/>
              </a:spcBef>
              <a:spcAft>
                <a:spcPts val="0"/>
              </a:spcAft>
              <a:buClr>
                <a:srgbClr val="000000"/>
              </a:buClr>
              <a:buSzPts val="1100"/>
              <a:buFont typeface="Helvetica Neue"/>
              <a:buNone/>
              <a:defRPr sz="4200" b="0" i="0" u="none" strike="noStrike" cap="none">
                <a:solidFill>
                  <a:srgbClr val="000000"/>
                </a:solidFill>
                <a:latin typeface="Helvetica Neue"/>
                <a:ea typeface="Helvetica Neue"/>
                <a:cs typeface="Helvetica Neue"/>
                <a:sym typeface="Helvetica Neue"/>
              </a:defRPr>
            </a:lvl4pPr>
            <a:lvl5pPr marL="0" marR="0" lvl="4" indent="342900" algn="ctr" rtl="0">
              <a:lnSpc>
                <a:spcPct val="100000"/>
              </a:lnSpc>
              <a:spcBef>
                <a:spcPts val="0"/>
              </a:spcBef>
              <a:spcAft>
                <a:spcPts val="0"/>
              </a:spcAft>
              <a:buClr>
                <a:srgbClr val="000000"/>
              </a:buClr>
              <a:buSzPts val="1100"/>
              <a:buFont typeface="Helvetica Neue"/>
              <a:buNone/>
              <a:defRPr sz="4200" b="0" i="0" u="none" strike="noStrike" cap="none">
                <a:solidFill>
                  <a:srgbClr val="000000"/>
                </a:solidFill>
                <a:latin typeface="Helvetica Neue"/>
                <a:ea typeface="Helvetica Neue"/>
                <a:cs typeface="Helvetica Neue"/>
                <a:sym typeface="Helvetica Neue"/>
              </a:defRPr>
            </a:lvl5pPr>
            <a:lvl6pPr marL="0" marR="0" lvl="5" indent="431800" algn="ctr" rtl="0">
              <a:lnSpc>
                <a:spcPct val="100000"/>
              </a:lnSpc>
              <a:spcBef>
                <a:spcPts val="0"/>
              </a:spcBef>
              <a:spcAft>
                <a:spcPts val="0"/>
              </a:spcAft>
              <a:buClr>
                <a:srgbClr val="000000"/>
              </a:buClr>
              <a:buSzPts val="1100"/>
              <a:buFont typeface="Helvetica Neue"/>
              <a:buNone/>
              <a:defRPr sz="4200" b="0" i="0" u="none" strike="noStrike" cap="none">
                <a:solidFill>
                  <a:srgbClr val="000000"/>
                </a:solidFill>
                <a:latin typeface="Helvetica Neue"/>
                <a:ea typeface="Helvetica Neue"/>
                <a:cs typeface="Helvetica Neue"/>
                <a:sym typeface="Helvetica Neue"/>
              </a:defRPr>
            </a:lvl6pPr>
            <a:lvl7pPr marL="0" marR="0" lvl="6" indent="520700" algn="ctr" rtl="0">
              <a:lnSpc>
                <a:spcPct val="100000"/>
              </a:lnSpc>
              <a:spcBef>
                <a:spcPts val="0"/>
              </a:spcBef>
              <a:spcAft>
                <a:spcPts val="0"/>
              </a:spcAft>
              <a:buClr>
                <a:srgbClr val="000000"/>
              </a:buClr>
              <a:buSzPts val="1100"/>
              <a:buFont typeface="Helvetica Neue"/>
              <a:buNone/>
              <a:defRPr sz="4200" b="0" i="0" u="none" strike="noStrike" cap="none">
                <a:solidFill>
                  <a:srgbClr val="000000"/>
                </a:solidFill>
                <a:latin typeface="Helvetica Neue"/>
                <a:ea typeface="Helvetica Neue"/>
                <a:cs typeface="Helvetica Neue"/>
                <a:sym typeface="Helvetica Neue"/>
              </a:defRPr>
            </a:lvl7pPr>
            <a:lvl8pPr marL="0" marR="0" lvl="7" indent="596900" algn="ctr" rtl="0">
              <a:lnSpc>
                <a:spcPct val="100000"/>
              </a:lnSpc>
              <a:spcBef>
                <a:spcPts val="0"/>
              </a:spcBef>
              <a:spcAft>
                <a:spcPts val="0"/>
              </a:spcAft>
              <a:buClr>
                <a:srgbClr val="000000"/>
              </a:buClr>
              <a:buSzPts val="1100"/>
              <a:buFont typeface="Helvetica Neue"/>
              <a:buNone/>
              <a:defRPr sz="4200" b="0" i="0" u="none" strike="noStrike" cap="none">
                <a:solidFill>
                  <a:srgbClr val="000000"/>
                </a:solidFill>
                <a:latin typeface="Helvetica Neue"/>
                <a:ea typeface="Helvetica Neue"/>
                <a:cs typeface="Helvetica Neue"/>
                <a:sym typeface="Helvetica Neue"/>
              </a:defRPr>
            </a:lvl8pPr>
            <a:lvl9pPr marL="0" marR="0" lvl="8" indent="685800" algn="ctr" rtl="0">
              <a:lnSpc>
                <a:spcPct val="100000"/>
              </a:lnSpc>
              <a:spcBef>
                <a:spcPts val="0"/>
              </a:spcBef>
              <a:spcAft>
                <a:spcPts val="0"/>
              </a:spcAft>
              <a:buClr>
                <a:srgbClr val="000000"/>
              </a:buClr>
              <a:buSzPts val="11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232" name="Google Shape;232;p43"/>
          <p:cNvSpPr txBox="1">
            <a:spLocks noGrp="1"/>
          </p:cNvSpPr>
          <p:nvPr>
            <p:ph type="body" idx="1"/>
          </p:nvPr>
        </p:nvSpPr>
        <p:spPr>
          <a:xfrm>
            <a:off x="666750" y="3536950"/>
            <a:ext cx="7810500" cy="794100"/>
          </a:xfrm>
          <a:prstGeom prst="rect">
            <a:avLst/>
          </a:prstGeom>
          <a:noFill/>
          <a:ln>
            <a:noFill/>
          </a:ln>
        </p:spPr>
        <p:txBody>
          <a:bodyPr spcFirstLastPara="1" wrap="square" lIns="68575" tIns="34275" rIns="68575" bIns="34275" anchor="t" anchorCtr="0">
            <a:noAutofit/>
          </a:bodyPr>
          <a:lstStyle>
            <a:lvl1pPr marL="457200" marR="0" lvl="0" indent="-228600" algn="ctr" rtl="0">
              <a:lnSpc>
                <a:spcPct val="100000"/>
              </a:lnSpc>
              <a:spcBef>
                <a:spcPts val="0"/>
              </a:spcBef>
              <a:spcAft>
                <a:spcPts val="0"/>
              </a:spcAft>
              <a:buClr>
                <a:srgbClr val="000000"/>
              </a:buClr>
              <a:buSzPts val="2100"/>
              <a:buFont typeface="Helvetica Neue"/>
              <a:buNone/>
              <a:defRPr sz="2000" b="0" i="0" u="none" strike="noStrike" cap="none">
                <a:solidFill>
                  <a:srgbClr val="000000"/>
                </a:solidFill>
                <a:latin typeface="Helvetica Neue"/>
                <a:ea typeface="Helvetica Neue"/>
                <a:cs typeface="Helvetica Neue"/>
                <a:sym typeface="Helvetica Neue"/>
              </a:defRPr>
            </a:lvl1pPr>
            <a:lvl2pPr marL="914400" marR="0" lvl="1" indent="-228600" algn="ctr" rtl="0">
              <a:lnSpc>
                <a:spcPct val="100000"/>
              </a:lnSpc>
              <a:spcBef>
                <a:spcPts val="0"/>
              </a:spcBef>
              <a:spcAft>
                <a:spcPts val="0"/>
              </a:spcAft>
              <a:buClr>
                <a:srgbClr val="000000"/>
              </a:buClr>
              <a:buSzPts val="1800"/>
              <a:buFont typeface="Helvetica Neue"/>
              <a:buNone/>
              <a:defRPr sz="2000" b="0" i="0" u="none" strike="noStrike" cap="none">
                <a:solidFill>
                  <a:srgbClr val="000000"/>
                </a:solidFill>
                <a:latin typeface="Helvetica Neue"/>
                <a:ea typeface="Helvetica Neue"/>
                <a:cs typeface="Helvetica Neue"/>
                <a:sym typeface="Helvetica Neue"/>
              </a:defRPr>
            </a:lvl2pPr>
            <a:lvl3pPr marL="1371600" marR="0" lvl="2" indent="-228600" algn="ctr" rtl="0">
              <a:lnSpc>
                <a:spcPct val="100000"/>
              </a:lnSpc>
              <a:spcBef>
                <a:spcPts val="0"/>
              </a:spcBef>
              <a:spcAft>
                <a:spcPts val="0"/>
              </a:spcAft>
              <a:buClr>
                <a:srgbClr val="000000"/>
              </a:buClr>
              <a:buSzPts val="1500"/>
              <a:buFont typeface="Helvetica Neue"/>
              <a:buNone/>
              <a:defRPr sz="2000" b="0" i="0" u="none" strike="noStrike" cap="none">
                <a:solidFill>
                  <a:srgbClr val="000000"/>
                </a:solidFill>
                <a:latin typeface="Helvetica Neue"/>
                <a:ea typeface="Helvetica Neue"/>
                <a:cs typeface="Helvetica Neue"/>
                <a:sym typeface="Helvetica Neue"/>
              </a:defRPr>
            </a:lvl3pPr>
            <a:lvl4pPr marL="1828800" marR="0" lvl="3" indent="-228600" algn="ctr" rtl="0">
              <a:lnSpc>
                <a:spcPct val="100000"/>
              </a:lnSpc>
              <a:spcBef>
                <a:spcPts val="0"/>
              </a:spcBef>
              <a:spcAft>
                <a:spcPts val="0"/>
              </a:spcAft>
              <a:buClr>
                <a:srgbClr val="000000"/>
              </a:buClr>
              <a:buSzPts val="1400"/>
              <a:buFont typeface="Helvetica Neue"/>
              <a:buNone/>
              <a:defRPr sz="2000" b="0" i="0" u="none" strike="noStrike" cap="none">
                <a:solidFill>
                  <a:srgbClr val="000000"/>
                </a:solidFill>
                <a:latin typeface="Helvetica Neue"/>
                <a:ea typeface="Helvetica Neue"/>
                <a:cs typeface="Helvetica Neue"/>
                <a:sym typeface="Helvetica Neue"/>
              </a:defRPr>
            </a:lvl4pPr>
            <a:lvl5pPr marL="2286000" marR="0" lvl="4" indent="-228600" algn="ctr" rtl="0">
              <a:lnSpc>
                <a:spcPct val="100000"/>
              </a:lnSpc>
              <a:spcBef>
                <a:spcPts val="0"/>
              </a:spcBef>
              <a:spcAft>
                <a:spcPts val="0"/>
              </a:spcAft>
              <a:buClr>
                <a:srgbClr val="000000"/>
              </a:buClr>
              <a:buSzPts val="1400"/>
              <a:buFont typeface="Helvetica Neue"/>
              <a:buNone/>
              <a:defRPr sz="2000" b="0" i="0" u="none" strike="noStrike" cap="none">
                <a:solidFill>
                  <a:srgbClr val="000000"/>
                </a:solidFill>
                <a:latin typeface="Helvetica Neue"/>
                <a:ea typeface="Helvetica Neue"/>
                <a:cs typeface="Helvetica Neue"/>
                <a:sym typeface="Helvetica Neue"/>
              </a:defRPr>
            </a:lvl5pPr>
            <a:lvl6pPr marL="2743200" marR="0" lvl="5"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9pPr>
          </a:lstStyle>
          <a:p>
            <a:endParaRPr/>
          </a:p>
        </p:txBody>
      </p:sp>
      <p:sp>
        <p:nvSpPr>
          <p:cNvPr id="233" name="Google Shape;233;p43"/>
          <p:cNvSpPr txBox="1">
            <a:spLocks noGrp="1"/>
          </p:cNvSpPr>
          <p:nvPr>
            <p:ph type="sldNum" idx="12"/>
          </p:nvPr>
        </p:nvSpPr>
        <p:spPr>
          <a:xfrm>
            <a:off x="4484637" y="6540500"/>
            <a:ext cx="170100" cy="230400"/>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 name="Google Shape;58;p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6" name="Google Shape;86;p1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7" name="Google Shape;87;p1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C4587">
            <a:alpha val="79890"/>
          </a:srgbClr>
        </a:solidFill>
        <a:effectLst/>
      </p:bgPr>
    </p:bg>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1" name="Google Shape;131;p25"/>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2" name="Google Shape;132;p25"/>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33" name="Google Shape;133;p25"/>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34" name="Google Shape;134;p25"/>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drive.google.com/file/d/1bC5YuslugVgF7UfqqOAx9_NYMym5KNsH/view"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drive.google.com/file/d/1Qzfsg1pCIIhZ8S6sHTrD5OEye5g0FRpz/view"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hyperlink" Target="http://drive.google.com/file/d/1VEf4GyY_fqaUemK9K8bsBHU7B7EghJOv/view"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drive.google.com/file/d/1DwJenr5mQOepvONHblO0hXG8nTW6QpE1/view"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drive.google.com/file/d/1u9_t4IFbXoXHHmFEwPsV6zUpL8GjGc4j/view"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9.png"/><Relationship Id="rId7" Type="http://schemas.openxmlformats.org/officeDocument/2006/relationships/hyperlink" Target="https://pulitzercenter.org/people/jaime-joyce" TargetMode="Externa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hyperlink" Target="https://pulitzercenter.org/builder/lesson/their-shoes-workshop-understanding-forced-displacement-around-world-27827" TargetMode="Externa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pulitzercenter.org/event/webinar-educators-what-are-under-reported-news-stories-and-how-do-i-find-them"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hyperlink" Target="https://zoom.us/webinar/register/WN_n4K4bU8BTPiOb72Iws1_Tw"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hyperlink" Target="https://us02web.zoom.us/webinar/register/WN_VEq-TJhlTDS6zrH80WH4dw"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hyperlink" Target="http://www.pulitzercenter.org/PoetryContest" TargetMode="External"/><Relationship Id="rId2" Type="http://schemas.openxmlformats.org/officeDocument/2006/relationships/notesSlide" Target="../notesSlides/notesSlide65.xml"/><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hyperlink" Target="http://pulitzercenter.org/about-us"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4"/>
          <p:cNvSpPr txBox="1">
            <a:spLocks noGrp="1"/>
          </p:cNvSpPr>
          <p:nvPr>
            <p:ph type="ctrTitle"/>
          </p:nvPr>
        </p:nvSpPr>
        <p:spPr>
          <a:xfrm>
            <a:off x="574477" y="514000"/>
            <a:ext cx="7784100" cy="9993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sz="5400">
                <a:solidFill>
                  <a:srgbClr val="FFFFFF"/>
                </a:solidFill>
                <a:latin typeface="Lato Black"/>
                <a:ea typeface="Lato Black"/>
                <a:cs typeface="Lato Black"/>
                <a:sym typeface="Lato Black"/>
              </a:rPr>
              <a:t>Webinar for Students:</a:t>
            </a:r>
            <a:endParaRPr sz="5400">
              <a:solidFill>
                <a:srgbClr val="FFFFFF"/>
              </a:solidFill>
              <a:latin typeface="Lato Black"/>
              <a:ea typeface="Lato Black"/>
              <a:cs typeface="Lato Black"/>
              <a:sym typeface="Lato Black"/>
            </a:endParaRPr>
          </a:p>
        </p:txBody>
      </p:sp>
      <p:sp>
        <p:nvSpPr>
          <p:cNvPr id="240" name="Google Shape;240;p44"/>
          <p:cNvSpPr txBox="1">
            <a:spLocks noGrp="1"/>
          </p:cNvSpPr>
          <p:nvPr>
            <p:ph type="subTitle" idx="1"/>
          </p:nvPr>
        </p:nvSpPr>
        <p:spPr>
          <a:xfrm>
            <a:off x="574476" y="1659000"/>
            <a:ext cx="8443800" cy="6147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800"/>
              <a:buFont typeface="Arial"/>
              <a:buNone/>
            </a:pPr>
            <a:r>
              <a:rPr lang="en-US" sz="3600">
                <a:solidFill>
                  <a:srgbClr val="FFFFFF"/>
                </a:solidFill>
                <a:latin typeface="Lato Black"/>
                <a:ea typeface="Lato Black"/>
                <a:cs typeface="Lato Black"/>
                <a:sym typeface="Lato Black"/>
              </a:rPr>
              <a:t>How Kids Learn Around the World with Jaime Joyce</a:t>
            </a:r>
            <a:endParaRPr sz="3600">
              <a:solidFill>
                <a:srgbClr val="FFFFFF"/>
              </a:solidFill>
              <a:latin typeface="Lato Black"/>
              <a:ea typeface="Lato Black"/>
              <a:cs typeface="Lato Black"/>
              <a:sym typeface="Lato Black"/>
            </a:endParaRPr>
          </a:p>
        </p:txBody>
      </p:sp>
      <p:pic>
        <p:nvPicPr>
          <p:cNvPr id="241" name="Google Shape;241;p44"/>
          <p:cNvPicPr preferRelativeResize="0"/>
          <p:nvPr/>
        </p:nvPicPr>
        <p:blipFill>
          <a:blip r:embed="rId3">
            <a:alphaModFix/>
          </a:blip>
          <a:stretch>
            <a:fillRect/>
          </a:stretch>
        </p:blipFill>
        <p:spPr>
          <a:xfrm>
            <a:off x="6655444" y="4073675"/>
            <a:ext cx="2656538" cy="2052170"/>
          </a:xfrm>
          <a:prstGeom prst="rect">
            <a:avLst/>
          </a:prstGeom>
          <a:noFill/>
          <a:ln>
            <a:noFill/>
          </a:ln>
        </p:spPr>
      </p:pic>
      <p:sp>
        <p:nvSpPr>
          <p:cNvPr id="242" name="Google Shape;242;p44"/>
          <p:cNvSpPr txBox="1"/>
          <p:nvPr/>
        </p:nvSpPr>
        <p:spPr>
          <a:xfrm>
            <a:off x="574475" y="3810800"/>
            <a:ext cx="6212100" cy="2561700"/>
          </a:xfrm>
          <a:prstGeom prst="rect">
            <a:avLst/>
          </a:prstGeom>
          <a:solidFill>
            <a:srgbClr val="FF99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a:p>
            <a:pPr marL="0" lvl="0" indent="0" algn="ctr" rtl="0">
              <a:spcBef>
                <a:spcPts val="0"/>
              </a:spcBef>
              <a:spcAft>
                <a:spcPts val="0"/>
              </a:spcAft>
              <a:buNone/>
            </a:pPr>
            <a:r>
              <a:rPr lang="en-US" sz="3000">
                <a:latin typeface="Lato"/>
                <a:ea typeface="Lato"/>
                <a:cs typeface="Lato"/>
                <a:sym typeface="Lato"/>
              </a:rPr>
              <a:t>Welcome! Please share your </a:t>
            </a:r>
            <a:r>
              <a:rPr lang="en-US" sz="3000" b="1">
                <a:latin typeface="Lato"/>
                <a:ea typeface="Lato"/>
                <a:cs typeface="Lato"/>
                <a:sym typeface="Lato"/>
              </a:rPr>
              <a:t>name and where you are based </a:t>
            </a:r>
            <a:r>
              <a:rPr lang="en-US" sz="3000">
                <a:latin typeface="Lato"/>
                <a:ea typeface="Lato"/>
                <a:cs typeface="Lato"/>
                <a:sym typeface="Lato"/>
              </a:rPr>
              <a:t>in the chat box!</a:t>
            </a:r>
            <a:endParaRPr sz="3000">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3"/>
          <p:cNvSpPr txBox="1"/>
          <p:nvPr/>
        </p:nvSpPr>
        <p:spPr>
          <a:xfrm>
            <a:off x="211950" y="5347425"/>
            <a:ext cx="8720100" cy="12603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2700" i="0" u="none" strike="noStrike" cap="none">
                <a:solidFill>
                  <a:srgbClr val="FFFFFF"/>
                </a:solidFill>
                <a:latin typeface="Lato Black"/>
                <a:ea typeface="Lato Black"/>
                <a:cs typeface="Lato Black"/>
                <a:sym typeface="Lato Black"/>
              </a:rPr>
              <a:t>Here are some of the topics journalists </a:t>
            </a:r>
            <a:endParaRPr sz="2700" i="0" u="none" strike="noStrike" cap="none">
              <a:solidFill>
                <a:srgbClr val="FFFFFF"/>
              </a:solidFill>
              <a:latin typeface="Lato Black"/>
              <a:ea typeface="Lato Black"/>
              <a:cs typeface="Lato Black"/>
              <a:sym typeface="Lato Black"/>
            </a:endParaRPr>
          </a:p>
          <a:p>
            <a:pPr marL="0" marR="0" lvl="0" indent="0" algn="ctr" rtl="0">
              <a:lnSpc>
                <a:spcPct val="100000"/>
              </a:lnSpc>
              <a:spcBef>
                <a:spcPts val="0"/>
              </a:spcBef>
              <a:spcAft>
                <a:spcPts val="0"/>
              </a:spcAft>
              <a:buClr>
                <a:srgbClr val="000000"/>
              </a:buClr>
              <a:buSzPts val="3600"/>
              <a:buFont typeface="Arial"/>
              <a:buNone/>
            </a:pPr>
            <a:r>
              <a:rPr lang="en-US" sz="2700" i="0" u="none" strike="noStrike" cap="none">
                <a:solidFill>
                  <a:srgbClr val="FFFFFF"/>
                </a:solidFill>
                <a:latin typeface="Lato Black"/>
                <a:ea typeface="Lato Black"/>
                <a:cs typeface="Lato Black"/>
                <a:sym typeface="Lato Black"/>
              </a:rPr>
              <a:t>investigate with Pulitzer Center grants</a:t>
            </a:r>
            <a:endParaRPr sz="2700" i="0" u="none" strike="noStrike" cap="none">
              <a:solidFill>
                <a:schemeClr val="dk1"/>
              </a:solidFill>
              <a:latin typeface="Lato Black"/>
              <a:ea typeface="Lato Black"/>
              <a:cs typeface="Lato Black"/>
              <a:sym typeface="Lato Black"/>
            </a:endParaRPr>
          </a:p>
        </p:txBody>
      </p:sp>
      <p:pic>
        <p:nvPicPr>
          <p:cNvPr id="325" name="Google Shape;325;p53"/>
          <p:cNvPicPr preferRelativeResize="0"/>
          <p:nvPr/>
        </p:nvPicPr>
        <p:blipFill rotWithShape="1">
          <a:blip r:embed="rId3">
            <a:alphaModFix/>
          </a:blip>
          <a:srcRect r="34210"/>
          <a:stretch/>
        </p:blipFill>
        <p:spPr>
          <a:xfrm>
            <a:off x="7084445" y="1116525"/>
            <a:ext cx="1932995" cy="3997174"/>
          </a:xfrm>
          <a:prstGeom prst="rect">
            <a:avLst/>
          </a:prstGeom>
          <a:noFill/>
          <a:ln w="9525" cap="flat" cmpd="sng">
            <a:solidFill>
              <a:srgbClr val="999999"/>
            </a:solidFill>
            <a:prstDash val="solid"/>
            <a:round/>
            <a:headEnd type="none" w="sm" len="sm"/>
            <a:tailEnd type="none" w="sm" len="sm"/>
          </a:ln>
        </p:spPr>
      </p:pic>
      <p:pic>
        <p:nvPicPr>
          <p:cNvPr id="326" name="Google Shape;326;p53"/>
          <p:cNvPicPr preferRelativeResize="0"/>
          <p:nvPr/>
        </p:nvPicPr>
        <p:blipFill rotWithShape="1">
          <a:blip r:embed="rId4">
            <a:alphaModFix/>
          </a:blip>
          <a:srcRect/>
          <a:stretch/>
        </p:blipFill>
        <p:spPr>
          <a:xfrm>
            <a:off x="3809540" y="1116526"/>
            <a:ext cx="3172434" cy="2997881"/>
          </a:xfrm>
          <a:prstGeom prst="rect">
            <a:avLst/>
          </a:prstGeom>
          <a:noFill/>
          <a:ln w="9525" cap="flat" cmpd="sng">
            <a:solidFill>
              <a:srgbClr val="999999"/>
            </a:solidFill>
            <a:prstDash val="solid"/>
            <a:round/>
            <a:headEnd type="none" w="sm" len="sm"/>
            <a:tailEnd type="none" w="sm" len="sm"/>
          </a:ln>
        </p:spPr>
      </p:pic>
      <p:pic>
        <p:nvPicPr>
          <p:cNvPr id="327" name="Google Shape;327;p53"/>
          <p:cNvPicPr preferRelativeResize="0"/>
          <p:nvPr/>
        </p:nvPicPr>
        <p:blipFill rotWithShape="1">
          <a:blip r:embed="rId5">
            <a:alphaModFix/>
          </a:blip>
          <a:srcRect/>
          <a:stretch/>
        </p:blipFill>
        <p:spPr>
          <a:xfrm>
            <a:off x="126569" y="1116533"/>
            <a:ext cx="3580500" cy="2997882"/>
          </a:xfrm>
          <a:prstGeom prst="rect">
            <a:avLst/>
          </a:prstGeom>
          <a:noFill/>
          <a:ln w="9525" cap="flat" cmpd="sng">
            <a:solidFill>
              <a:srgbClr val="999999"/>
            </a:solidFill>
            <a:prstDash val="solid"/>
            <a:round/>
            <a:headEnd type="none" w="sm" len="sm"/>
            <a:tailEnd type="none" w="sm" len="sm"/>
          </a:ln>
        </p:spPr>
      </p:pic>
      <p:pic>
        <p:nvPicPr>
          <p:cNvPr id="328" name="Google Shape;328;p53"/>
          <p:cNvPicPr preferRelativeResize="0"/>
          <p:nvPr/>
        </p:nvPicPr>
        <p:blipFill rotWithShape="1">
          <a:blip r:embed="rId6">
            <a:alphaModFix/>
          </a:blip>
          <a:srcRect l="30326" t="26079" r="32476" b="25785"/>
          <a:stretch/>
        </p:blipFill>
        <p:spPr>
          <a:xfrm>
            <a:off x="8441456" y="184000"/>
            <a:ext cx="554235" cy="73897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C4587">
            <a:alpha val="79890"/>
          </a:srgbClr>
        </a:solidFill>
        <a:effectLst/>
      </p:bgPr>
    </p:bg>
    <p:spTree>
      <p:nvGrpSpPr>
        <p:cNvPr id="1" name="Shape 332"/>
        <p:cNvGrpSpPr/>
        <p:nvPr/>
      </p:nvGrpSpPr>
      <p:grpSpPr>
        <a:xfrm>
          <a:off x="0" y="0"/>
          <a:ext cx="0" cy="0"/>
          <a:chOff x="0" y="0"/>
          <a:chExt cx="0" cy="0"/>
        </a:xfrm>
      </p:grpSpPr>
      <p:pic>
        <p:nvPicPr>
          <p:cNvPr id="333" name="Google Shape;333;p54"/>
          <p:cNvPicPr preferRelativeResize="0"/>
          <p:nvPr/>
        </p:nvPicPr>
        <p:blipFill>
          <a:blip r:embed="rId3">
            <a:alphaModFix/>
          </a:blip>
          <a:stretch>
            <a:fillRect/>
          </a:stretch>
        </p:blipFill>
        <p:spPr>
          <a:xfrm>
            <a:off x="825424" y="718899"/>
            <a:ext cx="7493150" cy="3178901"/>
          </a:xfrm>
          <a:prstGeom prst="rect">
            <a:avLst/>
          </a:prstGeom>
          <a:noFill/>
          <a:ln>
            <a:noFill/>
          </a:ln>
        </p:spPr>
      </p:pic>
      <p:sp>
        <p:nvSpPr>
          <p:cNvPr id="334" name="Google Shape;334;p54"/>
          <p:cNvSpPr txBox="1"/>
          <p:nvPr/>
        </p:nvSpPr>
        <p:spPr>
          <a:xfrm>
            <a:off x="379500" y="5191100"/>
            <a:ext cx="8385000" cy="10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FFFFFF"/>
                </a:solidFill>
                <a:latin typeface="Lato"/>
                <a:ea typeface="Lato"/>
                <a:cs typeface="Lato"/>
                <a:sym typeface="Lato"/>
              </a:rPr>
              <a:t>Please submit your questions throughout the presentation! </a:t>
            </a:r>
            <a:endParaRPr sz="2400" b="1">
              <a:solidFill>
                <a:srgbClr val="FFFFFF"/>
              </a:solidFill>
              <a:latin typeface="Lato"/>
              <a:ea typeface="Lato"/>
              <a:cs typeface="Lato"/>
              <a:sym typeface="Lato"/>
            </a:endParaRPr>
          </a:p>
        </p:txBody>
      </p:sp>
      <p:pic>
        <p:nvPicPr>
          <p:cNvPr id="335" name="Google Shape;335;p54"/>
          <p:cNvPicPr preferRelativeResize="0"/>
          <p:nvPr/>
        </p:nvPicPr>
        <p:blipFill rotWithShape="1">
          <a:blip r:embed="rId4">
            <a:alphaModFix/>
          </a:blip>
          <a:srcRect l="30326" t="26079" r="32476" b="25785"/>
          <a:stretch/>
        </p:blipFill>
        <p:spPr>
          <a:xfrm>
            <a:off x="8441456" y="184000"/>
            <a:ext cx="554235" cy="7389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5"/>
          <p:cNvSpPr txBox="1">
            <a:spLocks noGrp="1"/>
          </p:cNvSpPr>
          <p:nvPr>
            <p:ph type="title"/>
          </p:nvPr>
        </p:nvSpPr>
        <p:spPr>
          <a:xfrm>
            <a:off x="457200" y="274637"/>
            <a:ext cx="8229600" cy="1143000"/>
          </a:xfrm>
          <a:prstGeom prst="rect">
            <a:avLst/>
          </a:prstGeom>
        </p:spPr>
        <p:txBody>
          <a:bodyPr spcFirstLastPara="1" wrap="square" lIns="91425" tIns="45700" rIns="91425" bIns="45700" anchor="ctr" anchorCtr="0">
            <a:noAutofit/>
          </a:bodyPr>
          <a:lstStyle/>
          <a:p>
            <a:pPr marL="0" lvl="0" indent="0" algn="l" rtl="0">
              <a:spcBef>
                <a:spcPts val="640"/>
              </a:spcBef>
              <a:spcAft>
                <a:spcPts val="0"/>
              </a:spcAft>
              <a:buClr>
                <a:schemeClr val="dk1"/>
              </a:buClr>
              <a:buSzPts val="1100"/>
              <a:buFont typeface="Arial"/>
              <a:buNone/>
            </a:pPr>
            <a:r>
              <a:rPr lang="en-US" sz="4200" b="1"/>
              <a:t>What does it mean to be a refugee?</a:t>
            </a:r>
            <a:endParaRPr sz="4200" b="1"/>
          </a:p>
          <a:p>
            <a:pPr marL="0" lvl="0" indent="0" algn="ctr" rtl="0">
              <a:spcBef>
                <a:spcPts val="0"/>
              </a:spcBef>
              <a:spcAft>
                <a:spcPts val="0"/>
              </a:spcAft>
              <a:buNone/>
            </a:pPr>
            <a:endParaRPr/>
          </a:p>
        </p:txBody>
      </p:sp>
      <p:pic>
        <p:nvPicPr>
          <p:cNvPr id="342" name="Google Shape;342;p55"/>
          <p:cNvPicPr preferRelativeResize="0"/>
          <p:nvPr/>
        </p:nvPicPr>
        <p:blipFill rotWithShape="1">
          <a:blip r:embed="rId3">
            <a:alphaModFix/>
          </a:blip>
          <a:srcRect r="-11148" b="-6382"/>
          <a:stretch/>
        </p:blipFill>
        <p:spPr>
          <a:xfrm>
            <a:off x="971738" y="1417625"/>
            <a:ext cx="7200524" cy="49522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6"/>
          <p:cNvSpPr txBox="1">
            <a:spLocks noGrp="1"/>
          </p:cNvSpPr>
          <p:nvPr>
            <p:ph type="body" idx="1"/>
          </p:nvPr>
        </p:nvSpPr>
        <p:spPr>
          <a:xfrm>
            <a:off x="380000" y="4623900"/>
            <a:ext cx="8229600" cy="1732200"/>
          </a:xfrm>
          <a:prstGeom prst="rect">
            <a:avLst/>
          </a:prstGeom>
        </p:spPr>
        <p:txBody>
          <a:bodyPr spcFirstLastPara="1" wrap="square" lIns="91425" tIns="45700" rIns="91425" bIns="45700" anchor="t" anchorCtr="0">
            <a:noAutofit/>
          </a:bodyPr>
          <a:lstStyle/>
          <a:p>
            <a:pPr marL="457200" lvl="0" indent="457200" algn="l" rtl="0">
              <a:spcBef>
                <a:spcPts val="640"/>
              </a:spcBef>
              <a:spcAft>
                <a:spcPts val="0"/>
              </a:spcAft>
              <a:buNone/>
            </a:pPr>
            <a:r>
              <a:rPr lang="en-US" sz="11100" b="1"/>
              <a:t>Resilience</a:t>
            </a:r>
            <a:endParaRPr sz="11100" b="1"/>
          </a:p>
        </p:txBody>
      </p:sp>
      <p:pic>
        <p:nvPicPr>
          <p:cNvPr id="349" name="Google Shape;349;p56"/>
          <p:cNvPicPr preferRelativeResize="0"/>
          <p:nvPr/>
        </p:nvPicPr>
        <p:blipFill>
          <a:blip r:embed="rId3">
            <a:alphaModFix/>
          </a:blip>
          <a:stretch>
            <a:fillRect/>
          </a:stretch>
        </p:blipFill>
        <p:spPr>
          <a:xfrm>
            <a:off x="1400475" y="304800"/>
            <a:ext cx="5777283" cy="43191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7"/>
          <p:cNvSpPr txBox="1">
            <a:spLocks noGrp="1"/>
          </p:cNvSpPr>
          <p:nvPr>
            <p:ph type="body" idx="1"/>
          </p:nvPr>
        </p:nvSpPr>
        <p:spPr>
          <a:xfrm>
            <a:off x="457200" y="773200"/>
            <a:ext cx="8229600" cy="53532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10000" b="1"/>
              <a:t>What does it mean to be a refugee?</a:t>
            </a:r>
            <a:endParaRPr sz="116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8"/>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2550">
                <a:solidFill>
                  <a:srgbClr val="202020"/>
                </a:solidFill>
                <a:highlight>
                  <a:srgbClr val="FFFFFF"/>
                </a:highlight>
                <a:latin typeface="Merriweather"/>
                <a:ea typeface="Merriweather"/>
                <a:cs typeface="Merriweather"/>
                <a:sym typeface="Merriweather"/>
              </a:rPr>
              <a:t>“A refugee is a person who has fled his or her country due to war or fear of persecution because of race, religion, or nationality. Political opinion or membership in certain social groups can also play a role. A United Nations agreement called the 1951 Refugee Convention formally defines the term </a:t>
            </a:r>
            <a:r>
              <a:rPr lang="en-US" sz="2550" i="1">
                <a:solidFill>
                  <a:srgbClr val="202020"/>
                </a:solidFill>
                <a:highlight>
                  <a:srgbClr val="FFFFFF"/>
                </a:highlight>
                <a:latin typeface="Merriweather"/>
                <a:ea typeface="Merriweather"/>
                <a:cs typeface="Merriweather"/>
                <a:sym typeface="Merriweather"/>
              </a:rPr>
              <a:t>refugee</a:t>
            </a:r>
            <a:r>
              <a:rPr lang="en-US" sz="2550">
                <a:solidFill>
                  <a:srgbClr val="202020"/>
                </a:solidFill>
                <a:highlight>
                  <a:srgbClr val="FFFFFF"/>
                </a:highlight>
                <a:latin typeface="Merriweather"/>
                <a:ea typeface="Merriweather"/>
                <a:cs typeface="Merriweather"/>
                <a:sym typeface="Merriweather"/>
              </a:rPr>
              <a:t>. It also lays out refugees’ rights. These include the right to food, shelter, and, for children, education.”</a:t>
            </a:r>
            <a:endParaRPr sz="2550">
              <a:solidFill>
                <a:srgbClr val="202020"/>
              </a:solidFill>
              <a:highlight>
                <a:srgbClr val="FFFFFF"/>
              </a:highlight>
              <a:latin typeface="Merriweather"/>
              <a:ea typeface="Merriweather"/>
              <a:cs typeface="Merriweather"/>
              <a:sym typeface="Merriweather"/>
            </a:endParaRPr>
          </a:p>
          <a:p>
            <a:pPr marL="0" lvl="0" indent="0" algn="l" rtl="0">
              <a:spcBef>
                <a:spcPts val="640"/>
              </a:spcBef>
              <a:spcAft>
                <a:spcPts val="0"/>
              </a:spcAft>
              <a:buNone/>
            </a:pPr>
            <a:endParaRPr sz="1550">
              <a:solidFill>
                <a:srgbClr val="202020"/>
              </a:solidFill>
              <a:highlight>
                <a:srgbClr val="FFFFFF"/>
              </a:highlight>
              <a:latin typeface="Merriweather"/>
              <a:ea typeface="Merriweather"/>
              <a:cs typeface="Merriweather"/>
              <a:sym typeface="Merriweather"/>
            </a:endParaRPr>
          </a:p>
          <a:p>
            <a:pPr marL="0" lvl="0" indent="0" algn="l" rtl="0">
              <a:spcBef>
                <a:spcPts val="640"/>
              </a:spcBef>
              <a:spcAft>
                <a:spcPts val="0"/>
              </a:spcAft>
              <a:buNone/>
            </a:pPr>
            <a:r>
              <a:rPr lang="en-US" sz="1550">
                <a:solidFill>
                  <a:srgbClr val="202020"/>
                </a:solidFill>
                <a:highlight>
                  <a:srgbClr val="FFFFFF"/>
                </a:highlight>
                <a:latin typeface="Merriweather"/>
                <a:ea typeface="Merriweather"/>
                <a:cs typeface="Merriweather"/>
                <a:sym typeface="Merriweather"/>
              </a:rPr>
              <a:t>From “Kids of Kakuma,” </a:t>
            </a:r>
            <a:r>
              <a:rPr lang="en-US" sz="1550" i="1">
                <a:solidFill>
                  <a:srgbClr val="202020"/>
                </a:solidFill>
                <a:highlight>
                  <a:srgbClr val="FFFFFF"/>
                </a:highlight>
                <a:latin typeface="Merriweather"/>
                <a:ea typeface="Merriweather"/>
                <a:cs typeface="Merriweather"/>
                <a:sym typeface="Merriweather"/>
              </a:rPr>
              <a:t>TIME for Kids,</a:t>
            </a:r>
            <a:r>
              <a:rPr lang="en-US" sz="1550">
                <a:solidFill>
                  <a:srgbClr val="202020"/>
                </a:solidFill>
                <a:highlight>
                  <a:srgbClr val="FFFFFF"/>
                </a:highlight>
                <a:latin typeface="Merriweather"/>
                <a:ea typeface="Merriweather"/>
                <a:cs typeface="Merriweather"/>
                <a:sym typeface="Merriweather"/>
              </a:rPr>
              <a:t> April 20, 2018</a:t>
            </a:r>
            <a:endParaRPr sz="1550">
              <a:solidFill>
                <a:srgbClr val="202020"/>
              </a:solidFill>
              <a:highlight>
                <a:srgbClr val="FFFFFF"/>
              </a:highlight>
              <a:latin typeface="Merriweather"/>
              <a:ea typeface="Merriweather"/>
              <a:cs typeface="Merriweather"/>
              <a:sym typeface="Merriweath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9"/>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12900" b="1"/>
              <a:t>25.9 million</a:t>
            </a:r>
            <a:endParaRPr sz="12900"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0"/>
          <p:cNvSpPr txBox="1">
            <a:spLocks noGrp="1"/>
          </p:cNvSpPr>
          <p:nvPr>
            <p:ph type="body" idx="1"/>
          </p:nvPr>
        </p:nvSpPr>
        <p:spPr>
          <a:xfrm>
            <a:off x="457200" y="195250"/>
            <a:ext cx="8229600" cy="5931000"/>
          </a:xfrm>
          <a:prstGeom prst="rect">
            <a:avLst/>
          </a:prstGeom>
        </p:spPr>
        <p:txBody>
          <a:bodyPr spcFirstLastPara="1" wrap="square" lIns="91425" tIns="45700" rIns="91425" bIns="45700" anchor="t" anchorCtr="0">
            <a:noAutofit/>
          </a:bodyPr>
          <a:lstStyle/>
          <a:p>
            <a:pPr marL="3657600" lvl="0" indent="0" algn="l" rtl="0">
              <a:spcBef>
                <a:spcPts val="640"/>
              </a:spcBef>
              <a:spcAft>
                <a:spcPts val="0"/>
              </a:spcAft>
              <a:buNone/>
            </a:pPr>
            <a:r>
              <a:rPr lang="en-US" b="1"/>
              <a:t>about</a:t>
            </a:r>
            <a:r>
              <a:rPr lang="en-US" sz="10400" b="1"/>
              <a:t> </a:t>
            </a:r>
            <a:endParaRPr sz="10400" b="1"/>
          </a:p>
          <a:p>
            <a:pPr marL="3200400" lvl="0" indent="457200" algn="l" rtl="0">
              <a:spcBef>
                <a:spcPts val="640"/>
              </a:spcBef>
              <a:spcAft>
                <a:spcPts val="0"/>
              </a:spcAft>
              <a:buNone/>
            </a:pPr>
            <a:r>
              <a:rPr lang="en-US" sz="15400" b="1"/>
              <a:t>½ </a:t>
            </a:r>
            <a:endParaRPr sz="15400" b="1"/>
          </a:p>
          <a:p>
            <a:pPr marL="914400" lvl="0" indent="457200" algn="l" rtl="0">
              <a:spcBef>
                <a:spcPts val="640"/>
              </a:spcBef>
              <a:spcAft>
                <a:spcPts val="0"/>
              </a:spcAft>
              <a:buClr>
                <a:schemeClr val="dk1"/>
              </a:buClr>
              <a:buSzPts val="1100"/>
              <a:buFont typeface="Arial"/>
              <a:buNone/>
            </a:pPr>
            <a:r>
              <a:rPr lang="en-US" sz="9600" b="1"/>
              <a:t>are children</a:t>
            </a:r>
            <a:endParaRPr sz="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61"/>
          <p:cNvPicPr preferRelativeResize="0"/>
          <p:nvPr/>
        </p:nvPicPr>
        <p:blipFill>
          <a:blip r:embed="rId3">
            <a:alphaModFix/>
          </a:blip>
          <a:stretch>
            <a:fillRect/>
          </a:stretch>
        </p:blipFill>
        <p:spPr>
          <a:xfrm>
            <a:off x="1259394" y="152400"/>
            <a:ext cx="6625211" cy="65531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62"/>
          <p:cNvPicPr preferRelativeResize="0"/>
          <p:nvPr/>
        </p:nvPicPr>
        <p:blipFill>
          <a:blip r:embed="rId3">
            <a:alphaModFix/>
          </a:blip>
          <a:stretch>
            <a:fillRect/>
          </a:stretch>
        </p:blipFill>
        <p:spPr>
          <a:xfrm>
            <a:off x="2074425" y="152400"/>
            <a:ext cx="4915372" cy="6553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aphicFrame>
        <p:nvGraphicFramePr>
          <p:cNvPr id="247" name="Google Shape;247;p45"/>
          <p:cNvGraphicFramePr/>
          <p:nvPr/>
        </p:nvGraphicFramePr>
        <p:xfrm>
          <a:off x="640238" y="1351260"/>
          <a:ext cx="7863500" cy="3711350"/>
        </p:xfrm>
        <a:graphic>
          <a:graphicData uri="http://schemas.openxmlformats.org/drawingml/2006/table">
            <a:tbl>
              <a:tblPr>
                <a:noFill/>
                <a:tableStyleId>{F6BA4A9A-DAE0-45F7-9CBA-DB820AACEB2B}</a:tableStyleId>
              </a:tblPr>
              <a:tblGrid>
                <a:gridCol w="1159175">
                  <a:extLst>
                    <a:ext uri="{9D8B030D-6E8A-4147-A177-3AD203B41FA5}">
                      <a16:colId xmlns:a16="http://schemas.microsoft.com/office/drawing/2014/main" val="20000"/>
                    </a:ext>
                  </a:extLst>
                </a:gridCol>
                <a:gridCol w="6704325">
                  <a:extLst>
                    <a:ext uri="{9D8B030D-6E8A-4147-A177-3AD203B41FA5}">
                      <a16:colId xmlns:a16="http://schemas.microsoft.com/office/drawing/2014/main" val="20001"/>
                    </a:ext>
                  </a:extLst>
                </a:gridCol>
              </a:tblGrid>
              <a:tr h="688525">
                <a:tc>
                  <a:txBody>
                    <a:bodyPr/>
                    <a:lstStyle/>
                    <a:p>
                      <a:pPr marL="0" marR="0" lvl="0" indent="0" algn="l" rtl="0">
                        <a:lnSpc>
                          <a:spcPct val="100000"/>
                        </a:lnSpc>
                        <a:spcBef>
                          <a:spcPts val="0"/>
                        </a:spcBef>
                        <a:spcAft>
                          <a:spcPts val="0"/>
                        </a:spcAft>
                        <a:buClr>
                          <a:schemeClr val="dk1"/>
                        </a:buClr>
                        <a:buSzPts val="2000"/>
                        <a:buFont typeface="Calibri"/>
                        <a:buNone/>
                      </a:pPr>
                      <a:r>
                        <a:rPr lang="en-US" sz="2000">
                          <a:solidFill>
                            <a:srgbClr val="FFFFFF"/>
                          </a:solidFill>
                          <a:latin typeface="Lato"/>
                          <a:ea typeface="Lato"/>
                          <a:cs typeface="Lato"/>
                          <a:sym typeface="Lato"/>
                        </a:rPr>
                        <a:t>5</a:t>
                      </a:r>
                      <a:r>
                        <a:rPr lang="en-US" sz="2000" u="none" strike="noStrike" cap="none">
                          <a:solidFill>
                            <a:srgbClr val="FFFFFF"/>
                          </a:solidFill>
                          <a:latin typeface="Lato"/>
                          <a:ea typeface="Lato"/>
                          <a:cs typeface="Lato"/>
                          <a:sym typeface="Lato"/>
                        </a:rPr>
                        <a:t> minutes</a:t>
                      </a:r>
                      <a:endParaRPr sz="2000" u="none" strike="noStrike" cap="none">
                        <a:solidFill>
                          <a:srgbClr val="FFFFFF"/>
                        </a:solidFill>
                        <a:latin typeface="Lato"/>
                        <a:ea typeface="Lato"/>
                        <a:cs typeface="Lato"/>
                        <a:sym typeface="Lato"/>
                      </a:endParaRPr>
                    </a:p>
                  </a:txBody>
                  <a:tcPr marL="91425" marR="91425"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Calibri"/>
                        <a:buNone/>
                      </a:pPr>
                      <a:r>
                        <a:rPr lang="en-US" sz="2000">
                          <a:solidFill>
                            <a:srgbClr val="FFFFFF"/>
                          </a:solidFill>
                          <a:latin typeface="Lato Black"/>
                          <a:ea typeface="Lato Black"/>
                          <a:cs typeface="Lato Black"/>
                          <a:sym typeface="Lato Black"/>
                        </a:rPr>
                        <a:t>Introduction: Zoom, Webinar Norms, and What is Pulitzer Center?</a:t>
                      </a:r>
                      <a:endParaRPr sz="2000" u="none" strike="noStrike" cap="none">
                        <a:solidFill>
                          <a:srgbClr val="FFFFFF"/>
                        </a:solidFill>
                        <a:latin typeface="Lato Black"/>
                        <a:ea typeface="Lato Black"/>
                        <a:cs typeface="Lato Black"/>
                        <a:sym typeface="Lato Black"/>
                      </a:endParaRPr>
                    </a:p>
                  </a:txBody>
                  <a:tcPr marL="91425" marR="91425"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688525">
                <a:tc>
                  <a:txBody>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FFFFFF"/>
                          </a:solidFill>
                          <a:latin typeface="Lato"/>
                          <a:ea typeface="Lato"/>
                          <a:cs typeface="Lato"/>
                          <a:sym typeface="Lato"/>
                        </a:rPr>
                        <a:t>40</a:t>
                      </a:r>
                      <a:r>
                        <a:rPr lang="en-US" sz="2000" u="none" strike="noStrike" cap="none">
                          <a:solidFill>
                            <a:srgbClr val="FFFFFF"/>
                          </a:solidFill>
                          <a:latin typeface="Lato"/>
                          <a:ea typeface="Lato"/>
                          <a:cs typeface="Lato"/>
                          <a:sym typeface="Lato"/>
                        </a:rPr>
                        <a:t> minutes</a:t>
                      </a:r>
                      <a:endParaRPr sz="2000" u="none" strike="noStrike" cap="none">
                        <a:solidFill>
                          <a:srgbClr val="FFFFFF"/>
                        </a:solidFill>
                        <a:latin typeface="Lato"/>
                        <a:ea typeface="Lato"/>
                        <a:cs typeface="Lato"/>
                        <a:sym typeface="Lato"/>
                      </a:endParaRPr>
                    </a:p>
                  </a:txBody>
                  <a:tcPr marL="91425" marR="91425"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FFFFFF"/>
                          </a:solidFill>
                          <a:latin typeface="Lato Black"/>
                          <a:ea typeface="Lato Black"/>
                          <a:cs typeface="Lato Black"/>
                          <a:sym typeface="Lato Black"/>
                        </a:rPr>
                        <a:t>Presentation by Jaime Joyce</a:t>
                      </a:r>
                      <a:endParaRPr sz="2000" u="none" strike="noStrike" cap="none">
                        <a:solidFill>
                          <a:srgbClr val="FFFFFF"/>
                        </a:solidFill>
                        <a:latin typeface="Lato Black"/>
                        <a:ea typeface="Lato Black"/>
                        <a:cs typeface="Lato Black"/>
                        <a:sym typeface="Lato Black"/>
                      </a:endParaRPr>
                    </a:p>
                  </a:txBody>
                  <a:tcPr marL="91425" marR="91425"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1002275">
                <a:tc>
                  <a:txBody>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FFFFFF"/>
                          </a:solidFill>
                          <a:latin typeface="Lato"/>
                          <a:ea typeface="Lato"/>
                          <a:cs typeface="Lato"/>
                          <a:sym typeface="Lato"/>
                        </a:rPr>
                        <a:t>10 minutes</a:t>
                      </a:r>
                      <a:endParaRPr sz="2000" u="none" strike="noStrike" cap="none">
                        <a:solidFill>
                          <a:srgbClr val="FFFFFF"/>
                        </a:solidFill>
                        <a:latin typeface="Lato"/>
                        <a:ea typeface="Lato"/>
                        <a:cs typeface="Lato"/>
                        <a:sym typeface="Lato"/>
                      </a:endParaRPr>
                    </a:p>
                  </a:txBody>
                  <a:tcPr marL="91425" marR="91425"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FFFFFF"/>
                          </a:solidFill>
                          <a:latin typeface="Lato Black"/>
                          <a:ea typeface="Lato Black"/>
                          <a:cs typeface="Lato Black"/>
                          <a:sym typeface="Lato Black"/>
                        </a:rPr>
                        <a:t>Q&amp;A with Jaime Joyce</a:t>
                      </a:r>
                      <a:endParaRPr sz="2000" u="none" strike="noStrike" cap="none">
                        <a:solidFill>
                          <a:srgbClr val="FFFFFF"/>
                        </a:solidFill>
                        <a:latin typeface="Lato Black"/>
                        <a:ea typeface="Lato Black"/>
                        <a:cs typeface="Lato Black"/>
                        <a:sym typeface="Lato Black"/>
                      </a:endParaRPr>
                    </a:p>
                  </a:txBody>
                  <a:tcPr marL="91425" marR="91425"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1002275">
                <a:tc>
                  <a:txBody>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FFFFFF"/>
                          </a:solidFill>
                          <a:latin typeface="Lato"/>
                          <a:ea typeface="Lato"/>
                          <a:cs typeface="Lato"/>
                          <a:sym typeface="Lato"/>
                        </a:rPr>
                        <a:t>5 minutes</a:t>
                      </a:r>
                      <a:endParaRPr sz="2000" u="none" strike="noStrike" cap="none">
                        <a:solidFill>
                          <a:srgbClr val="FFFFFF"/>
                        </a:solidFill>
                        <a:latin typeface="Lato"/>
                        <a:ea typeface="Lato"/>
                        <a:cs typeface="Lato"/>
                        <a:sym typeface="Lato"/>
                      </a:endParaRPr>
                    </a:p>
                  </a:txBody>
                  <a:tcPr marL="91425" marR="91425"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FFFFFF"/>
                          </a:solidFill>
                          <a:latin typeface="Lato Black"/>
                          <a:ea typeface="Lato Black"/>
                          <a:cs typeface="Lato Black"/>
                          <a:sym typeface="Lato Black"/>
                        </a:rPr>
                        <a:t>Closing and survey</a:t>
                      </a:r>
                      <a:endParaRPr sz="2000" u="none" strike="noStrike" cap="none">
                        <a:solidFill>
                          <a:srgbClr val="FFFFFF"/>
                        </a:solidFill>
                        <a:latin typeface="Lato Black"/>
                        <a:ea typeface="Lato Black"/>
                        <a:cs typeface="Lato Black"/>
                        <a:sym typeface="Lato Black"/>
                      </a:endParaRPr>
                    </a:p>
                  </a:txBody>
                  <a:tcPr marL="91425" marR="91425"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48" name="Google Shape;248;p45"/>
          <p:cNvSpPr txBox="1">
            <a:spLocks noGrp="1"/>
          </p:cNvSpPr>
          <p:nvPr>
            <p:ph type="title" idx="4294967295"/>
          </p:nvPr>
        </p:nvSpPr>
        <p:spPr>
          <a:xfrm>
            <a:off x="532219" y="412600"/>
            <a:ext cx="5923800" cy="856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3000"/>
              <a:buFont typeface="Lato"/>
              <a:buNone/>
            </a:pPr>
            <a:r>
              <a:rPr lang="en-US" sz="3000">
                <a:solidFill>
                  <a:srgbClr val="FFFFFF"/>
                </a:solidFill>
                <a:latin typeface="Lato Black"/>
                <a:ea typeface="Lato Black"/>
                <a:cs typeface="Lato Black"/>
                <a:sym typeface="Lato Black"/>
              </a:rPr>
              <a:t>Today’s Agenda</a:t>
            </a:r>
            <a:endParaRPr sz="3000">
              <a:solidFill>
                <a:srgbClr val="FFFFFF"/>
              </a:solidFill>
              <a:latin typeface="Lato Black"/>
              <a:ea typeface="Lato Black"/>
              <a:cs typeface="Lato Black"/>
              <a:sym typeface="Lato Black"/>
            </a:endParaRPr>
          </a:p>
        </p:txBody>
      </p:sp>
      <p:sp>
        <p:nvSpPr>
          <p:cNvPr id="249" name="Google Shape;249;p45"/>
          <p:cNvSpPr txBox="1"/>
          <p:nvPr/>
        </p:nvSpPr>
        <p:spPr>
          <a:xfrm>
            <a:off x="3766775" y="5140933"/>
            <a:ext cx="5377200" cy="1322100"/>
          </a:xfrm>
          <a:prstGeom prst="rect">
            <a:avLst/>
          </a:prstGeom>
          <a:noFill/>
          <a:ln>
            <a:noFill/>
          </a:ln>
        </p:spPr>
        <p:txBody>
          <a:bodyPr spcFirstLastPara="1" wrap="square" lIns="68575" tIns="68575" rIns="68575" bIns="68575" anchor="t" anchorCtr="0">
            <a:noAutofit/>
          </a:bodyPr>
          <a:lstStyle/>
          <a:p>
            <a:pPr marL="0" lvl="0" indent="0" algn="l" rtl="0">
              <a:lnSpc>
                <a:spcPct val="138000"/>
              </a:lnSpc>
              <a:spcBef>
                <a:spcPts val="0"/>
              </a:spcBef>
              <a:spcAft>
                <a:spcPts val="0"/>
              </a:spcAft>
              <a:buClr>
                <a:srgbClr val="000000"/>
              </a:buClr>
              <a:buSzPts val="800"/>
              <a:buFont typeface="Arial"/>
              <a:buNone/>
            </a:pPr>
            <a:r>
              <a:rPr lang="en-US" sz="1500">
                <a:solidFill>
                  <a:srgbClr val="FFFFFF"/>
                </a:solidFill>
                <a:latin typeface="Lato"/>
                <a:ea typeface="Lato"/>
                <a:cs typeface="Lato"/>
                <a:sym typeface="Lato"/>
              </a:rPr>
              <a:t>Jaime Joyce, Executive Editor, </a:t>
            </a:r>
            <a:r>
              <a:rPr lang="en-US" sz="1500" i="1">
                <a:solidFill>
                  <a:srgbClr val="FFFFFF"/>
                </a:solidFill>
                <a:latin typeface="Lato"/>
                <a:ea typeface="Lato"/>
                <a:cs typeface="Lato"/>
                <a:sym typeface="Lato"/>
              </a:rPr>
              <a:t>TIME for Kids</a:t>
            </a:r>
            <a:endParaRPr sz="1500" i="1">
              <a:solidFill>
                <a:srgbClr val="FFFFFF"/>
              </a:solidFill>
              <a:latin typeface="Lato"/>
              <a:ea typeface="Lato"/>
              <a:cs typeface="Lato"/>
              <a:sym typeface="Lato"/>
            </a:endParaRPr>
          </a:p>
          <a:p>
            <a:pPr marL="0" lvl="0" indent="0" algn="l" rtl="0">
              <a:lnSpc>
                <a:spcPct val="138000"/>
              </a:lnSpc>
              <a:spcBef>
                <a:spcPts val="0"/>
              </a:spcBef>
              <a:spcAft>
                <a:spcPts val="0"/>
              </a:spcAft>
              <a:buClr>
                <a:schemeClr val="dk1"/>
              </a:buClr>
              <a:buSzPts val="800"/>
              <a:buFont typeface="Arial"/>
              <a:buNone/>
            </a:pPr>
            <a:r>
              <a:rPr lang="en-US" sz="1500">
                <a:solidFill>
                  <a:schemeClr val="lt1"/>
                </a:solidFill>
                <a:latin typeface="Lato"/>
                <a:ea typeface="Lato"/>
                <a:cs typeface="Lato"/>
                <a:sym typeface="Lato"/>
              </a:rPr>
              <a:t>Jaya Mukherjee, Education Coordinator, Pulitzer Center</a:t>
            </a:r>
            <a:endParaRPr sz="1500" i="1">
              <a:solidFill>
                <a:srgbClr val="FFFFFF"/>
              </a:solidFill>
              <a:latin typeface="Lato"/>
              <a:ea typeface="Lato"/>
              <a:cs typeface="Lato"/>
              <a:sym typeface="Lato"/>
            </a:endParaRPr>
          </a:p>
          <a:p>
            <a:pPr marL="0" lvl="0" indent="0" algn="l" rtl="0">
              <a:lnSpc>
                <a:spcPct val="138000"/>
              </a:lnSpc>
              <a:spcBef>
                <a:spcPts val="0"/>
              </a:spcBef>
              <a:spcAft>
                <a:spcPts val="0"/>
              </a:spcAft>
              <a:buClr>
                <a:srgbClr val="000000"/>
              </a:buClr>
              <a:buSzPts val="800"/>
              <a:buFont typeface="Arial"/>
              <a:buNone/>
            </a:pPr>
            <a:r>
              <a:rPr lang="en-US" sz="1500">
                <a:solidFill>
                  <a:srgbClr val="FFFFFF"/>
                </a:solidFill>
                <a:latin typeface="Lato"/>
                <a:ea typeface="Lato"/>
                <a:cs typeface="Lato"/>
                <a:sym typeface="Lato"/>
              </a:rPr>
              <a:t>Hannah Berk, Education Manager, Pulitzer Center</a:t>
            </a:r>
            <a:endParaRPr sz="1500">
              <a:solidFill>
                <a:srgbClr val="FFFFFF"/>
              </a:solidFill>
              <a:latin typeface="Lato"/>
              <a:ea typeface="Lato"/>
              <a:cs typeface="Lato"/>
              <a:sym typeface="Lato"/>
            </a:endParaRPr>
          </a:p>
          <a:p>
            <a:pPr marL="0" lvl="0" indent="0" algn="l" rtl="0">
              <a:lnSpc>
                <a:spcPct val="138000"/>
              </a:lnSpc>
              <a:spcBef>
                <a:spcPts val="0"/>
              </a:spcBef>
              <a:spcAft>
                <a:spcPts val="0"/>
              </a:spcAft>
              <a:buClr>
                <a:schemeClr val="dk1"/>
              </a:buClr>
              <a:buSzPts val="800"/>
              <a:buFont typeface="Arial"/>
              <a:buNone/>
            </a:pPr>
            <a:endParaRPr sz="1500">
              <a:solidFill>
                <a:srgbClr val="FFFFFF"/>
              </a:solidFill>
              <a:latin typeface="Lato"/>
              <a:ea typeface="Lato"/>
              <a:cs typeface="Lato"/>
              <a:sym typeface="Lato"/>
            </a:endParaRPr>
          </a:p>
          <a:p>
            <a:pPr marL="0" lvl="0" indent="0" algn="l" rtl="0">
              <a:lnSpc>
                <a:spcPct val="138000"/>
              </a:lnSpc>
              <a:spcBef>
                <a:spcPts val="0"/>
              </a:spcBef>
              <a:spcAft>
                <a:spcPts val="0"/>
              </a:spcAft>
              <a:buClr>
                <a:srgbClr val="000000"/>
              </a:buClr>
              <a:buSzPts val="800"/>
              <a:buFont typeface="Arial"/>
              <a:buNone/>
            </a:pPr>
            <a:endParaRPr sz="1500">
              <a:solidFill>
                <a:srgbClr val="FFFFFF"/>
              </a:solidFill>
              <a:latin typeface="Lato"/>
              <a:ea typeface="Lato"/>
              <a:cs typeface="Lato"/>
              <a:sym typeface="Lato"/>
            </a:endParaRPr>
          </a:p>
          <a:p>
            <a:pPr marL="0" lvl="0" indent="0" algn="l" rtl="0">
              <a:lnSpc>
                <a:spcPct val="138000"/>
              </a:lnSpc>
              <a:spcBef>
                <a:spcPts val="0"/>
              </a:spcBef>
              <a:spcAft>
                <a:spcPts val="0"/>
              </a:spcAft>
              <a:buNone/>
            </a:pPr>
            <a:endParaRPr sz="1800">
              <a:solidFill>
                <a:srgbClr val="002A4F"/>
              </a:solidFill>
              <a:highlight>
                <a:srgbClr val="FFFFFF"/>
              </a:highlight>
              <a:latin typeface="Lato"/>
              <a:ea typeface="Lato"/>
              <a:cs typeface="Lato"/>
              <a:sym typeface="Lato"/>
            </a:endParaRPr>
          </a:p>
          <a:p>
            <a:pPr marL="342900" lvl="0" indent="0" algn="l" rtl="0">
              <a:lnSpc>
                <a:spcPct val="138000"/>
              </a:lnSpc>
              <a:spcBef>
                <a:spcPts val="0"/>
              </a:spcBef>
              <a:spcAft>
                <a:spcPts val="0"/>
              </a:spcAft>
              <a:buNone/>
            </a:pPr>
            <a:endParaRPr sz="1800">
              <a:solidFill>
                <a:srgbClr val="002A4F"/>
              </a:solidFill>
              <a:highlight>
                <a:srgbClr val="FFFFFF"/>
              </a:highlight>
              <a:latin typeface="Lato"/>
              <a:ea typeface="Lato"/>
              <a:cs typeface="Lato"/>
              <a:sym typeface="Lato"/>
            </a:endParaRPr>
          </a:p>
          <a:p>
            <a:pPr marL="0" lvl="0" indent="0" algn="l" rtl="0">
              <a:lnSpc>
                <a:spcPct val="138000"/>
              </a:lnSpc>
              <a:spcBef>
                <a:spcPts val="0"/>
              </a:spcBef>
              <a:spcAft>
                <a:spcPts val="0"/>
              </a:spcAft>
              <a:buClr>
                <a:srgbClr val="000000"/>
              </a:buClr>
              <a:buSzPts val="800"/>
              <a:buFont typeface="Arial"/>
              <a:buNone/>
            </a:pPr>
            <a:br>
              <a:rPr lang="en-US" sz="2100">
                <a:solidFill>
                  <a:srgbClr val="002A4F"/>
                </a:solidFill>
                <a:latin typeface="Lato"/>
                <a:ea typeface="Lato"/>
                <a:cs typeface="Lato"/>
                <a:sym typeface="Lato"/>
              </a:rPr>
            </a:br>
            <a:br>
              <a:rPr lang="en-US" sz="2100">
                <a:solidFill>
                  <a:srgbClr val="002A4F"/>
                </a:solidFill>
                <a:latin typeface="Lato"/>
                <a:ea typeface="Lato"/>
                <a:cs typeface="Lato"/>
                <a:sym typeface="Lato"/>
              </a:rPr>
            </a:br>
            <a:br>
              <a:rPr lang="en-US" sz="2100">
                <a:solidFill>
                  <a:srgbClr val="002A4F"/>
                </a:solidFill>
                <a:latin typeface="Lato"/>
                <a:ea typeface="Lato"/>
                <a:cs typeface="Lato"/>
                <a:sym typeface="Lato"/>
              </a:rPr>
            </a:br>
            <a:endParaRPr sz="1800">
              <a:solidFill>
                <a:srgbClr val="002A4F"/>
              </a:solidFill>
              <a:latin typeface="Lato"/>
              <a:ea typeface="Lato"/>
              <a:cs typeface="Lato"/>
              <a:sym typeface="Lato"/>
            </a:endParaRPr>
          </a:p>
          <a:p>
            <a:pPr marL="0" lvl="0" indent="0" algn="l" rtl="0">
              <a:lnSpc>
                <a:spcPct val="138000"/>
              </a:lnSpc>
              <a:spcBef>
                <a:spcPts val="0"/>
              </a:spcBef>
              <a:spcAft>
                <a:spcPts val="0"/>
              </a:spcAft>
              <a:buClr>
                <a:srgbClr val="000000"/>
              </a:buClr>
              <a:buSzPts val="800"/>
              <a:buFont typeface="Arial"/>
              <a:buNone/>
            </a:pPr>
            <a:endParaRPr sz="1100">
              <a:solidFill>
                <a:srgbClr val="002A4F"/>
              </a:solidFill>
              <a:latin typeface="Lato"/>
              <a:ea typeface="Lato"/>
              <a:cs typeface="Lato"/>
              <a:sym typeface="Lato"/>
            </a:endParaRPr>
          </a:p>
          <a:p>
            <a:pPr marL="0" lvl="0" indent="0" algn="l" rtl="0">
              <a:lnSpc>
                <a:spcPct val="138000"/>
              </a:lnSpc>
              <a:spcBef>
                <a:spcPts val="0"/>
              </a:spcBef>
              <a:spcAft>
                <a:spcPts val="0"/>
              </a:spcAft>
              <a:buClr>
                <a:srgbClr val="000000"/>
              </a:buClr>
              <a:buSzPts val="800"/>
              <a:buFont typeface="Arial"/>
              <a:buNone/>
            </a:pPr>
            <a:endParaRPr sz="1100">
              <a:solidFill>
                <a:srgbClr val="002A4F"/>
              </a:solidFill>
            </a:endParaRPr>
          </a:p>
        </p:txBody>
      </p:sp>
      <p:pic>
        <p:nvPicPr>
          <p:cNvPr id="250" name="Google Shape;250;p45"/>
          <p:cNvPicPr preferRelativeResize="0"/>
          <p:nvPr/>
        </p:nvPicPr>
        <p:blipFill rotWithShape="1">
          <a:blip r:embed="rId3">
            <a:alphaModFix/>
          </a:blip>
          <a:srcRect l="30326" t="26079" r="32476" b="25785"/>
          <a:stretch/>
        </p:blipFill>
        <p:spPr>
          <a:xfrm>
            <a:off x="8441456" y="184000"/>
            <a:ext cx="554235" cy="738971"/>
          </a:xfrm>
          <a:prstGeom prst="rect">
            <a:avLst/>
          </a:prstGeom>
          <a:noFill/>
          <a:ln>
            <a:noFill/>
          </a:ln>
        </p:spPr>
      </p:pic>
      <p:sp>
        <p:nvSpPr>
          <p:cNvPr id="251" name="Google Shape;251;p45"/>
          <p:cNvSpPr/>
          <p:nvPr/>
        </p:nvSpPr>
        <p:spPr>
          <a:xfrm>
            <a:off x="9321881" y="1116700"/>
            <a:ext cx="174000" cy="738900"/>
          </a:xfrm>
          <a:prstGeom prst="rect">
            <a:avLst/>
          </a:prstGeom>
          <a:solidFill>
            <a:schemeClr val="l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52" name="Google Shape;252;p45"/>
          <p:cNvPicPr preferRelativeResize="0"/>
          <p:nvPr/>
        </p:nvPicPr>
        <p:blipFill>
          <a:blip r:embed="rId4">
            <a:alphaModFix/>
          </a:blip>
          <a:stretch>
            <a:fillRect/>
          </a:stretch>
        </p:blipFill>
        <p:spPr>
          <a:xfrm>
            <a:off x="2611925" y="5140933"/>
            <a:ext cx="991500" cy="991500"/>
          </a:xfrm>
          <a:prstGeom prst="rect">
            <a:avLst/>
          </a:prstGeom>
          <a:noFill/>
          <a:ln>
            <a:noFill/>
          </a:ln>
        </p:spPr>
      </p:pic>
      <p:pic>
        <p:nvPicPr>
          <p:cNvPr id="253" name="Google Shape;253;p45"/>
          <p:cNvPicPr preferRelativeResize="0"/>
          <p:nvPr/>
        </p:nvPicPr>
        <p:blipFill>
          <a:blip r:embed="rId5">
            <a:alphaModFix/>
          </a:blip>
          <a:stretch>
            <a:fillRect/>
          </a:stretch>
        </p:blipFill>
        <p:spPr>
          <a:xfrm>
            <a:off x="363350" y="5137700"/>
            <a:ext cx="962964" cy="991499"/>
          </a:xfrm>
          <a:prstGeom prst="rect">
            <a:avLst/>
          </a:prstGeom>
          <a:noFill/>
          <a:ln>
            <a:noFill/>
          </a:ln>
        </p:spPr>
      </p:pic>
      <p:pic>
        <p:nvPicPr>
          <p:cNvPr id="254" name="Google Shape;254;p45"/>
          <p:cNvPicPr preferRelativeResize="0"/>
          <p:nvPr/>
        </p:nvPicPr>
        <p:blipFill>
          <a:blip r:embed="rId6">
            <a:alphaModFix/>
          </a:blip>
          <a:stretch>
            <a:fillRect/>
          </a:stretch>
        </p:blipFill>
        <p:spPr>
          <a:xfrm>
            <a:off x="1419675" y="5140933"/>
            <a:ext cx="991500" cy="991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63" descr="01 Map of Africa.png"/>
          <p:cNvPicPr preferRelativeResize="0">
            <a:picLocks noGrp="1"/>
          </p:cNvPicPr>
          <p:nvPr>
            <p:ph type="body" idx="1"/>
          </p:nvPr>
        </p:nvPicPr>
        <p:blipFill rotWithShape="1">
          <a:blip r:embed="rId3">
            <a:alphaModFix/>
          </a:blip>
          <a:srcRect l="-38003" r="-38002"/>
          <a:stretch/>
        </p:blipFill>
        <p:spPr>
          <a:xfrm>
            <a:off x="0" y="0"/>
            <a:ext cx="9144000" cy="722471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4"/>
          <p:cNvSpPr txBox="1">
            <a:spLocks noGrp="1"/>
          </p:cNvSpPr>
          <p:nvPr>
            <p:ph type="body" idx="1"/>
          </p:nvPr>
        </p:nvSpPr>
        <p:spPr>
          <a:xfrm>
            <a:off x="849150" y="1426025"/>
            <a:ext cx="7445700" cy="45177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8300" b="1"/>
              <a:t>What does a    refugee camp look like?</a:t>
            </a:r>
            <a:endParaRPr sz="83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65" title="IMG_3646.MOV">
            <a:hlinkClick r:id="rId3"/>
          </p:cNvPr>
          <p:cNvPicPr preferRelativeResize="0"/>
          <p:nvPr/>
        </p:nvPicPr>
        <p:blipFill>
          <a:blip r:embed="rId4">
            <a:alphaModFix/>
          </a:blip>
          <a:stretch>
            <a:fillRect/>
          </a:stretch>
        </p:blipFill>
        <p:spPr>
          <a:xfrm>
            <a:off x="707263" y="420575"/>
            <a:ext cx="7729475" cy="5797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6"/>
          <p:cNvSpPr txBox="1">
            <a:spLocks noGrp="1"/>
          </p:cNvSpPr>
          <p:nvPr>
            <p:ph type="body" idx="1"/>
          </p:nvPr>
        </p:nvSpPr>
        <p:spPr>
          <a:xfrm>
            <a:off x="396875" y="347250"/>
            <a:ext cx="8502300" cy="61635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a:p>
        </p:txBody>
      </p:sp>
      <p:pic>
        <p:nvPicPr>
          <p:cNvPr id="410" name="Google Shape;410;p66"/>
          <p:cNvPicPr preferRelativeResize="0"/>
          <p:nvPr/>
        </p:nvPicPr>
        <p:blipFill>
          <a:blip r:embed="rId3">
            <a:alphaModFix/>
          </a:blip>
          <a:stretch>
            <a:fillRect/>
          </a:stretch>
        </p:blipFill>
        <p:spPr>
          <a:xfrm>
            <a:off x="0" y="376778"/>
            <a:ext cx="9144000" cy="610444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67" descr="03 Rose.jpg"/>
          <p:cNvPicPr preferRelativeResize="0">
            <a:picLocks noGrp="1"/>
          </p:cNvPicPr>
          <p:nvPr>
            <p:ph type="body" idx="1"/>
          </p:nvPr>
        </p:nvPicPr>
        <p:blipFill rotWithShape="1">
          <a:blip r:embed="rId3">
            <a:alphaModFix/>
          </a:blip>
          <a:srcRect t="3767" b="3766"/>
          <a:stretch/>
        </p:blipFill>
        <p:spPr>
          <a:xfrm>
            <a:off x="457200" y="419100"/>
            <a:ext cx="8229600" cy="57070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68" descr="04 Hulima.jpg"/>
          <p:cNvPicPr preferRelativeResize="0">
            <a:picLocks noGrp="1"/>
          </p:cNvPicPr>
          <p:nvPr>
            <p:ph type="body" idx="1"/>
          </p:nvPr>
        </p:nvPicPr>
        <p:blipFill rotWithShape="1">
          <a:blip r:embed="rId3">
            <a:alphaModFix/>
          </a:blip>
          <a:srcRect t="3767" b="3766"/>
          <a:stretch/>
        </p:blipFill>
        <p:spPr>
          <a:xfrm>
            <a:off x="457200" y="419100"/>
            <a:ext cx="8229600" cy="570706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69"/>
          <p:cNvPicPr preferRelativeResize="0"/>
          <p:nvPr/>
        </p:nvPicPr>
        <p:blipFill>
          <a:blip r:embed="rId3">
            <a:alphaModFix/>
          </a:blip>
          <a:stretch>
            <a:fillRect/>
          </a:stretch>
        </p:blipFill>
        <p:spPr>
          <a:xfrm>
            <a:off x="152400" y="152400"/>
            <a:ext cx="8816114" cy="65531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70"/>
          <p:cNvPicPr preferRelativeResize="0"/>
          <p:nvPr/>
        </p:nvPicPr>
        <p:blipFill>
          <a:blip r:embed="rId3">
            <a:alphaModFix/>
          </a:blip>
          <a:stretch>
            <a:fillRect/>
          </a:stretch>
        </p:blipFill>
        <p:spPr>
          <a:xfrm>
            <a:off x="203197" y="152400"/>
            <a:ext cx="8737606" cy="655320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71" descr="08 Jessica Deng teacher Bhar El Naam.jpg"/>
          <p:cNvPicPr preferRelativeResize="0">
            <a:picLocks noGrp="1"/>
          </p:cNvPicPr>
          <p:nvPr>
            <p:ph type="body" idx="1"/>
          </p:nvPr>
        </p:nvPicPr>
        <p:blipFill rotWithShape="1">
          <a:blip r:embed="rId3">
            <a:alphaModFix/>
          </a:blip>
          <a:srcRect t="3767" b="3766"/>
          <a:stretch/>
        </p:blipFill>
        <p:spPr>
          <a:xfrm>
            <a:off x="457200" y="419100"/>
            <a:ext cx="8229600" cy="570706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72"/>
          <p:cNvPicPr preferRelativeResize="0"/>
          <p:nvPr/>
        </p:nvPicPr>
        <p:blipFill>
          <a:blip r:embed="rId3">
            <a:alphaModFix/>
          </a:blip>
          <a:stretch>
            <a:fillRect/>
          </a:stretch>
        </p:blipFill>
        <p:spPr>
          <a:xfrm>
            <a:off x="152400" y="152400"/>
            <a:ext cx="8839201" cy="59009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C4587">
            <a:alpha val="79890"/>
          </a:srgbClr>
        </a:solidFill>
        <a:effectLst/>
      </p:bgPr>
    </p:bg>
    <p:spTree>
      <p:nvGrpSpPr>
        <p:cNvPr id="1" name="Shape 258"/>
        <p:cNvGrpSpPr/>
        <p:nvPr/>
      </p:nvGrpSpPr>
      <p:grpSpPr>
        <a:xfrm>
          <a:off x="0" y="0"/>
          <a:ext cx="0" cy="0"/>
          <a:chOff x="0" y="0"/>
          <a:chExt cx="0" cy="0"/>
        </a:xfrm>
      </p:grpSpPr>
      <p:sp>
        <p:nvSpPr>
          <p:cNvPr id="259" name="Google Shape;259;p46"/>
          <p:cNvSpPr txBox="1">
            <a:spLocks noGrp="1"/>
          </p:cNvSpPr>
          <p:nvPr>
            <p:ph type="body" idx="1"/>
          </p:nvPr>
        </p:nvSpPr>
        <p:spPr>
          <a:xfrm>
            <a:off x="311700" y="1473133"/>
            <a:ext cx="8520600" cy="2105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Font typeface="Lato"/>
              <a:buAutoNum type="arabicPeriod"/>
            </a:pPr>
            <a:r>
              <a:rPr lang="en-US">
                <a:solidFill>
                  <a:srgbClr val="FFFFFF"/>
                </a:solidFill>
                <a:latin typeface="Lato"/>
                <a:ea typeface="Lato"/>
                <a:cs typeface="Lato"/>
                <a:sym typeface="Lato"/>
              </a:rPr>
              <a:t>Take care of ourselves and each other!</a:t>
            </a:r>
            <a:endParaRPr>
              <a:solidFill>
                <a:srgbClr val="FFFFFF"/>
              </a:solidFill>
              <a:latin typeface="Lato"/>
              <a:ea typeface="Lato"/>
              <a:cs typeface="Lato"/>
              <a:sym typeface="Lato"/>
            </a:endParaRPr>
          </a:p>
          <a:p>
            <a:pPr marL="457200" lvl="0" indent="-342900" algn="l" rtl="0">
              <a:spcBef>
                <a:spcPts val="0"/>
              </a:spcBef>
              <a:spcAft>
                <a:spcPts val="0"/>
              </a:spcAft>
              <a:buClr>
                <a:srgbClr val="FFFFFF"/>
              </a:buClr>
              <a:buSzPts val="1800"/>
              <a:buFont typeface="Lato"/>
              <a:buAutoNum type="arabicPeriod"/>
            </a:pPr>
            <a:r>
              <a:rPr lang="en-US">
                <a:solidFill>
                  <a:srgbClr val="FFFFFF"/>
                </a:solidFill>
                <a:latin typeface="Lato"/>
                <a:ea typeface="Lato"/>
                <a:cs typeface="Lato"/>
                <a:sym typeface="Lato"/>
              </a:rPr>
              <a:t>This is a classroom space</a:t>
            </a:r>
            <a:endParaRPr>
              <a:solidFill>
                <a:srgbClr val="FFFFFF"/>
              </a:solidFill>
              <a:latin typeface="Lato"/>
              <a:ea typeface="Lato"/>
              <a:cs typeface="Lato"/>
              <a:sym typeface="Lato"/>
            </a:endParaRPr>
          </a:p>
          <a:p>
            <a:pPr marL="457200" lvl="0" indent="-342900" algn="l" rtl="0">
              <a:spcBef>
                <a:spcPts val="0"/>
              </a:spcBef>
              <a:spcAft>
                <a:spcPts val="0"/>
              </a:spcAft>
              <a:buClr>
                <a:srgbClr val="FFFFFF"/>
              </a:buClr>
              <a:buSzPts val="1800"/>
              <a:buFont typeface="Lato"/>
              <a:buAutoNum type="arabicPeriod"/>
            </a:pPr>
            <a:r>
              <a:rPr lang="en-US">
                <a:solidFill>
                  <a:srgbClr val="FFFFFF"/>
                </a:solidFill>
                <a:latin typeface="Lato"/>
                <a:ea typeface="Lato"/>
                <a:cs typeface="Lato"/>
                <a:sym typeface="Lato"/>
              </a:rPr>
              <a:t>Participate! We want to hear from you!</a:t>
            </a:r>
            <a:endParaRPr b="1">
              <a:solidFill>
                <a:srgbClr val="FFFFFF"/>
              </a:solidFill>
              <a:latin typeface="Lato"/>
              <a:ea typeface="Lato"/>
              <a:cs typeface="Lato"/>
              <a:sym typeface="Lato"/>
            </a:endParaRPr>
          </a:p>
        </p:txBody>
      </p:sp>
      <p:pic>
        <p:nvPicPr>
          <p:cNvPr id="260" name="Google Shape;260;p46"/>
          <p:cNvPicPr preferRelativeResize="0"/>
          <p:nvPr/>
        </p:nvPicPr>
        <p:blipFill>
          <a:blip r:embed="rId3">
            <a:alphaModFix/>
          </a:blip>
          <a:stretch>
            <a:fillRect/>
          </a:stretch>
        </p:blipFill>
        <p:spPr>
          <a:xfrm>
            <a:off x="311700" y="3361583"/>
            <a:ext cx="3619494" cy="2412752"/>
          </a:xfrm>
          <a:prstGeom prst="rect">
            <a:avLst/>
          </a:prstGeom>
          <a:noFill/>
          <a:ln>
            <a:noFill/>
          </a:ln>
        </p:spPr>
      </p:pic>
      <p:pic>
        <p:nvPicPr>
          <p:cNvPr id="261" name="Google Shape;261;p46"/>
          <p:cNvPicPr preferRelativeResize="0"/>
          <p:nvPr/>
        </p:nvPicPr>
        <p:blipFill>
          <a:blip r:embed="rId4">
            <a:alphaModFix/>
          </a:blip>
          <a:stretch>
            <a:fillRect/>
          </a:stretch>
        </p:blipFill>
        <p:spPr>
          <a:xfrm>
            <a:off x="4883700" y="3361583"/>
            <a:ext cx="3619499" cy="2412768"/>
          </a:xfrm>
          <a:prstGeom prst="rect">
            <a:avLst/>
          </a:prstGeom>
          <a:noFill/>
          <a:ln>
            <a:noFill/>
          </a:ln>
        </p:spPr>
      </p:pic>
      <p:sp>
        <p:nvSpPr>
          <p:cNvPr id="262" name="Google Shape;262;p46"/>
          <p:cNvSpPr txBox="1"/>
          <p:nvPr/>
        </p:nvSpPr>
        <p:spPr>
          <a:xfrm>
            <a:off x="311850" y="6502400"/>
            <a:ext cx="3619500" cy="35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solidFill>
                  <a:srgbClr val="FFFFFF"/>
                </a:solidFill>
                <a:latin typeface="Lato"/>
                <a:ea typeface="Lato"/>
                <a:cs typeface="Lato"/>
                <a:sym typeface="Lato"/>
              </a:rPr>
              <a:t>Image by Eslah Attar. United States, 2018.</a:t>
            </a:r>
            <a:endParaRPr sz="900">
              <a:solidFill>
                <a:srgbClr val="FFFFFF"/>
              </a:solidFill>
              <a:latin typeface="Lato"/>
              <a:ea typeface="Lato"/>
              <a:cs typeface="Lato"/>
              <a:sym typeface="Lato"/>
            </a:endParaRPr>
          </a:p>
        </p:txBody>
      </p:sp>
      <p:sp>
        <p:nvSpPr>
          <p:cNvPr id="263" name="Google Shape;263;p46"/>
          <p:cNvSpPr txBox="1"/>
          <p:nvPr/>
        </p:nvSpPr>
        <p:spPr>
          <a:xfrm>
            <a:off x="4883700" y="6502400"/>
            <a:ext cx="3619500" cy="35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solidFill>
                  <a:srgbClr val="FFFFFF"/>
                </a:solidFill>
                <a:latin typeface="Lato"/>
                <a:ea typeface="Lato"/>
                <a:cs typeface="Lato"/>
                <a:sym typeface="Lato"/>
              </a:rPr>
              <a:t>Image by Eslah Attar. United States, 2018.</a:t>
            </a:r>
            <a:endParaRPr sz="900">
              <a:solidFill>
                <a:srgbClr val="FFFFFF"/>
              </a:solidFill>
              <a:latin typeface="Lato"/>
              <a:ea typeface="Lato"/>
              <a:cs typeface="Lato"/>
              <a:sym typeface="Lato"/>
            </a:endParaRPr>
          </a:p>
        </p:txBody>
      </p:sp>
      <p:sp>
        <p:nvSpPr>
          <p:cNvPr id="264" name="Google Shape;264;p46"/>
          <p:cNvSpPr txBox="1">
            <a:spLocks noGrp="1"/>
          </p:cNvSpPr>
          <p:nvPr>
            <p:ph type="title"/>
          </p:nvPr>
        </p:nvSpPr>
        <p:spPr>
          <a:xfrm>
            <a:off x="311700" y="390033"/>
            <a:ext cx="85206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a:solidFill>
                  <a:srgbClr val="FFFFFF"/>
                </a:solidFill>
                <a:latin typeface="Lato"/>
                <a:ea typeface="Lato"/>
                <a:cs typeface="Lato"/>
                <a:sym typeface="Lato"/>
              </a:rPr>
              <a:t>Zoom Classroom Norms</a:t>
            </a:r>
            <a:endParaRPr sz="3600">
              <a:solidFill>
                <a:srgbClr val="FFFFFF"/>
              </a:solidFill>
              <a:latin typeface="Lato"/>
              <a:ea typeface="Lato"/>
              <a:cs typeface="Lato"/>
              <a:sym typeface="Lato"/>
            </a:endParaRPr>
          </a:p>
        </p:txBody>
      </p:sp>
      <p:pic>
        <p:nvPicPr>
          <p:cNvPr id="265" name="Google Shape;265;p46"/>
          <p:cNvPicPr preferRelativeResize="0"/>
          <p:nvPr/>
        </p:nvPicPr>
        <p:blipFill rotWithShape="1">
          <a:blip r:embed="rId5">
            <a:alphaModFix/>
          </a:blip>
          <a:srcRect l="30326" t="26079" r="32476" b="25785"/>
          <a:stretch/>
        </p:blipFill>
        <p:spPr>
          <a:xfrm>
            <a:off x="8441456" y="184000"/>
            <a:ext cx="554235" cy="73897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73" descr="10 Mogadishu Primary School.jpg"/>
          <p:cNvPicPr preferRelativeResize="0">
            <a:picLocks noGrp="1"/>
          </p:cNvPicPr>
          <p:nvPr>
            <p:ph type="body" idx="1"/>
          </p:nvPr>
        </p:nvPicPr>
        <p:blipFill rotWithShape="1">
          <a:blip r:embed="rId3">
            <a:alphaModFix/>
          </a:blip>
          <a:srcRect t="3763" b="3772"/>
          <a:stretch/>
        </p:blipFill>
        <p:spPr>
          <a:xfrm>
            <a:off x="457200" y="419100"/>
            <a:ext cx="8229600" cy="570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74" title="IMG_3647.m4v">
            <a:hlinkClick r:id="rId3"/>
          </p:cNvPr>
          <p:cNvPicPr preferRelativeResize="0"/>
          <p:nvPr/>
        </p:nvPicPr>
        <p:blipFill>
          <a:blip r:embed="rId4">
            <a:alphaModFix/>
          </a:blip>
          <a:stretch>
            <a:fillRect/>
          </a:stretch>
        </p:blipFill>
        <p:spPr>
          <a:xfrm>
            <a:off x="439538" y="426025"/>
            <a:ext cx="8264924" cy="5479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75" descr="12 Kalobeyei Friends School.jpg"/>
          <p:cNvPicPr preferRelativeResize="0">
            <a:picLocks noGrp="1"/>
          </p:cNvPicPr>
          <p:nvPr>
            <p:ph type="body" idx="1"/>
          </p:nvPr>
        </p:nvPicPr>
        <p:blipFill rotWithShape="1">
          <a:blip r:embed="rId3">
            <a:alphaModFix/>
          </a:blip>
          <a:srcRect t="3767" b="3766"/>
          <a:stretch/>
        </p:blipFill>
        <p:spPr>
          <a:xfrm>
            <a:off x="457200" y="419100"/>
            <a:ext cx="8229600" cy="570706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76"/>
          <p:cNvPicPr preferRelativeResize="0"/>
          <p:nvPr/>
        </p:nvPicPr>
        <p:blipFill>
          <a:blip r:embed="rId3">
            <a:alphaModFix/>
          </a:blip>
          <a:stretch>
            <a:fillRect/>
          </a:stretch>
        </p:blipFill>
        <p:spPr>
          <a:xfrm>
            <a:off x="152400" y="152400"/>
            <a:ext cx="8737606" cy="655320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7"/>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1371600" lvl="0" indent="0" algn="l" rtl="0">
              <a:spcBef>
                <a:spcPts val="640"/>
              </a:spcBef>
              <a:spcAft>
                <a:spcPts val="0"/>
              </a:spcAft>
              <a:buClr>
                <a:schemeClr val="dk1"/>
              </a:buClr>
              <a:buSzPts val="1100"/>
              <a:buFont typeface="Arial"/>
              <a:buNone/>
            </a:pPr>
            <a:r>
              <a:rPr lang="en-US" sz="9500" b="1"/>
              <a:t>Questions?</a:t>
            </a:r>
            <a:endParaRPr sz="79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78"/>
          <p:cNvPicPr preferRelativeResize="0"/>
          <p:nvPr/>
        </p:nvPicPr>
        <p:blipFill>
          <a:blip r:embed="rId3">
            <a:alphaModFix/>
          </a:blip>
          <a:stretch>
            <a:fillRect/>
          </a:stretch>
        </p:blipFill>
        <p:spPr>
          <a:xfrm>
            <a:off x="2096073" y="152400"/>
            <a:ext cx="4951854" cy="6553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9"/>
          <p:cNvSpPr txBox="1">
            <a:spLocks noGrp="1"/>
          </p:cNvSpPr>
          <p:nvPr>
            <p:ph type="body" idx="1"/>
          </p:nvPr>
        </p:nvSpPr>
        <p:spPr>
          <a:xfrm>
            <a:off x="457200" y="414900"/>
            <a:ext cx="8229600" cy="57114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3250">
                <a:solidFill>
                  <a:srgbClr val="002A4F"/>
                </a:solidFill>
                <a:highlight>
                  <a:srgbClr val="FFFFFF"/>
                </a:highlight>
                <a:latin typeface="Droid Serif"/>
                <a:ea typeface="Droid Serif"/>
                <a:cs typeface="Droid Serif"/>
                <a:sym typeface="Droid Serif"/>
              </a:rPr>
              <a:t>“The Rohingya are a Muslim minority in Myanmar, which is mainly Buddhist. Myanmar’s government denies them citizenship even though they have lived there for centuries. Human-rights groups say that of all the world’s peoples, none faces greater discrimination than the Rohingya.” </a:t>
            </a:r>
            <a:endParaRPr sz="3250">
              <a:solidFill>
                <a:srgbClr val="002A4F"/>
              </a:solidFill>
              <a:highlight>
                <a:srgbClr val="FFFFFF"/>
              </a:highlight>
              <a:latin typeface="Droid Serif"/>
              <a:ea typeface="Droid Serif"/>
              <a:cs typeface="Droid Serif"/>
              <a:sym typeface="Droid Serif"/>
            </a:endParaRPr>
          </a:p>
          <a:p>
            <a:pPr marL="0" lvl="0" indent="0" algn="l" rtl="0">
              <a:spcBef>
                <a:spcPts val="640"/>
              </a:spcBef>
              <a:spcAft>
                <a:spcPts val="0"/>
              </a:spcAft>
              <a:buNone/>
            </a:pPr>
            <a:endParaRPr sz="1550">
              <a:solidFill>
                <a:srgbClr val="202020"/>
              </a:solidFill>
              <a:highlight>
                <a:schemeClr val="lt1"/>
              </a:highlight>
              <a:latin typeface="Merriweather"/>
              <a:ea typeface="Merriweather"/>
              <a:cs typeface="Merriweather"/>
              <a:sym typeface="Merriweather"/>
            </a:endParaRPr>
          </a:p>
          <a:p>
            <a:pPr marL="0" lvl="0" indent="0" algn="l" rtl="0">
              <a:spcBef>
                <a:spcPts val="640"/>
              </a:spcBef>
              <a:spcAft>
                <a:spcPts val="0"/>
              </a:spcAft>
              <a:buNone/>
            </a:pPr>
            <a:r>
              <a:rPr lang="en-US" sz="1550">
                <a:solidFill>
                  <a:srgbClr val="202020"/>
                </a:solidFill>
                <a:highlight>
                  <a:schemeClr val="lt1"/>
                </a:highlight>
                <a:latin typeface="Merriweather"/>
                <a:ea typeface="Merriweather"/>
                <a:cs typeface="Merriweather"/>
                <a:sym typeface="Merriweather"/>
              </a:rPr>
              <a:t>From “Safe in School,” </a:t>
            </a:r>
            <a:r>
              <a:rPr lang="en-US" sz="1550" i="1">
                <a:solidFill>
                  <a:srgbClr val="202020"/>
                </a:solidFill>
                <a:highlight>
                  <a:schemeClr val="lt1"/>
                </a:highlight>
                <a:latin typeface="Merriweather"/>
                <a:ea typeface="Merriweather"/>
                <a:cs typeface="Merriweather"/>
                <a:sym typeface="Merriweather"/>
              </a:rPr>
              <a:t>TIME for Kids,</a:t>
            </a:r>
            <a:r>
              <a:rPr lang="en-US" sz="1550">
                <a:solidFill>
                  <a:srgbClr val="202020"/>
                </a:solidFill>
                <a:highlight>
                  <a:schemeClr val="lt1"/>
                </a:highlight>
                <a:latin typeface="Merriweather"/>
                <a:ea typeface="Merriweather"/>
                <a:cs typeface="Merriweather"/>
                <a:sym typeface="Merriweather"/>
              </a:rPr>
              <a:t> September 28, 2018</a:t>
            </a:r>
            <a:endParaRPr sz="1550">
              <a:solidFill>
                <a:srgbClr val="202020"/>
              </a:solidFill>
              <a:highlight>
                <a:schemeClr val="lt1"/>
              </a:highlight>
              <a:latin typeface="Merriweather"/>
              <a:ea typeface="Merriweather"/>
              <a:cs typeface="Merriweather"/>
              <a:sym typeface="Merriweather"/>
            </a:endParaRPr>
          </a:p>
          <a:p>
            <a:pPr marL="0" lvl="0" indent="0" algn="l" rtl="0">
              <a:spcBef>
                <a:spcPts val="640"/>
              </a:spcBef>
              <a:spcAft>
                <a:spcPts val="0"/>
              </a:spcAft>
              <a:buNone/>
            </a:pPr>
            <a:endParaRPr sz="3250">
              <a:solidFill>
                <a:srgbClr val="002A4F"/>
              </a:solidFill>
              <a:highlight>
                <a:srgbClr val="FFFFFF"/>
              </a:highlight>
              <a:latin typeface="Droid Serif"/>
              <a:ea typeface="Droid Serif"/>
              <a:cs typeface="Droid Serif"/>
              <a:sym typeface="Droid Serif"/>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80" descr="01 Bangladesh map.png"/>
          <p:cNvPicPr preferRelativeResize="0">
            <a:picLocks noGrp="1"/>
          </p:cNvPicPr>
          <p:nvPr>
            <p:ph type="body" idx="1"/>
          </p:nvPr>
        </p:nvPicPr>
        <p:blipFill rotWithShape="1">
          <a:blip r:embed="rId3">
            <a:alphaModFix/>
          </a:blip>
          <a:srcRect t="7920" b="7911"/>
          <a:stretch/>
        </p:blipFill>
        <p:spPr>
          <a:xfrm>
            <a:off x="457200" y="419100"/>
            <a:ext cx="8229600" cy="5707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81"/>
          <p:cNvPicPr preferRelativeResize="0"/>
          <p:nvPr/>
        </p:nvPicPr>
        <p:blipFill>
          <a:blip r:embed="rId3">
            <a:alphaModFix/>
          </a:blip>
          <a:stretch>
            <a:fillRect/>
          </a:stretch>
        </p:blipFill>
        <p:spPr>
          <a:xfrm>
            <a:off x="2063092" y="152400"/>
            <a:ext cx="5017817" cy="655320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82"/>
          <p:cNvPicPr preferRelativeResize="0"/>
          <p:nvPr/>
        </p:nvPicPr>
        <p:blipFill>
          <a:blip r:embed="rId3">
            <a:alphaModFix/>
          </a:blip>
          <a:stretch>
            <a:fillRect/>
          </a:stretch>
        </p:blipFill>
        <p:spPr>
          <a:xfrm>
            <a:off x="152400" y="152400"/>
            <a:ext cx="8729232" cy="65532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7"/>
          <p:cNvSpPr txBox="1">
            <a:spLocks noGrp="1"/>
          </p:cNvSpPr>
          <p:nvPr>
            <p:ph type="body" idx="1"/>
          </p:nvPr>
        </p:nvSpPr>
        <p:spPr>
          <a:xfrm>
            <a:off x="373219" y="1681975"/>
            <a:ext cx="8642400" cy="4154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2400">
              <a:solidFill>
                <a:srgbClr val="FFFFFF"/>
              </a:solidFill>
              <a:latin typeface="Lato"/>
              <a:ea typeface="Lato"/>
              <a:cs typeface="Lato"/>
              <a:sym typeface="Lato"/>
            </a:endParaRPr>
          </a:p>
          <a:p>
            <a:pPr marL="342900" lvl="0" indent="-298450" algn="l" rtl="0">
              <a:lnSpc>
                <a:spcPct val="115000"/>
              </a:lnSpc>
              <a:spcBef>
                <a:spcPts val="0"/>
              </a:spcBef>
              <a:spcAft>
                <a:spcPts val="0"/>
              </a:spcAft>
              <a:buClr>
                <a:srgbClr val="FFFFFF"/>
              </a:buClr>
              <a:buSzPts val="2100"/>
              <a:buFont typeface="Lato"/>
              <a:buAutoNum type="arabicParenR"/>
            </a:pPr>
            <a:r>
              <a:rPr lang="en-US" sz="2100">
                <a:solidFill>
                  <a:srgbClr val="FFFFFF"/>
                </a:solidFill>
                <a:latin typeface="Lato"/>
                <a:ea typeface="Lato"/>
                <a:cs typeface="Lato"/>
                <a:sym typeface="Lato"/>
              </a:rPr>
              <a:t>Your video is already off, your microphone is muted</a:t>
            </a:r>
            <a:endParaRPr sz="2100">
              <a:solidFill>
                <a:srgbClr val="FFFFFF"/>
              </a:solidFill>
              <a:latin typeface="Lato"/>
              <a:ea typeface="Lato"/>
              <a:cs typeface="Lato"/>
              <a:sym typeface="Lato"/>
            </a:endParaRPr>
          </a:p>
          <a:p>
            <a:pPr marL="342900" lvl="0" indent="0" algn="l" rtl="0">
              <a:lnSpc>
                <a:spcPct val="115000"/>
              </a:lnSpc>
              <a:spcBef>
                <a:spcPts val="0"/>
              </a:spcBef>
              <a:spcAft>
                <a:spcPts val="0"/>
              </a:spcAft>
              <a:buNone/>
            </a:pPr>
            <a:endParaRPr sz="2100">
              <a:solidFill>
                <a:srgbClr val="FFFFFF"/>
              </a:solidFill>
              <a:latin typeface="Lato"/>
              <a:ea typeface="Lato"/>
              <a:cs typeface="Lato"/>
              <a:sym typeface="Lato"/>
            </a:endParaRPr>
          </a:p>
          <a:p>
            <a:pPr marL="342900" lvl="0" indent="-298450" algn="l" rtl="0">
              <a:lnSpc>
                <a:spcPct val="115000"/>
              </a:lnSpc>
              <a:spcBef>
                <a:spcPts val="0"/>
              </a:spcBef>
              <a:spcAft>
                <a:spcPts val="0"/>
              </a:spcAft>
              <a:buClr>
                <a:srgbClr val="FFFFFF"/>
              </a:buClr>
              <a:buSzPts val="2100"/>
              <a:buFont typeface="Lato"/>
              <a:buAutoNum type="arabicParenR"/>
            </a:pPr>
            <a:r>
              <a:rPr lang="en-US" sz="2100">
                <a:solidFill>
                  <a:srgbClr val="FFFFFF"/>
                </a:solidFill>
                <a:latin typeface="Lato"/>
                <a:ea typeface="Lato"/>
                <a:cs typeface="Lato"/>
                <a:sym typeface="Lato"/>
              </a:rPr>
              <a:t>Use the </a:t>
            </a:r>
            <a:r>
              <a:rPr lang="en-US" sz="2100" b="1">
                <a:solidFill>
                  <a:srgbClr val="FFFFFF"/>
                </a:solidFill>
                <a:latin typeface="Lato"/>
                <a:ea typeface="Lato"/>
                <a:cs typeface="Lato"/>
                <a:sym typeface="Lato"/>
              </a:rPr>
              <a:t>Q&amp;A </a:t>
            </a:r>
            <a:r>
              <a:rPr lang="en-US" sz="2100">
                <a:solidFill>
                  <a:srgbClr val="FFFFFF"/>
                </a:solidFill>
                <a:latin typeface="Lato"/>
                <a:ea typeface="Lato"/>
                <a:cs typeface="Lato"/>
                <a:sym typeface="Lato"/>
              </a:rPr>
              <a:t>any time you have a question you want to ask Jaime Joyce during the presentation</a:t>
            </a:r>
            <a:endParaRPr sz="2100">
              <a:solidFill>
                <a:srgbClr val="FFFFFF"/>
              </a:solidFill>
              <a:latin typeface="Lato"/>
              <a:ea typeface="Lato"/>
              <a:cs typeface="Lato"/>
              <a:sym typeface="Lato"/>
            </a:endParaRPr>
          </a:p>
          <a:p>
            <a:pPr marL="342900" lvl="0" indent="0" algn="l" rtl="0">
              <a:lnSpc>
                <a:spcPct val="115000"/>
              </a:lnSpc>
              <a:spcBef>
                <a:spcPts val="0"/>
              </a:spcBef>
              <a:spcAft>
                <a:spcPts val="0"/>
              </a:spcAft>
              <a:buNone/>
            </a:pPr>
            <a:endParaRPr sz="2100">
              <a:solidFill>
                <a:srgbClr val="FFFFFF"/>
              </a:solidFill>
              <a:latin typeface="Lato"/>
              <a:ea typeface="Lato"/>
              <a:cs typeface="Lato"/>
              <a:sym typeface="Lato"/>
            </a:endParaRPr>
          </a:p>
          <a:p>
            <a:pPr marL="342900" lvl="0" indent="-298450" algn="l" rtl="0">
              <a:lnSpc>
                <a:spcPct val="115000"/>
              </a:lnSpc>
              <a:spcBef>
                <a:spcPts val="0"/>
              </a:spcBef>
              <a:spcAft>
                <a:spcPts val="0"/>
              </a:spcAft>
              <a:buClr>
                <a:srgbClr val="FFFFFF"/>
              </a:buClr>
              <a:buSzPts val="2100"/>
              <a:buFont typeface="Lato"/>
              <a:buAutoNum type="arabicParenR"/>
            </a:pPr>
            <a:r>
              <a:rPr lang="en-US" sz="2100">
                <a:solidFill>
                  <a:srgbClr val="FFFFFF"/>
                </a:solidFill>
                <a:latin typeface="Lato"/>
                <a:ea typeface="Lato"/>
                <a:cs typeface="Lato"/>
                <a:sym typeface="Lato"/>
              </a:rPr>
              <a:t>Use the </a:t>
            </a:r>
            <a:r>
              <a:rPr lang="en-US" sz="2100" b="1">
                <a:solidFill>
                  <a:srgbClr val="FFFFFF"/>
                </a:solidFill>
                <a:latin typeface="Lato"/>
                <a:ea typeface="Lato"/>
                <a:cs typeface="Lato"/>
                <a:sym typeface="Lato"/>
              </a:rPr>
              <a:t>chat box</a:t>
            </a:r>
            <a:r>
              <a:rPr lang="en-US" sz="2100">
                <a:solidFill>
                  <a:srgbClr val="FFFFFF"/>
                </a:solidFill>
                <a:latin typeface="Lato"/>
                <a:ea typeface="Lato"/>
                <a:cs typeface="Lato"/>
                <a:sym typeface="Lato"/>
              </a:rPr>
              <a:t> any time you want to share responses or reflections with </a:t>
            </a:r>
            <a:r>
              <a:rPr lang="en-US" sz="2100" i="1">
                <a:solidFill>
                  <a:srgbClr val="FFFFFF"/>
                </a:solidFill>
                <a:latin typeface="Lato"/>
                <a:ea typeface="Lato"/>
                <a:cs typeface="Lato"/>
                <a:sym typeface="Lato"/>
              </a:rPr>
              <a:t>everyone </a:t>
            </a:r>
            <a:r>
              <a:rPr lang="en-US" sz="2100">
                <a:solidFill>
                  <a:srgbClr val="FFFFFF"/>
                </a:solidFill>
                <a:latin typeface="Lato"/>
                <a:ea typeface="Lato"/>
                <a:cs typeface="Lato"/>
                <a:sym typeface="Lato"/>
              </a:rPr>
              <a:t>(Set to “All panelists </a:t>
            </a:r>
            <a:r>
              <a:rPr lang="en-US" sz="2100" u="sng">
                <a:solidFill>
                  <a:srgbClr val="FFFFFF"/>
                </a:solidFill>
                <a:latin typeface="Lato"/>
                <a:ea typeface="Lato"/>
                <a:cs typeface="Lato"/>
                <a:sym typeface="Lato"/>
              </a:rPr>
              <a:t>and attendees</a:t>
            </a:r>
            <a:r>
              <a:rPr lang="en-US" sz="2100">
                <a:solidFill>
                  <a:srgbClr val="FFFFFF"/>
                </a:solidFill>
                <a:latin typeface="Lato"/>
                <a:ea typeface="Lato"/>
                <a:cs typeface="Lato"/>
                <a:sym typeface="Lato"/>
              </a:rPr>
              <a:t>”)</a:t>
            </a:r>
            <a:endParaRPr sz="2100">
              <a:solidFill>
                <a:srgbClr val="FFFFFF"/>
              </a:solidFill>
              <a:latin typeface="Lato"/>
              <a:ea typeface="Lato"/>
              <a:cs typeface="Lato"/>
              <a:sym typeface="Lato"/>
            </a:endParaRPr>
          </a:p>
          <a:p>
            <a:pPr marL="0" lvl="0" indent="0" algn="l" rtl="0">
              <a:lnSpc>
                <a:spcPct val="115000"/>
              </a:lnSpc>
              <a:spcBef>
                <a:spcPts val="0"/>
              </a:spcBef>
              <a:spcAft>
                <a:spcPts val="0"/>
              </a:spcAft>
              <a:buNone/>
            </a:pPr>
            <a:endParaRPr sz="2400">
              <a:solidFill>
                <a:srgbClr val="FFFFFF"/>
              </a:solidFill>
              <a:latin typeface="Lato"/>
              <a:ea typeface="Lato"/>
              <a:cs typeface="Lato"/>
              <a:sym typeface="Lato"/>
            </a:endParaRPr>
          </a:p>
        </p:txBody>
      </p:sp>
      <p:sp>
        <p:nvSpPr>
          <p:cNvPr id="271" name="Google Shape;271;p47"/>
          <p:cNvSpPr txBox="1">
            <a:spLocks noGrp="1"/>
          </p:cNvSpPr>
          <p:nvPr>
            <p:ph type="title" idx="4294967295"/>
          </p:nvPr>
        </p:nvSpPr>
        <p:spPr>
          <a:xfrm>
            <a:off x="373219" y="297400"/>
            <a:ext cx="5923800" cy="856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3000"/>
              <a:buFont typeface="Lato"/>
              <a:buNone/>
            </a:pPr>
            <a:r>
              <a:rPr lang="en-US" sz="3000">
                <a:solidFill>
                  <a:srgbClr val="FFFFFF"/>
                </a:solidFill>
                <a:latin typeface="Lato Black"/>
                <a:ea typeface="Lato Black"/>
                <a:cs typeface="Lato Black"/>
                <a:sym typeface="Lato Black"/>
              </a:rPr>
              <a:t>Using Zoom Webinar</a:t>
            </a:r>
            <a:endParaRPr sz="3000">
              <a:solidFill>
                <a:srgbClr val="FFFFFF"/>
              </a:solidFill>
              <a:latin typeface="Lato Black"/>
              <a:ea typeface="Lato Black"/>
              <a:cs typeface="Lato Black"/>
              <a:sym typeface="Lato Black"/>
            </a:endParaRPr>
          </a:p>
        </p:txBody>
      </p:sp>
      <p:pic>
        <p:nvPicPr>
          <p:cNvPr id="272" name="Google Shape;272;p47"/>
          <p:cNvPicPr preferRelativeResize="0"/>
          <p:nvPr/>
        </p:nvPicPr>
        <p:blipFill rotWithShape="1">
          <a:blip r:embed="rId3">
            <a:alphaModFix/>
          </a:blip>
          <a:srcRect l="30326" t="26079" r="32476" b="25785"/>
          <a:stretch/>
        </p:blipFill>
        <p:spPr>
          <a:xfrm>
            <a:off x="8441456" y="184000"/>
            <a:ext cx="554235" cy="73897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83" title="IMG_1914.MOV">
            <a:hlinkClick r:id="rId3"/>
          </p:cNvPr>
          <p:cNvPicPr preferRelativeResize="0"/>
          <p:nvPr/>
        </p:nvPicPr>
        <p:blipFill>
          <a:blip r:embed="rId4">
            <a:alphaModFix/>
          </a:blip>
          <a:stretch>
            <a:fillRect/>
          </a:stretch>
        </p:blipFill>
        <p:spPr>
          <a:xfrm>
            <a:off x="429225" y="448300"/>
            <a:ext cx="8145650" cy="53032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84" descr="07 Golap Child LC.jpg"/>
          <p:cNvPicPr preferRelativeResize="0">
            <a:picLocks noGrp="1"/>
          </p:cNvPicPr>
          <p:nvPr>
            <p:ph type="body" idx="1"/>
          </p:nvPr>
        </p:nvPicPr>
        <p:blipFill rotWithShape="1">
          <a:blip r:embed="rId3">
            <a:alphaModFix/>
          </a:blip>
          <a:srcRect t="3763" b="3772"/>
          <a:stretch/>
        </p:blipFill>
        <p:spPr>
          <a:xfrm>
            <a:off x="457200" y="419100"/>
            <a:ext cx="8229600" cy="5707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85"/>
          <p:cNvPicPr preferRelativeResize="0"/>
          <p:nvPr/>
        </p:nvPicPr>
        <p:blipFill>
          <a:blip r:embed="rId3">
            <a:alphaModFix/>
          </a:blip>
          <a:stretch>
            <a:fillRect/>
          </a:stretch>
        </p:blipFill>
        <p:spPr>
          <a:xfrm>
            <a:off x="152400" y="152400"/>
            <a:ext cx="8790672" cy="65531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86"/>
          <p:cNvPicPr preferRelativeResize="0"/>
          <p:nvPr/>
        </p:nvPicPr>
        <p:blipFill>
          <a:blip r:embed="rId3">
            <a:alphaModFix/>
          </a:blip>
          <a:stretch>
            <a:fillRect/>
          </a:stretch>
        </p:blipFill>
        <p:spPr>
          <a:xfrm>
            <a:off x="203197" y="152400"/>
            <a:ext cx="8737606" cy="655320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87"/>
          <p:cNvPicPr preferRelativeResize="0"/>
          <p:nvPr/>
        </p:nvPicPr>
        <p:blipFill>
          <a:blip r:embed="rId3">
            <a:alphaModFix/>
          </a:blip>
          <a:stretch>
            <a:fillRect/>
          </a:stretch>
        </p:blipFill>
        <p:spPr>
          <a:xfrm>
            <a:off x="152400" y="152400"/>
            <a:ext cx="8799292" cy="65532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88" descr="Golap LC teachers.jpg"/>
          <p:cNvPicPr preferRelativeResize="0">
            <a:picLocks noGrp="1"/>
          </p:cNvPicPr>
          <p:nvPr>
            <p:ph type="body" idx="1"/>
          </p:nvPr>
        </p:nvPicPr>
        <p:blipFill rotWithShape="1">
          <a:blip r:embed="rId3">
            <a:alphaModFix/>
          </a:blip>
          <a:srcRect l="-47238" r="-47238"/>
          <a:stretch/>
        </p:blipFill>
        <p:spPr>
          <a:xfrm>
            <a:off x="457200" y="419100"/>
            <a:ext cx="8229600" cy="5707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89" title="IMG_1791.MOV">
            <a:hlinkClick r:id="rId3"/>
          </p:cNvPr>
          <p:cNvPicPr preferRelativeResize="0"/>
          <p:nvPr/>
        </p:nvPicPr>
        <p:blipFill>
          <a:blip r:embed="rId4">
            <a:alphaModFix/>
          </a:blip>
          <a:stretch>
            <a:fillRect/>
          </a:stretch>
        </p:blipFill>
        <p:spPr>
          <a:xfrm>
            <a:off x="757975" y="695125"/>
            <a:ext cx="7628050" cy="57210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90"/>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1371600" lvl="0" indent="0" algn="l" rtl="0">
              <a:spcBef>
                <a:spcPts val="640"/>
              </a:spcBef>
              <a:spcAft>
                <a:spcPts val="0"/>
              </a:spcAft>
              <a:buClr>
                <a:schemeClr val="dk1"/>
              </a:buClr>
              <a:buSzPts val="1100"/>
              <a:buFont typeface="Arial"/>
              <a:buNone/>
            </a:pPr>
            <a:r>
              <a:rPr lang="en-US" sz="9500" b="1"/>
              <a:t>Questions?</a:t>
            </a:r>
            <a:endParaRPr sz="7900"/>
          </a:p>
          <a:p>
            <a:pPr marL="0" lvl="0" indent="0" algn="l" rtl="0">
              <a:spcBef>
                <a:spcPts val="640"/>
              </a:spcBef>
              <a:spcAft>
                <a:spcPts val="0"/>
              </a:spcAft>
              <a:buClr>
                <a:schemeClr val="dk1"/>
              </a:buClr>
              <a:buSzPts val="1100"/>
              <a:buFont typeface="Arial"/>
              <a:buNone/>
            </a:pPr>
            <a:endParaRPr sz="4800" b="1"/>
          </a:p>
          <a:p>
            <a:pPr marL="0" lvl="0" indent="0" algn="l" rtl="0">
              <a:spcBef>
                <a:spcPts val="64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91"/>
          <p:cNvPicPr preferRelativeResize="0"/>
          <p:nvPr/>
        </p:nvPicPr>
        <p:blipFill>
          <a:blip r:embed="rId3">
            <a:alphaModFix/>
          </a:blip>
          <a:stretch>
            <a:fillRect/>
          </a:stretch>
        </p:blipFill>
        <p:spPr>
          <a:xfrm>
            <a:off x="2113745" y="152400"/>
            <a:ext cx="4916511" cy="6553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92"/>
          <p:cNvPicPr preferRelativeResize="0"/>
          <p:nvPr/>
        </p:nvPicPr>
        <p:blipFill>
          <a:blip r:embed="rId3">
            <a:alphaModFix/>
          </a:blip>
          <a:stretch>
            <a:fillRect/>
          </a:stretch>
        </p:blipFill>
        <p:spPr>
          <a:xfrm>
            <a:off x="752475" y="152400"/>
            <a:ext cx="7639050" cy="5657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C4587">
            <a:alpha val="79890"/>
          </a:srgbClr>
        </a:solidFill>
        <a:effectLst/>
      </p:bgPr>
    </p:bg>
    <p:spTree>
      <p:nvGrpSpPr>
        <p:cNvPr id="1" name="Shape 276"/>
        <p:cNvGrpSpPr/>
        <p:nvPr/>
      </p:nvGrpSpPr>
      <p:grpSpPr>
        <a:xfrm>
          <a:off x="0" y="0"/>
          <a:ext cx="0" cy="0"/>
          <a:chOff x="0" y="0"/>
          <a:chExt cx="0" cy="0"/>
        </a:xfrm>
      </p:grpSpPr>
      <p:sp>
        <p:nvSpPr>
          <p:cNvPr id="277" name="Google Shape;277;p48"/>
          <p:cNvSpPr txBox="1">
            <a:spLocks noGrp="1"/>
          </p:cNvSpPr>
          <p:nvPr>
            <p:ph type="ctrTitle"/>
          </p:nvPr>
        </p:nvSpPr>
        <p:spPr>
          <a:xfrm>
            <a:off x="543750" y="184000"/>
            <a:ext cx="8056500" cy="1144500"/>
          </a:xfrm>
          <a:prstGeom prst="rect">
            <a:avLst/>
          </a:prstGeom>
          <a:noFill/>
        </p:spPr>
        <p:txBody>
          <a:bodyPr spcFirstLastPara="1" wrap="square" lIns="68575" tIns="34275" rIns="68575" bIns="34275" anchor="b" anchorCtr="0">
            <a:noAutofit/>
          </a:bodyPr>
          <a:lstStyle/>
          <a:p>
            <a:pPr marL="0" lvl="0" indent="0" algn="ctr" rtl="0">
              <a:spcBef>
                <a:spcPts val="0"/>
              </a:spcBef>
              <a:spcAft>
                <a:spcPts val="0"/>
              </a:spcAft>
              <a:buNone/>
            </a:pPr>
            <a:r>
              <a:rPr lang="en-US" sz="4500" b="1">
                <a:solidFill>
                  <a:srgbClr val="FFFFFF"/>
                </a:solidFill>
                <a:latin typeface="Lato"/>
                <a:ea typeface="Lato"/>
                <a:cs typeface="Lato"/>
                <a:sym typeface="Lato"/>
              </a:rPr>
              <a:t>Poll #1!</a:t>
            </a:r>
            <a:endParaRPr sz="3000" b="1">
              <a:solidFill>
                <a:srgbClr val="FFFFFF"/>
              </a:solidFill>
              <a:latin typeface="Lato"/>
              <a:ea typeface="Lato"/>
              <a:cs typeface="Lato"/>
              <a:sym typeface="Lato"/>
            </a:endParaRPr>
          </a:p>
        </p:txBody>
      </p:sp>
      <p:sp>
        <p:nvSpPr>
          <p:cNvPr id="278" name="Google Shape;278;p48"/>
          <p:cNvSpPr txBox="1"/>
          <p:nvPr/>
        </p:nvSpPr>
        <p:spPr>
          <a:xfrm>
            <a:off x="70100" y="1328400"/>
            <a:ext cx="8925600" cy="48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FFFFFF"/>
                </a:solidFill>
                <a:latin typeface="Lato"/>
                <a:ea typeface="Lato"/>
                <a:cs typeface="Lato"/>
                <a:sym typeface="Lato"/>
              </a:rPr>
              <a:t>What kinds of news stories do you look at most often?</a:t>
            </a:r>
            <a:endParaRPr sz="2400" b="1">
              <a:solidFill>
                <a:srgbClr val="FFFFFF"/>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2400" b="1">
              <a:solidFill>
                <a:srgbClr val="FFFFFF"/>
              </a:solidFill>
              <a:latin typeface="Lato"/>
              <a:ea typeface="Lato"/>
              <a:cs typeface="Lato"/>
              <a:sym typeface="Lato"/>
            </a:endParaRPr>
          </a:p>
          <a:p>
            <a:pPr marL="457200" lvl="0" indent="-381000" algn="l" rtl="0">
              <a:spcBef>
                <a:spcPts val="0"/>
              </a:spcBef>
              <a:spcAft>
                <a:spcPts val="0"/>
              </a:spcAft>
              <a:buClr>
                <a:srgbClr val="FFFFFF"/>
              </a:buClr>
              <a:buSzPts val="2400"/>
              <a:buFont typeface="Lato"/>
              <a:buAutoNum type="arabicPeriod"/>
            </a:pPr>
            <a:r>
              <a:rPr lang="en-US" sz="2400">
                <a:solidFill>
                  <a:srgbClr val="FFFFFF"/>
                </a:solidFill>
                <a:latin typeface="Lato"/>
                <a:ea typeface="Lato"/>
                <a:cs typeface="Lato"/>
                <a:sym typeface="Lato"/>
              </a:rPr>
              <a:t>Local news about my community</a:t>
            </a:r>
            <a:endParaRPr sz="2400">
              <a:solidFill>
                <a:srgbClr val="FFFFFF"/>
              </a:solidFill>
              <a:latin typeface="Lato"/>
              <a:ea typeface="Lato"/>
              <a:cs typeface="Lato"/>
              <a:sym typeface="Lato"/>
            </a:endParaRPr>
          </a:p>
          <a:p>
            <a:pPr marL="457200" lvl="0" indent="-381000" algn="l" rtl="0">
              <a:spcBef>
                <a:spcPts val="0"/>
              </a:spcBef>
              <a:spcAft>
                <a:spcPts val="0"/>
              </a:spcAft>
              <a:buClr>
                <a:srgbClr val="FFFFFF"/>
              </a:buClr>
              <a:buSzPts val="2400"/>
              <a:buFont typeface="Lato"/>
              <a:buAutoNum type="arabicPeriod"/>
            </a:pPr>
            <a:r>
              <a:rPr lang="en-US" sz="2400">
                <a:solidFill>
                  <a:srgbClr val="FFFFFF"/>
                </a:solidFill>
                <a:latin typeface="Lato"/>
                <a:ea typeface="Lato"/>
                <a:cs typeface="Lato"/>
                <a:sym typeface="Lato"/>
              </a:rPr>
              <a:t>National news</a:t>
            </a:r>
            <a:endParaRPr sz="2400">
              <a:solidFill>
                <a:srgbClr val="FFFFFF"/>
              </a:solidFill>
              <a:latin typeface="Lato"/>
              <a:ea typeface="Lato"/>
              <a:cs typeface="Lato"/>
              <a:sym typeface="Lato"/>
            </a:endParaRPr>
          </a:p>
          <a:p>
            <a:pPr marL="457200" lvl="0" indent="-381000" algn="l" rtl="0">
              <a:spcBef>
                <a:spcPts val="0"/>
              </a:spcBef>
              <a:spcAft>
                <a:spcPts val="0"/>
              </a:spcAft>
              <a:buClr>
                <a:srgbClr val="FFFFFF"/>
              </a:buClr>
              <a:buSzPts val="2400"/>
              <a:buFont typeface="Lato"/>
              <a:buAutoNum type="arabicPeriod"/>
            </a:pPr>
            <a:r>
              <a:rPr lang="en-US" sz="2400">
                <a:solidFill>
                  <a:srgbClr val="FFFFFF"/>
                </a:solidFill>
                <a:latin typeface="Lato"/>
                <a:ea typeface="Lato"/>
                <a:cs typeface="Lato"/>
                <a:sym typeface="Lato"/>
              </a:rPr>
              <a:t>International news</a:t>
            </a:r>
            <a:endParaRPr sz="2400" b="1">
              <a:solidFill>
                <a:srgbClr val="FFFFFF"/>
              </a:solidFill>
              <a:latin typeface="Lato"/>
              <a:ea typeface="Lato"/>
              <a:cs typeface="Lato"/>
              <a:sym typeface="Lato"/>
            </a:endParaRPr>
          </a:p>
          <a:p>
            <a:pPr marL="0" lvl="0" indent="0" algn="l" rtl="0">
              <a:spcBef>
                <a:spcPts val="0"/>
              </a:spcBef>
              <a:spcAft>
                <a:spcPts val="0"/>
              </a:spcAft>
              <a:buNone/>
            </a:pPr>
            <a:endParaRPr sz="2700">
              <a:solidFill>
                <a:srgbClr val="FFFFFF"/>
              </a:solidFill>
              <a:latin typeface="Lato"/>
              <a:ea typeface="Lato"/>
              <a:cs typeface="Lato"/>
              <a:sym typeface="Lato"/>
            </a:endParaRPr>
          </a:p>
        </p:txBody>
      </p:sp>
      <p:pic>
        <p:nvPicPr>
          <p:cNvPr id="279" name="Google Shape;279;p48"/>
          <p:cNvPicPr preferRelativeResize="0"/>
          <p:nvPr/>
        </p:nvPicPr>
        <p:blipFill rotWithShape="1">
          <a:blip r:embed="rId3">
            <a:alphaModFix/>
          </a:blip>
          <a:srcRect l="30326" t="26079" r="32476" b="25785"/>
          <a:stretch/>
        </p:blipFill>
        <p:spPr>
          <a:xfrm>
            <a:off x="8441456" y="184000"/>
            <a:ext cx="554235" cy="73897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93"/>
          <p:cNvPicPr preferRelativeResize="0"/>
          <p:nvPr/>
        </p:nvPicPr>
        <p:blipFill>
          <a:blip r:embed="rId3">
            <a:alphaModFix/>
          </a:blip>
          <a:stretch>
            <a:fillRect/>
          </a:stretch>
        </p:blipFill>
        <p:spPr>
          <a:xfrm>
            <a:off x="203197" y="152400"/>
            <a:ext cx="8737606" cy="655320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94"/>
          <p:cNvPicPr preferRelativeResize="0"/>
          <p:nvPr/>
        </p:nvPicPr>
        <p:blipFill>
          <a:blip r:embed="rId3">
            <a:alphaModFix/>
          </a:blip>
          <a:stretch>
            <a:fillRect/>
          </a:stretch>
        </p:blipFill>
        <p:spPr>
          <a:xfrm>
            <a:off x="203197" y="152400"/>
            <a:ext cx="8737606" cy="655320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95"/>
          <p:cNvSpPr txBox="1">
            <a:spLocks noGrp="1"/>
          </p:cNvSpPr>
          <p:nvPr>
            <p:ph type="body" idx="1"/>
          </p:nvPr>
        </p:nvSpPr>
        <p:spPr>
          <a:xfrm>
            <a:off x="390600" y="749050"/>
            <a:ext cx="8229600" cy="5826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3450">
                <a:solidFill>
                  <a:srgbClr val="002A4F"/>
                </a:solidFill>
                <a:highlight>
                  <a:srgbClr val="FFFFFF"/>
                </a:highlight>
                <a:latin typeface="Droid Serif"/>
                <a:ea typeface="Droid Serif"/>
                <a:cs typeface="Droid Serif"/>
                <a:sym typeface="Droid Serif"/>
              </a:rPr>
              <a:t>“There is no difference between our kids and kids in the U.S.,” school cofounder Estefanía Rebellón tells me. “Their whole world, their life, is moving. We’re the stable part,” she says. “Even with what they’re going through, they’re so grateful.”</a:t>
            </a:r>
            <a:endParaRPr sz="3450">
              <a:solidFill>
                <a:srgbClr val="002A4F"/>
              </a:solidFill>
              <a:highlight>
                <a:srgbClr val="FFFFFF"/>
              </a:highlight>
              <a:latin typeface="Droid Serif"/>
              <a:ea typeface="Droid Serif"/>
              <a:cs typeface="Droid Serif"/>
              <a:sym typeface="Droid Serif"/>
            </a:endParaRPr>
          </a:p>
          <a:p>
            <a:pPr marL="0" lvl="0" indent="0" algn="l" rtl="0">
              <a:lnSpc>
                <a:spcPct val="115000"/>
              </a:lnSpc>
              <a:spcBef>
                <a:spcPts val="900"/>
              </a:spcBef>
              <a:spcAft>
                <a:spcPts val="0"/>
              </a:spcAft>
              <a:buNone/>
            </a:pPr>
            <a:endParaRPr sz="1450">
              <a:solidFill>
                <a:srgbClr val="002A4F"/>
              </a:solidFill>
              <a:highlight>
                <a:srgbClr val="FFFFFF"/>
              </a:highlight>
              <a:latin typeface="Droid Serif"/>
              <a:ea typeface="Droid Serif"/>
              <a:cs typeface="Droid Serif"/>
              <a:sym typeface="Droid Serif"/>
            </a:endParaRPr>
          </a:p>
          <a:p>
            <a:pPr marL="0" lvl="0" indent="0" algn="l" rtl="0">
              <a:lnSpc>
                <a:spcPct val="115000"/>
              </a:lnSpc>
              <a:spcBef>
                <a:spcPts val="900"/>
              </a:spcBef>
              <a:spcAft>
                <a:spcPts val="0"/>
              </a:spcAft>
              <a:buClr>
                <a:schemeClr val="dk1"/>
              </a:buClr>
              <a:buSzPts val="1100"/>
              <a:buFont typeface="Arial"/>
              <a:buNone/>
            </a:pPr>
            <a:r>
              <a:rPr lang="en-US" sz="1650">
                <a:solidFill>
                  <a:srgbClr val="002A4F"/>
                </a:solidFill>
                <a:highlight>
                  <a:srgbClr val="FFFFFF"/>
                </a:highlight>
                <a:latin typeface="Droid Serif"/>
                <a:ea typeface="Droid Serif"/>
                <a:cs typeface="Droid Serif"/>
                <a:sym typeface="Droid Serif"/>
              </a:rPr>
              <a:t>From “Holding On to Hope,” </a:t>
            </a:r>
            <a:r>
              <a:rPr lang="en-US" sz="1650" i="1">
                <a:solidFill>
                  <a:srgbClr val="002A4F"/>
                </a:solidFill>
                <a:highlight>
                  <a:srgbClr val="FFFFFF"/>
                </a:highlight>
                <a:latin typeface="Droid Serif"/>
                <a:ea typeface="Droid Serif"/>
                <a:cs typeface="Droid Serif"/>
                <a:sym typeface="Droid Serif"/>
              </a:rPr>
              <a:t>TIME for Kids, </a:t>
            </a:r>
            <a:r>
              <a:rPr lang="en-US" sz="1650">
                <a:solidFill>
                  <a:srgbClr val="002A4F"/>
                </a:solidFill>
                <a:highlight>
                  <a:srgbClr val="FFFFFF"/>
                </a:highlight>
                <a:latin typeface="Droid Serif"/>
                <a:ea typeface="Droid Serif"/>
                <a:cs typeface="Droid Serif"/>
                <a:sym typeface="Droid Serif"/>
              </a:rPr>
              <a:t>November 1, 2019</a:t>
            </a:r>
            <a:endParaRPr sz="1650">
              <a:solidFill>
                <a:srgbClr val="002A4F"/>
              </a:solidFill>
              <a:highlight>
                <a:srgbClr val="FFFFFF"/>
              </a:highlight>
              <a:latin typeface="Droid Serif"/>
              <a:ea typeface="Droid Serif"/>
              <a:cs typeface="Droid Serif"/>
              <a:sym typeface="Droid Serif"/>
            </a:endParaRPr>
          </a:p>
          <a:p>
            <a:pPr marL="0" lvl="0" indent="0" algn="l" rtl="0">
              <a:lnSpc>
                <a:spcPct val="115000"/>
              </a:lnSpc>
              <a:spcBef>
                <a:spcPts val="900"/>
              </a:spcBef>
              <a:spcAft>
                <a:spcPts val="0"/>
              </a:spcAft>
              <a:buClr>
                <a:schemeClr val="dk1"/>
              </a:buClr>
              <a:buSzPts val="1100"/>
              <a:buFont typeface="Arial"/>
              <a:buNone/>
            </a:pPr>
            <a:endParaRPr sz="1200">
              <a:latin typeface="Arial"/>
              <a:ea typeface="Arial"/>
              <a:cs typeface="Arial"/>
              <a:sym typeface="Arial"/>
            </a:endParaRPr>
          </a:p>
          <a:p>
            <a:pPr marL="0" lvl="0" indent="0" algn="l" rtl="0">
              <a:spcBef>
                <a:spcPts val="640"/>
              </a:spcBef>
              <a:spcAft>
                <a:spcPts val="0"/>
              </a:spcAft>
              <a:buNone/>
            </a:pPr>
            <a:endParaRPr sz="33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p96"/>
          <p:cNvPicPr preferRelativeResize="0"/>
          <p:nvPr/>
        </p:nvPicPr>
        <p:blipFill>
          <a:blip r:embed="rId3">
            <a:alphaModFix/>
          </a:blip>
          <a:stretch>
            <a:fillRect/>
          </a:stretch>
        </p:blipFill>
        <p:spPr>
          <a:xfrm>
            <a:off x="152400" y="152400"/>
            <a:ext cx="8737603" cy="655320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97"/>
          <p:cNvSpPr txBox="1">
            <a:spLocks noGrp="1"/>
          </p:cNvSpPr>
          <p:nvPr>
            <p:ph type="body" idx="1"/>
          </p:nvPr>
        </p:nvSpPr>
        <p:spPr>
          <a:xfrm>
            <a:off x="457200" y="432775"/>
            <a:ext cx="8229600" cy="569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100">
                <a:latin typeface="Arial"/>
                <a:ea typeface="Arial"/>
                <a:cs typeface="Arial"/>
                <a:sym typeface="Arial"/>
              </a:rPr>
              <a:t>“</a:t>
            </a:r>
            <a:r>
              <a:rPr lang="en-US" sz="3100">
                <a:solidFill>
                  <a:srgbClr val="202020"/>
                </a:solidFill>
                <a:highlight>
                  <a:schemeClr val="lt1"/>
                </a:highlight>
                <a:latin typeface="Arial"/>
                <a:ea typeface="Arial"/>
                <a:cs typeface="Arial"/>
                <a:sym typeface="Arial"/>
              </a:rPr>
              <a:t>In my experience as a child coming to the U.S. from Colombia, school was the only safe space that I had. The teachers that helped me were my rock. So I decided to start the school in Tijuana because I see myself in these kids. I see what they’re going through.” </a:t>
            </a:r>
            <a:endParaRPr sz="3100">
              <a:solidFill>
                <a:srgbClr val="202020"/>
              </a:solidFill>
              <a:highlight>
                <a:schemeClr val="lt1"/>
              </a:highlight>
              <a:latin typeface="Arial"/>
              <a:ea typeface="Arial"/>
              <a:cs typeface="Arial"/>
              <a:sym typeface="Arial"/>
            </a:endParaRPr>
          </a:p>
          <a:p>
            <a:pPr marL="0" lvl="0" indent="0" algn="l" rtl="0">
              <a:spcBef>
                <a:spcPts val="0"/>
              </a:spcBef>
              <a:spcAft>
                <a:spcPts val="0"/>
              </a:spcAft>
              <a:buNone/>
            </a:pPr>
            <a:r>
              <a:rPr lang="en-US" sz="3100">
                <a:solidFill>
                  <a:srgbClr val="202020"/>
                </a:solidFill>
                <a:highlight>
                  <a:schemeClr val="lt1"/>
                </a:highlight>
                <a:latin typeface="Arial"/>
                <a:ea typeface="Arial"/>
                <a:cs typeface="Arial"/>
                <a:sym typeface="Arial"/>
              </a:rPr>
              <a:t>— </a:t>
            </a:r>
            <a:r>
              <a:rPr lang="en-US" sz="3100">
                <a:latin typeface="Arial"/>
                <a:ea typeface="Arial"/>
                <a:cs typeface="Arial"/>
                <a:sym typeface="Arial"/>
              </a:rPr>
              <a:t>Estefanía Rebellón </a:t>
            </a:r>
            <a:endParaRPr sz="3100">
              <a:latin typeface="Arial"/>
              <a:ea typeface="Arial"/>
              <a:cs typeface="Arial"/>
              <a:sym typeface="Arial"/>
            </a:endParaRPr>
          </a:p>
          <a:p>
            <a:pPr marL="0" lvl="0" indent="0" algn="l" rtl="0">
              <a:spcBef>
                <a:spcPts val="0"/>
              </a:spcBef>
              <a:spcAft>
                <a:spcPts val="0"/>
              </a:spcAft>
              <a:buNone/>
            </a:pPr>
            <a:endParaRPr sz="15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550">
                <a:latin typeface="Arial"/>
                <a:ea typeface="Arial"/>
                <a:cs typeface="Arial"/>
                <a:sym typeface="Arial"/>
              </a:rPr>
              <a:t>From “Ready to Learn,” </a:t>
            </a:r>
            <a:r>
              <a:rPr lang="en-US" sz="1550" i="1">
                <a:latin typeface="Arial"/>
                <a:ea typeface="Arial"/>
                <a:cs typeface="Arial"/>
                <a:sym typeface="Arial"/>
              </a:rPr>
              <a:t>timeforkids.com,</a:t>
            </a:r>
            <a:r>
              <a:rPr lang="en-US" sz="1550">
                <a:latin typeface="Arial"/>
                <a:ea typeface="Arial"/>
                <a:cs typeface="Arial"/>
                <a:sym typeface="Arial"/>
              </a:rPr>
              <a:t> November 1, 2019</a:t>
            </a:r>
            <a:endParaRPr sz="1550">
              <a:latin typeface="Arial"/>
              <a:ea typeface="Arial"/>
              <a:cs typeface="Arial"/>
              <a:sym typeface="Arial"/>
            </a:endParaRPr>
          </a:p>
          <a:p>
            <a:pPr marL="0" lvl="0" indent="0" algn="l" rtl="0">
              <a:spcBef>
                <a:spcPts val="64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98" title="IMG_7231.MOV">
            <a:hlinkClick r:id="rId3"/>
          </p:cNvPr>
          <p:cNvPicPr preferRelativeResize="0"/>
          <p:nvPr/>
        </p:nvPicPr>
        <p:blipFill>
          <a:blip r:embed="rId4">
            <a:alphaModFix/>
          </a:blip>
          <a:stretch>
            <a:fillRect/>
          </a:stretch>
        </p:blipFill>
        <p:spPr>
          <a:xfrm>
            <a:off x="152400" y="152400"/>
            <a:ext cx="8839200" cy="49720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99"/>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1371600" lvl="0" indent="0" algn="l" rtl="0">
              <a:spcBef>
                <a:spcPts val="640"/>
              </a:spcBef>
              <a:spcAft>
                <a:spcPts val="0"/>
              </a:spcAft>
              <a:buClr>
                <a:schemeClr val="dk1"/>
              </a:buClr>
              <a:buSzPts val="1100"/>
              <a:buFont typeface="Arial"/>
              <a:buNone/>
            </a:pPr>
            <a:r>
              <a:rPr lang="en-US" sz="9500" b="1"/>
              <a:t>Questions?</a:t>
            </a:r>
            <a:endParaRPr sz="7900"/>
          </a:p>
          <a:p>
            <a:pPr marL="0" lvl="0" indent="0" algn="l" rtl="0">
              <a:spcBef>
                <a:spcPts val="640"/>
              </a:spcBef>
              <a:spcAft>
                <a:spcPts val="0"/>
              </a:spcAft>
              <a:buNone/>
            </a:pPr>
            <a:endParaRPr sz="48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100"/>
          <p:cNvSpPr txBox="1">
            <a:spLocks noGrp="1"/>
          </p:cNvSpPr>
          <p:nvPr>
            <p:ph type="body" idx="1"/>
          </p:nvPr>
        </p:nvSpPr>
        <p:spPr>
          <a:xfrm>
            <a:off x="457200" y="643350"/>
            <a:ext cx="8229600" cy="54612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5800" b="1"/>
              <a:t>What have the young people you’ve met in today’s presentation taught you about resilience?</a:t>
            </a:r>
            <a:endParaRPr sz="5800" b="1"/>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101"/>
          <p:cNvSpPr txBox="1">
            <a:spLocks noGrp="1"/>
          </p:cNvSpPr>
          <p:nvPr>
            <p:ph type="body" idx="1"/>
          </p:nvPr>
        </p:nvSpPr>
        <p:spPr>
          <a:xfrm>
            <a:off x="395400" y="2259175"/>
            <a:ext cx="8353200" cy="3159000"/>
          </a:xfrm>
          <a:prstGeom prst="rect">
            <a:avLst/>
          </a:prstGeom>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1828800" lvl="0" indent="0" algn="l" rtl="0">
              <a:spcBef>
                <a:spcPts val="640"/>
              </a:spcBef>
              <a:spcAft>
                <a:spcPts val="0"/>
              </a:spcAft>
              <a:buNone/>
            </a:pPr>
            <a:r>
              <a:rPr lang="en-US" sz="4200" b="1"/>
              <a:t>Get TIME for Kids!</a:t>
            </a:r>
            <a:endParaRPr sz="4200" b="1"/>
          </a:p>
          <a:p>
            <a:pPr marL="1828800" lvl="0" indent="0" algn="l" rtl="0">
              <a:spcBef>
                <a:spcPts val="640"/>
              </a:spcBef>
              <a:spcAft>
                <a:spcPts val="0"/>
              </a:spcAft>
              <a:buNone/>
            </a:pPr>
            <a:r>
              <a:rPr lang="en-US" sz="4200" b="1" i="1">
                <a:solidFill>
                  <a:srgbClr val="FF0000"/>
                </a:solidFill>
              </a:rPr>
              <a:t>timeforkids.com</a:t>
            </a:r>
            <a:endParaRPr sz="4200" b="1" i="1">
              <a:solidFill>
                <a:srgbClr val="FF0000"/>
              </a:solidFill>
            </a:endParaRPr>
          </a:p>
          <a:p>
            <a:pPr marL="1828800" lvl="0" indent="0" algn="l" rtl="0">
              <a:spcBef>
                <a:spcPts val="640"/>
              </a:spcBef>
              <a:spcAft>
                <a:spcPts val="0"/>
              </a:spcAft>
              <a:buNone/>
            </a:pPr>
            <a:r>
              <a:rPr lang="en-US" sz="4200" b="1"/>
              <a:t>TFK Free Digital Library</a:t>
            </a:r>
            <a:endParaRPr sz="4200" b="1"/>
          </a:p>
          <a:p>
            <a:pPr marL="1828800" lvl="0" indent="0" algn="l" rtl="0">
              <a:spcBef>
                <a:spcPts val="640"/>
              </a:spcBef>
              <a:spcAft>
                <a:spcPts val="0"/>
              </a:spcAft>
              <a:buNone/>
            </a:pPr>
            <a:r>
              <a:rPr lang="en-US" sz="4200" b="1" i="1">
                <a:solidFill>
                  <a:srgbClr val="FF0000"/>
                </a:solidFill>
              </a:rPr>
              <a:t>time.com/tfk-free</a:t>
            </a:r>
            <a:endParaRPr sz="4200" b="1" i="1">
              <a:solidFill>
                <a:srgbClr val="FF0000"/>
              </a:solidFill>
            </a:endParaRPr>
          </a:p>
        </p:txBody>
      </p:sp>
      <p:pic>
        <p:nvPicPr>
          <p:cNvPr id="620" name="Google Shape;620;p101"/>
          <p:cNvPicPr preferRelativeResize="0"/>
          <p:nvPr/>
        </p:nvPicPr>
        <p:blipFill>
          <a:blip r:embed="rId3">
            <a:alphaModFix/>
          </a:blip>
          <a:stretch>
            <a:fillRect/>
          </a:stretch>
        </p:blipFill>
        <p:spPr>
          <a:xfrm>
            <a:off x="942975" y="152400"/>
            <a:ext cx="7258050" cy="1905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102"/>
          <p:cNvSpPr txBox="1">
            <a:spLocks noGrp="1"/>
          </p:cNvSpPr>
          <p:nvPr>
            <p:ph type="title"/>
          </p:nvPr>
        </p:nvSpPr>
        <p:spPr>
          <a:xfrm>
            <a:off x="457200" y="27463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627" name="Google Shape;627;p102"/>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4587">
            <a:alpha val="79890"/>
          </a:srgbClr>
        </a:solidFill>
        <a:effectLst/>
      </p:bgPr>
    </p:bg>
    <p:spTree>
      <p:nvGrpSpPr>
        <p:cNvPr id="1" name="Shape 283"/>
        <p:cNvGrpSpPr/>
        <p:nvPr/>
      </p:nvGrpSpPr>
      <p:grpSpPr>
        <a:xfrm>
          <a:off x="0" y="0"/>
          <a:ext cx="0" cy="0"/>
          <a:chOff x="0" y="0"/>
          <a:chExt cx="0" cy="0"/>
        </a:xfrm>
      </p:grpSpPr>
      <p:sp>
        <p:nvSpPr>
          <p:cNvPr id="284" name="Google Shape;284;p49"/>
          <p:cNvSpPr txBox="1">
            <a:spLocks noGrp="1"/>
          </p:cNvSpPr>
          <p:nvPr>
            <p:ph type="body" idx="1"/>
          </p:nvPr>
        </p:nvSpPr>
        <p:spPr>
          <a:xfrm>
            <a:off x="2683875" y="5142467"/>
            <a:ext cx="2452800" cy="7899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US" sz="2400">
                <a:solidFill>
                  <a:srgbClr val="FFFFFF"/>
                </a:solidFill>
                <a:latin typeface="Georgia"/>
                <a:ea typeface="Georgia"/>
                <a:cs typeface="Georgia"/>
                <a:sym typeface="Georgia"/>
              </a:rPr>
              <a:t>@</a:t>
            </a:r>
            <a:r>
              <a:rPr lang="en-US" sz="2400">
                <a:solidFill>
                  <a:srgbClr val="FFFFFF"/>
                </a:solidFill>
                <a:latin typeface="Lato"/>
                <a:ea typeface="Lato"/>
                <a:cs typeface="Lato"/>
                <a:sym typeface="Lato"/>
              </a:rPr>
              <a:t>pulitzercenter</a:t>
            </a:r>
            <a:endParaRPr sz="2400">
              <a:solidFill>
                <a:srgbClr val="FFFFFF"/>
              </a:solidFill>
              <a:latin typeface="Lato"/>
              <a:ea typeface="Lato"/>
              <a:cs typeface="Lato"/>
              <a:sym typeface="Lato"/>
            </a:endParaRPr>
          </a:p>
        </p:txBody>
      </p:sp>
      <p:pic>
        <p:nvPicPr>
          <p:cNvPr id="285" name="Google Shape;285;p49"/>
          <p:cNvPicPr preferRelativeResize="0"/>
          <p:nvPr/>
        </p:nvPicPr>
        <p:blipFill>
          <a:blip r:embed="rId3">
            <a:alphaModFix/>
          </a:blip>
          <a:stretch>
            <a:fillRect/>
          </a:stretch>
        </p:blipFill>
        <p:spPr>
          <a:xfrm>
            <a:off x="6175900" y="1580000"/>
            <a:ext cx="2968099" cy="2226074"/>
          </a:xfrm>
          <a:prstGeom prst="rect">
            <a:avLst/>
          </a:prstGeom>
          <a:noFill/>
          <a:ln>
            <a:noFill/>
          </a:ln>
        </p:spPr>
      </p:pic>
      <p:pic>
        <p:nvPicPr>
          <p:cNvPr id="286" name="Google Shape;286;p49"/>
          <p:cNvPicPr preferRelativeResize="0"/>
          <p:nvPr/>
        </p:nvPicPr>
        <p:blipFill>
          <a:blip r:embed="rId4">
            <a:alphaModFix/>
          </a:blip>
          <a:stretch>
            <a:fillRect/>
          </a:stretch>
        </p:blipFill>
        <p:spPr>
          <a:xfrm>
            <a:off x="892013" y="147300"/>
            <a:ext cx="7359974" cy="943100"/>
          </a:xfrm>
          <a:prstGeom prst="rect">
            <a:avLst/>
          </a:prstGeom>
          <a:noFill/>
          <a:ln>
            <a:noFill/>
          </a:ln>
        </p:spPr>
      </p:pic>
      <p:pic>
        <p:nvPicPr>
          <p:cNvPr id="287" name="Google Shape;287;p49"/>
          <p:cNvPicPr preferRelativeResize="0"/>
          <p:nvPr/>
        </p:nvPicPr>
        <p:blipFill>
          <a:blip r:embed="rId5">
            <a:alphaModFix/>
          </a:blip>
          <a:stretch>
            <a:fillRect/>
          </a:stretch>
        </p:blipFill>
        <p:spPr>
          <a:xfrm>
            <a:off x="2" y="1578450"/>
            <a:ext cx="3338250" cy="2228413"/>
          </a:xfrm>
          <a:prstGeom prst="rect">
            <a:avLst/>
          </a:prstGeom>
          <a:noFill/>
          <a:ln>
            <a:noFill/>
          </a:ln>
        </p:spPr>
      </p:pic>
      <p:pic>
        <p:nvPicPr>
          <p:cNvPr id="288" name="Google Shape;288;p49"/>
          <p:cNvPicPr preferRelativeResize="0"/>
          <p:nvPr/>
        </p:nvPicPr>
        <p:blipFill>
          <a:blip r:embed="rId6">
            <a:alphaModFix/>
          </a:blip>
          <a:stretch>
            <a:fillRect/>
          </a:stretch>
        </p:blipFill>
        <p:spPr>
          <a:xfrm>
            <a:off x="2939200" y="1581552"/>
            <a:ext cx="3338248" cy="2226087"/>
          </a:xfrm>
          <a:prstGeom prst="rect">
            <a:avLst/>
          </a:prstGeom>
          <a:noFill/>
          <a:ln>
            <a:noFill/>
          </a:ln>
        </p:spPr>
      </p:pic>
      <p:pic>
        <p:nvPicPr>
          <p:cNvPr id="289" name="Google Shape;289;p49"/>
          <p:cNvPicPr preferRelativeResize="0"/>
          <p:nvPr/>
        </p:nvPicPr>
        <p:blipFill>
          <a:blip r:embed="rId7">
            <a:alphaModFix/>
          </a:blip>
          <a:stretch>
            <a:fillRect/>
          </a:stretch>
        </p:blipFill>
        <p:spPr>
          <a:xfrm>
            <a:off x="1919248" y="5557254"/>
            <a:ext cx="519124" cy="519149"/>
          </a:xfrm>
          <a:prstGeom prst="rect">
            <a:avLst/>
          </a:prstGeom>
          <a:noFill/>
          <a:ln>
            <a:noFill/>
          </a:ln>
        </p:spPr>
      </p:pic>
      <p:pic>
        <p:nvPicPr>
          <p:cNvPr id="290" name="Google Shape;290;p49"/>
          <p:cNvPicPr preferRelativeResize="0"/>
          <p:nvPr/>
        </p:nvPicPr>
        <p:blipFill>
          <a:blip r:embed="rId8">
            <a:alphaModFix/>
          </a:blip>
          <a:stretch>
            <a:fillRect/>
          </a:stretch>
        </p:blipFill>
        <p:spPr>
          <a:xfrm>
            <a:off x="1955913" y="4962900"/>
            <a:ext cx="445775" cy="445775"/>
          </a:xfrm>
          <a:prstGeom prst="rect">
            <a:avLst/>
          </a:prstGeom>
          <a:noFill/>
          <a:ln>
            <a:noFill/>
          </a:ln>
        </p:spPr>
      </p:pic>
      <p:pic>
        <p:nvPicPr>
          <p:cNvPr id="291" name="Google Shape;291;p49"/>
          <p:cNvPicPr preferRelativeResize="0"/>
          <p:nvPr/>
        </p:nvPicPr>
        <p:blipFill>
          <a:blip r:embed="rId9">
            <a:alphaModFix/>
          </a:blip>
          <a:stretch>
            <a:fillRect/>
          </a:stretch>
        </p:blipFill>
        <p:spPr>
          <a:xfrm>
            <a:off x="1977000" y="6256200"/>
            <a:ext cx="403600" cy="403600"/>
          </a:xfrm>
          <a:prstGeom prst="rect">
            <a:avLst/>
          </a:prstGeom>
          <a:noFill/>
          <a:ln>
            <a:noFill/>
          </a:ln>
        </p:spPr>
      </p:pic>
      <p:sp>
        <p:nvSpPr>
          <p:cNvPr id="292" name="Google Shape;292;p49"/>
          <p:cNvSpPr txBox="1">
            <a:spLocks noGrp="1"/>
          </p:cNvSpPr>
          <p:nvPr>
            <p:ph type="body" idx="1"/>
          </p:nvPr>
        </p:nvSpPr>
        <p:spPr>
          <a:xfrm>
            <a:off x="2683875" y="5856233"/>
            <a:ext cx="4269900" cy="7899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US" sz="2400">
                <a:solidFill>
                  <a:srgbClr val="FFFFFF"/>
                </a:solidFill>
                <a:latin typeface="Lato"/>
                <a:ea typeface="Lato"/>
                <a:cs typeface="Lato"/>
                <a:sym typeface="Lato"/>
              </a:rPr>
              <a:t>education@pulitzercenter.org</a:t>
            </a:r>
            <a:endParaRPr sz="2400">
              <a:solidFill>
                <a:srgbClr val="FFFFFF"/>
              </a:solidFill>
              <a:latin typeface="Lato"/>
              <a:ea typeface="Lato"/>
              <a:cs typeface="Lato"/>
              <a:sym typeface="Lato"/>
            </a:endParaRPr>
          </a:p>
        </p:txBody>
      </p:sp>
      <p:sp>
        <p:nvSpPr>
          <p:cNvPr id="293" name="Google Shape;293;p49"/>
          <p:cNvSpPr txBox="1"/>
          <p:nvPr/>
        </p:nvSpPr>
        <p:spPr>
          <a:xfrm>
            <a:off x="6298100" y="4549667"/>
            <a:ext cx="2846100" cy="35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solidFill>
                  <a:srgbClr val="FFFFFF"/>
                </a:solidFill>
                <a:latin typeface="Lato"/>
                <a:ea typeface="Lato"/>
                <a:cs typeface="Lato"/>
                <a:sym typeface="Lato"/>
              </a:rPr>
              <a:t>Image by Larry C. Price. Burkina Faso, 2013.</a:t>
            </a:r>
            <a:endParaRPr sz="900">
              <a:solidFill>
                <a:srgbClr val="FFFFFF"/>
              </a:solidFill>
              <a:latin typeface="Lato"/>
              <a:ea typeface="Lato"/>
              <a:cs typeface="Lato"/>
              <a:sym typeface="Lato"/>
            </a:endParaRPr>
          </a:p>
        </p:txBody>
      </p:sp>
      <p:sp>
        <p:nvSpPr>
          <p:cNvPr id="294" name="Google Shape;294;p49"/>
          <p:cNvSpPr txBox="1"/>
          <p:nvPr/>
        </p:nvSpPr>
        <p:spPr>
          <a:xfrm>
            <a:off x="3002050" y="4549667"/>
            <a:ext cx="3275400" cy="35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solidFill>
                  <a:srgbClr val="FFFFFF"/>
                </a:solidFill>
                <a:latin typeface="Lato"/>
                <a:ea typeface="Lato"/>
                <a:cs typeface="Lato"/>
                <a:sym typeface="Lato"/>
              </a:rPr>
              <a:t>Image by Amy Toensing. India, 2016.</a:t>
            </a:r>
            <a:endParaRPr sz="900">
              <a:solidFill>
                <a:srgbClr val="FFFFFF"/>
              </a:solidFill>
              <a:latin typeface="Lato"/>
              <a:ea typeface="Lato"/>
              <a:cs typeface="Lato"/>
              <a:sym typeface="Lato"/>
            </a:endParaRPr>
          </a:p>
        </p:txBody>
      </p:sp>
      <p:sp>
        <p:nvSpPr>
          <p:cNvPr id="295" name="Google Shape;295;p49"/>
          <p:cNvSpPr txBox="1"/>
          <p:nvPr/>
        </p:nvSpPr>
        <p:spPr>
          <a:xfrm>
            <a:off x="0" y="4549667"/>
            <a:ext cx="2981400" cy="35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solidFill>
                  <a:srgbClr val="FFFFFF"/>
                </a:solidFill>
                <a:latin typeface="Lato"/>
                <a:ea typeface="Lato"/>
                <a:cs typeface="Lato"/>
                <a:sym typeface="Lato"/>
              </a:rPr>
              <a:t>Image by Lynsey Addario. Greece, 2016.</a:t>
            </a:r>
            <a:endParaRPr sz="900">
              <a:solidFill>
                <a:srgbClr val="FFFFFF"/>
              </a:solidFill>
              <a:latin typeface="Lato"/>
              <a:ea typeface="Lato"/>
              <a:cs typeface="Lato"/>
              <a:sym typeface="Lat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103"/>
          <p:cNvPicPr preferRelativeResize="0"/>
          <p:nvPr/>
        </p:nvPicPr>
        <p:blipFill>
          <a:blip r:embed="rId3">
            <a:alphaModFix/>
          </a:blip>
          <a:stretch>
            <a:fillRect/>
          </a:stretch>
        </p:blipFill>
        <p:spPr>
          <a:xfrm>
            <a:off x="435650" y="287033"/>
            <a:ext cx="2217199" cy="2182339"/>
          </a:xfrm>
          <a:prstGeom prst="rect">
            <a:avLst/>
          </a:prstGeom>
          <a:noFill/>
          <a:ln>
            <a:noFill/>
          </a:ln>
        </p:spPr>
      </p:pic>
      <p:pic>
        <p:nvPicPr>
          <p:cNvPr id="633" name="Google Shape;633;p103"/>
          <p:cNvPicPr preferRelativeResize="0"/>
          <p:nvPr/>
        </p:nvPicPr>
        <p:blipFill>
          <a:blip r:embed="rId4">
            <a:alphaModFix/>
          </a:blip>
          <a:stretch>
            <a:fillRect/>
          </a:stretch>
        </p:blipFill>
        <p:spPr>
          <a:xfrm>
            <a:off x="455975" y="3610900"/>
            <a:ext cx="2263375" cy="2909801"/>
          </a:xfrm>
          <a:prstGeom prst="rect">
            <a:avLst/>
          </a:prstGeom>
          <a:noFill/>
          <a:ln>
            <a:noFill/>
          </a:ln>
        </p:spPr>
      </p:pic>
      <p:pic>
        <p:nvPicPr>
          <p:cNvPr id="634" name="Google Shape;634;p103"/>
          <p:cNvPicPr preferRelativeResize="0"/>
          <p:nvPr/>
        </p:nvPicPr>
        <p:blipFill rotWithShape="1">
          <a:blip r:embed="rId5">
            <a:alphaModFix/>
          </a:blip>
          <a:srcRect t="3855" r="5615"/>
          <a:stretch/>
        </p:blipFill>
        <p:spPr>
          <a:xfrm>
            <a:off x="5544638" y="287017"/>
            <a:ext cx="2394125" cy="2182350"/>
          </a:xfrm>
          <a:prstGeom prst="rect">
            <a:avLst/>
          </a:prstGeom>
          <a:noFill/>
          <a:ln>
            <a:noFill/>
          </a:ln>
        </p:spPr>
      </p:pic>
      <p:pic>
        <p:nvPicPr>
          <p:cNvPr id="635" name="Google Shape;635;p103"/>
          <p:cNvPicPr preferRelativeResize="0"/>
          <p:nvPr/>
        </p:nvPicPr>
        <p:blipFill rotWithShape="1">
          <a:blip r:embed="rId6">
            <a:alphaModFix/>
          </a:blip>
          <a:srcRect t="3855" r="1835"/>
          <a:stretch/>
        </p:blipFill>
        <p:spPr>
          <a:xfrm>
            <a:off x="2971475" y="287033"/>
            <a:ext cx="2350232" cy="2909800"/>
          </a:xfrm>
          <a:prstGeom prst="rect">
            <a:avLst/>
          </a:prstGeom>
          <a:noFill/>
          <a:ln>
            <a:noFill/>
          </a:ln>
        </p:spPr>
      </p:pic>
      <p:sp>
        <p:nvSpPr>
          <p:cNvPr id="636" name="Google Shape;636;p103"/>
          <p:cNvSpPr txBox="1"/>
          <p:nvPr/>
        </p:nvSpPr>
        <p:spPr>
          <a:xfrm>
            <a:off x="2878000" y="3913600"/>
            <a:ext cx="5993400" cy="11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b="1" u="sng">
                <a:solidFill>
                  <a:srgbClr val="FFFFFF"/>
                </a:solidFill>
                <a:hlinkClick r:id="rId7"/>
              </a:rPr>
              <a:t>https://pulitzercenter.org/people/jaime-joyce</a:t>
            </a:r>
            <a:endParaRPr sz="2400" b="1">
              <a:solidFill>
                <a:srgbClr val="FFFFFF"/>
              </a:solidFill>
              <a:latin typeface="Calibri"/>
              <a:ea typeface="Calibri"/>
              <a:cs typeface="Calibri"/>
              <a:sym typeface="Calibri"/>
            </a:endParaRPr>
          </a:p>
        </p:txBody>
      </p:sp>
      <p:pic>
        <p:nvPicPr>
          <p:cNvPr id="637" name="Google Shape;637;p103"/>
          <p:cNvPicPr preferRelativeResize="0"/>
          <p:nvPr/>
        </p:nvPicPr>
        <p:blipFill rotWithShape="1">
          <a:blip r:embed="rId8">
            <a:alphaModFix/>
          </a:blip>
          <a:srcRect l="30326" t="26079" r="32476" b="25785"/>
          <a:stretch/>
        </p:blipFill>
        <p:spPr>
          <a:xfrm>
            <a:off x="8441456" y="184000"/>
            <a:ext cx="554235" cy="73897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104"/>
          <p:cNvPicPr preferRelativeResize="0"/>
          <p:nvPr/>
        </p:nvPicPr>
        <p:blipFill>
          <a:blip r:embed="rId3">
            <a:alphaModFix/>
          </a:blip>
          <a:stretch>
            <a:fillRect/>
          </a:stretch>
        </p:blipFill>
        <p:spPr>
          <a:xfrm>
            <a:off x="4323375" y="557933"/>
            <a:ext cx="4057926" cy="3043451"/>
          </a:xfrm>
          <a:prstGeom prst="rect">
            <a:avLst/>
          </a:prstGeom>
          <a:noFill/>
          <a:ln>
            <a:noFill/>
          </a:ln>
        </p:spPr>
      </p:pic>
      <p:pic>
        <p:nvPicPr>
          <p:cNvPr id="643" name="Google Shape;643;p104"/>
          <p:cNvPicPr preferRelativeResize="0"/>
          <p:nvPr/>
        </p:nvPicPr>
        <p:blipFill>
          <a:blip r:embed="rId4">
            <a:alphaModFix/>
          </a:blip>
          <a:stretch>
            <a:fillRect/>
          </a:stretch>
        </p:blipFill>
        <p:spPr>
          <a:xfrm>
            <a:off x="468825" y="557933"/>
            <a:ext cx="3098525" cy="4306599"/>
          </a:xfrm>
          <a:prstGeom prst="rect">
            <a:avLst/>
          </a:prstGeom>
          <a:noFill/>
          <a:ln>
            <a:noFill/>
          </a:ln>
        </p:spPr>
      </p:pic>
      <p:sp>
        <p:nvSpPr>
          <p:cNvPr id="644" name="Google Shape;644;p104"/>
          <p:cNvSpPr txBox="1"/>
          <p:nvPr/>
        </p:nvSpPr>
        <p:spPr>
          <a:xfrm>
            <a:off x="3843888" y="4736867"/>
            <a:ext cx="5016900" cy="111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a:solidFill>
                  <a:srgbClr val="FFFFFF"/>
                </a:solidFill>
              </a:rPr>
              <a:t>Email education@pulitzercenter.org to schedule a workshop!</a:t>
            </a:r>
            <a:endParaRPr sz="2500" b="1">
              <a:solidFill>
                <a:srgbClr val="FFFFFF"/>
              </a:solidFill>
              <a:latin typeface="Calibri"/>
              <a:ea typeface="Calibri"/>
              <a:cs typeface="Calibri"/>
              <a:sym typeface="Calibri"/>
            </a:endParaRPr>
          </a:p>
        </p:txBody>
      </p:sp>
      <p:sp>
        <p:nvSpPr>
          <p:cNvPr id="645" name="Google Shape;645;p104"/>
          <p:cNvSpPr txBox="1"/>
          <p:nvPr/>
        </p:nvSpPr>
        <p:spPr>
          <a:xfrm>
            <a:off x="4251300" y="5973467"/>
            <a:ext cx="4202100" cy="763500"/>
          </a:xfrm>
          <a:prstGeom prst="rect">
            <a:avLst/>
          </a:prstGeom>
          <a:solidFill>
            <a:srgbClr val="6D9EEB"/>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u="sng">
                <a:latin typeface="Lato"/>
                <a:ea typeface="Lato"/>
                <a:cs typeface="Lato"/>
                <a:sym typeface="Lato"/>
                <a:hlinkClick r:id="rId5"/>
              </a:rPr>
              <a:t>Click to view workshop plan</a:t>
            </a:r>
            <a:endParaRPr sz="2400" b="1">
              <a:latin typeface="Lato"/>
              <a:ea typeface="Lato"/>
              <a:cs typeface="Lato"/>
              <a:sym typeface="Lato"/>
            </a:endParaRPr>
          </a:p>
        </p:txBody>
      </p:sp>
      <p:pic>
        <p:nvPicPr>
          <p:cNvPr id="646" name="Google Shape;646;p104"/>
          <p:cNvPicPr preferRelativeResize="0"/>
          <p:nvPr/>
        </p:nvPicPr>
        <p:blipFill rotWithShape="1">
          <a:blip r:embed="rId6">
            <a:alphaModFix/>
          </a:blip>
          <a:srcRect l="30326" t="26079" r="32476" b="25785"/>
          <a:stretch/>
        </p:blipFill>
        <p:spPr>
          <a:xfrm>
            <a:off x="8441456" y="184000"/>
            <a:ext cx="554235" cy="73897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1C4587">
            <a:alpha val="79890"/>
          </a:srgbClr>
        </a:solidFill>
        <a:effectLst/>
      </p:bgPr>
    </p:bg>
    <p:spTree>
      <p:nvGrpSpPr>
        <p:cNvPr id="1" name="Shape 650"/>
        <p:cNvGrpSpPr/>
        <p:nvPr/>
      </p:nvGrpSpPr>
      <p:grpSpPr>
        <a:xfrm>
          <a:off x="0" y="0"/>
          <a:ext cx="0" cy="0"/>
          <a:chOff x="0" y="0"/>
          <a:chExt cx="0" cy="0"/>
        </a:xfrm>
      </p:grpSpPr>
      <p:sp>
        <p:nvSpPr>
          <p:cNvPr id="651" name="Google Shape;651;p105"/>
          <p:cNvSpPr txBox="1"/>
          <p:nvPr/>
        </p:nvSpPr>
        <p:spPr>
          <a:xfrm>
            <a:off x="4029075" y="3932667"/>
            <a:ext cx="4875600" cy="173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rgbClr val="FFFFFF"/>
                </a:solidFill>
                <a:latin typeface="Georgia"/>
                <a:ea typeface="Georgia"/>
                <a:cs typeface="Georgia"/>
                <a:sym typeface="Georgia"/>
              </a:rPr>
              <a:t>Thursday, May 7, 2020</a:t>
            </a:r>
            <a:endParaRPr sz="2400" b="1">
              <a:solidFill>
                <a:srgbClr val="FFFFFF"/>
              </a:solidFill>
              <a:latin typeface="Georgia"/>
              <a:ea typeface="Georgia"/>
              <a:cs typeface="Georgia"/>
              <a:sym typeface="Georgia"/>
            </a:endParaRPr>
          </a:p>
          <a:p>
            <a:pPr marL="0" lvl="0" indent="0" algn="ctr" rtl="0">
              <a:spcBef>
                <a:spcPts val="0"/>
              </a:spcBef>
              <a:spcAft>
                <a:spcPts val="0"/>
              </a:spcAft>
              <a:buNone/>
            </a:pPr>
            <a:endParaRPr sz="2400" b="1">
              <a:solidFill>
                <a:srgbClr val="FFFFFF"/>
              </a:solidFill>
              <a:latin typeface="Georgia"/>
              <a:ea typeface="Georgia"/>
              <a:cs typeface="Georgia"/>
              <a:sym typeface="Georgia"/>
            </a:endParaRPr>
          </a:p>
          <a:p>
            <a:pPr marL="0" lvl="0" indent="0" algn="ctr" rtl="0">
              <a:spcBef>
                <a:spcPts val="0"/>
              </a:spcBef>
              <a:spcAft>
                <a:spcPts val="0"/>
              </a:spcAft>
              <a:buNone/>
            </a:pPr>
            <a:r>
              <a:rPr lang="en-US" sz="2400" b="1">
                <a:solidFill>
                  <a:srgbClr val="FFFFFF"/>
                </a:solidFill>
                <a:latin typeface="Georgia"/>
                <a:ea typeface="Georgia"/>
                <a:cs typeface="Georgia"/>
                <a:sym typeface="Georgia"/>
              </a:rPr>
              <a:t>4:30-5:30 pm</a:t>
            </a:r>
            <a:endParaRPr sz="2400" b="1">
              <a:solidFill>
                <a:srgbClr val="FFFFFF"/>
              </a:solidFill>
              <a:latin typeface="Georgia"/>
              <a:ea typeface="Georgia"/>
              <a:cs typeface="Georgia"/>
              <a:sym typeface="Georgia"/>
            </a:endParaRPr>
          </a:p>
        </p:txBody>
      </p:sp>
      <p:pic>
        <p:nvPicPr>
          <p:cNvPr id="652" name="Google Shape;652;p105"/>
          <p:cNvPicPr preferRelativeResize="0"/>
          <p:nvPr/>
        </p:nvPicPr>
        <p:blipFill rotWithShape="1">
          <a:blip r:embed="rId3">
            <a:alphaModFix/>
          </a:blip>
          <a:srcRect l="30326" t="26079" r="32476" b="25785"/>
          <a:stretch/>
        </p:blipFill>
        <p:spPr>
          <a:xfrm>
            <a:off x="8525481" y="6063300"/>
            <a:ext cx="554235" cy="738971"/>
          </a:xfrm>
          <a:prstGeom prst="rect">
            <a:avLst/>
          </a:prstGeom>
          <a:noFill/>
          <a:ln>
            <a:noFill/>
          </a:ln>
        </p:spPr>
      </p:pic>
      <p:sp>
        <p:nvSpPr>
          <p:cNvPr id="653" name="Google Shape;653;p105"/>
          <p:cNvSpPr txBox="1"/>
          <p:nvPr/>
        </p:nvSpPr>
        <p:spPr>
          <a:xfrm>
            <a:off x="4323375" y="5973467"/>
            <a:ext cx="4202100" cy="763500"/>
          </a:xfrm>
          <a:prstGeom prst="rect">
            <a:avLst/>
          </a:prstGeom>
          <a:solidFill>
            <a:srgbClr val="6D9EEB"/>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u="sng">
                <a:latin typeface="Georgia"/>
                <a:ea typeface="Georgia"/>
                <a:cs typeface="Georgia"/>
                <a:sym typeface="Georgia"/>
                <a:hlinkClick r:id="rId4"/>
              </a:rPr>
              <a:t>Click to register!</a:t>
            </a:r>
            <a:endParaRPr sz="2400" b="1">
              <a:latin typeface="Georgia"/>
              <a:ea typeface="Georgia"/>
              <a:cs typeface="Georgia"/>
              <a:sym typeface="Georgia"/>
            </a:endParaRPr>
          </a:p>
        </p:txBody>
      </p:sp>
      <p:pic>
        <p:nvPicPr>
          <p:cNvPr id="654" name="Google Shape;654;p105"/>
          <p:cNvPicPr preferRelativeResize="0"/>
          <p:nvPr/>
        </p:nvPicPr>
        <p:blipFill>
          <a:blip r:embed="rId5">
            <a:alphaModFix/>
          </a:blip>
          <a:stretch>
            <a:fillRect/>
          </a:stretch>
        </p:blipFill>
        <p:spPr>
          <a:xfrm>
            <a:off x="152400" y="203200"/>
            <a:ext cx="2440760" cy="4838700"/>
          </a:xfrm>
          <a:prstGeom prst="rect">
            <a:avLst/>
          </a:prstGeom>
          <a:noFill/>
          <a:ln>
            <a:noFill/>
          </a:ln>
        </p:spPr>
      </p:pic>
      <p:pic>
        <p:nvPicPr>
          <p:cNvPr id="655" name="Google Shape;655;p105"/>
          <p:cNvPicPr preferRelativeResize="0"/>
          <p:nvPr/>
        </p:nvPicPr>
        <p:blipFill>
          <a:blip r:embed="rId6">
            <a:alphaModFix/>
          </a:blip>
          <a:stretch>
            <a:fillRect/>
          </a:stretch>
        </p:blipFill>
        <p:spPr>
          <a:xfrm>
            <a:off x="2798026" y="203200"/>
            <a:ext cx="3326225" cy="1516625"/>
          </a:xfrm>
          <a:prstGeom prst="rect">
            <a:avLst/>
          </a:prstGeom>
          <a:noFill/>
          <a:ln>
            <a:noFill/>
          </a:ln>
        </p:spPr>
      </p:pic>
      <p:pic>
        <p:nvPicPr>
          <p:cNvPr id="656" name="Google Shape;656;p105"/>
          <p:cNvPicPr preferRelativeResize="0"/>
          <p:nvPr/>
        </p:nvPicPr>
        <p:blipFill>
          <a:blip r:embed="rId7">
            <a:alphaModFix/>
          </a:blip>
          <a:stretch>
            <a:fillRect/>
          </a:stretch>
        </p:blipFill>
        <p:spPr>
          <a:xfrm>
            <a:off x="5621700" y="2127367"/>
            <a:ext cx="3171583" cy="13539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C4587">
            <a:alpha val="79890"/>
          </a:srgbClr>
        </a:solidFill>
        <a:effectLst/>
      </p:bgPr>
    </p:bg>
    <p:spTree>
      <p:nvGrpSpPr>
        <p:cNvPr id="1" name="Shape 660"/>
        <p:cNvGrpSpPr/>
        <p:nvPr/>
      </p:nvGrpSpPr>
      <p:grpSpPr>
        <a:xfrm>
          <a:off x="0" y="0"/>
          <a:ext cx="0" cy="0"/>
          <a:chOff x="0" y="0"/>
          <a:chExt cx="0" cy="0"/>
        </a:xfrm>
      </p:grpSpPr>
      <p:sp>
        <p:nvSpPr>
          <p:cNvPr id="661" name="Google Shape;661;p106"/>
          <p:cNvSpPr txBox="1"/>
          <p:nvPr/>
        </p:nvSpPr>
        <p:spPr>
          <a:xfrm>
            <a:off x="4029075" y="4089833"/>
            <a:ext cx="4875600" cy="173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rgbClr val="FFFFFF"/>
                </a:solidFill>
                <a:latin typeface="Lato"/>
                <a:ea typeface="Lato"/>
                <a:cs typeface="Lato"/>
                <a:sym typeface="Lato"/>
              </a:rPr>
              <a:t>Wednesday, May 20, 2020</a:t>
            </a:r>
            <a:endParaRPr sz="2400" b="1">
              <a:solidFill>
                <a:srgbClr val="FFFFFF"/>
              </a:solidFill>
              <a:latin typeface="Lato"/>
              <a:ea typeface="Lato"/>
              <a:cs typeface="Lato"/>
              <a:sym typeface="Lato"/>
            </a:endParaRPr>
          </a:p>
          <a:p>
            <a:pPr marL="0" lvl="0" indent="0" algn="ctr" rtl="0">
              <a:spcBef>
                <a:spcPts val="0"/>
              </a:spcBef>
              <a:spcAft>
                <a:spcPts val="0"/>
              </a:spcAft>
              <a:buNone/>
            </a:pPr>
            <a:endParaRPr sz="2400" b="1">
              <a:solidFill>
                <a:srgbClr val="FFFFFF"/>
              </a:solidFill>
              <a:latin typeface="Lato"/>
              <a:ea typeface="Lato"/>
              <a:cs typeface="Lato"/>
              <a:sym typeface="Lato"/>
            </a:endParaRPr>
          </a:p>
          <a:p>
            <a:pPr marL="0" lvl="0" indent="0" algn="ctr" rtl="0">
              <a:spcBef>
                <a:spcPts val="0"/>
              </a:spcBef>
              <a:spcAft>
                <a:spcPts val="0"/>
              </a:spcAft>
              <a:buNone/>
            </a:pPr>
            <a:r>
              <a:rPr lang="en-US" sz="2400" b="1">
                <a:solidFill>
                  <a:srgbClr val="FFFFFF"/>
                </a:solidFill>
                <a:latin typeface="Lato"/>
                <a:ea typeface="Lato"/>
                <a:cs typeface="Lato"/>
                <a:sym typeface="Lato"/>
              </a:rPr>
              <a:t>2:00-3:00 pm</a:t>
            </a:r>
            <a:endParaRPr sz="2400" b="1">
              <a:solidFill>
                <a:srgbClr val="FFFFFF"/>
              </a:solidFill>
              <a:latin typeface="Lato"/>
              <a:ea typeface="Lato"/>
              <a:cs typeface="Lato"/>
              <a:sym typeface="Lato"/>
            </a:endParaRPr>
          </a:p>
        </p:txBody>
      </p:sp>
      <p:pic>
        <p:nvPicPr>
          <p:cNvPr id="662" name="Google Shape;662;p106"/>
          <p:cNvPicPr preferRelativeResize="0"/>
          <p:nvPr/>
        </p:nvPicPr>
        <p:blipFill rotWithShape="1">
          <a:blip r:embed="rId3">
            <a:alphaModFix/>
          </a:blip>
          <a:srcRect l="30326" t="26079" r="32476" b="25785"/>
          <a:stretch/>
        </p:blipFill>
        <p:spPr>
          <a:xfrm>
            <a:off x="8525481" y="6063300"/>
            <a:ext cx="554235" cy="738971"/>
          </a:xfrm>
          <a:prstGeom prst="rect">
            <a:avLst/>
          </a:prstGeom>
          <a:noFill/>
          <a:ln>
            <a:noFill/>
          </a:ln>
        </p:spPr>
      </p:pic>
      <p:pic>
        <p:nvPicPr>
          <p:cNvPr id="663" name="Google Shape;663;p106"/>
          <p:cNvPicPr preferRelativeResize="0"/>
          <p:nvPr/>
        </p:nvPicPr>
        <p:blipFill>
          <a:blip r:embed="rId4">
            <a:alphaModFix/>
          </a:blip>
          <a:stretch>
            <a:fillRect/>
          </a:stretch>
        </p:blipFill>
        <p:spPr>
          <a:xfrm>
            <a:off x="4045136" y="260367"/>
            <a:ext cx="4843476" cy="2762575"/>
          </a:xfrm>
          <a:prstGeom prst="rect">
            <a:avLst/>
          </a:prstGeom>
          <a:noFill/>
          <a:ln>
            <a:noFill/>
          </a:ln>
        </p:spPr>
      </p:pic>
      <p:pic>
        <p:nvPicPr>
          <p:cNvPr id="664" name="Google Shape;664;p106"/>
          <p:cNvPicPr preferRelativeResize="0"/>
          <p:nvPr/>
        </p:nvPicPr>
        <p:blipFill>
          <a:blip r:embed="rId5">
            <a:alphaModFix/>
          </a:blip>
          <a:stretch>
            <a:fillRect/>
          </a:stretch>
        </p:blipFill>
        <p:spPr>
          <a:xfrm>
            <a:off x="128600" y="114067"/>
            <a:ext cx="3075374" cy="4972401"/>
          </a:xfrm>
          <a:prstGeom prst="rect">
            <a:avLst/>
          </a:prstGeom>
          <a:noFill/>
          <a:ln>
            <a:noFill/>
          </a:ln>
        </p:spPr>
      </p:pic>
      <p:sp>
        <p:nvSpPr>
          <p:cNvPr id="665" name="Google Shape;665;p106"/>
          <p:cNvSpPr txBox="1"/>
          <p:nvPr/>
        </p:nvSpPr>
        <p:spPr>
          <a:xfrm>
            <a:off x="4323375" y="5973467"/>
            <a:ext cx="4202100" cy="763500"/>
          </a:xfrm>
          <a:prstGeom prst="rect">
            <a:avLst/>
          </a:prstGeom>
          <a:solidFill>
            <a:srgbClr val="6D9EEB"/>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u="sng">
                <a:latin typeface="Lato"/>
                <a:ea typeface="Lato"/>
                <a:cs typeface="Lato"/>
                <a:sym typeface="Lato"/>
                <a:hlinkClick r:id="rId6"/>
              </a:rPr>
              <a:t>Click to register!</a:t>
            </a:r>
            <a:endParaRPr sz="2400" b="1">
              <a:latin typeface="Lato"/>
              <a:ea typeface="Lato"/>
              <a:cs typeface="Lato"/>
              <a:sym typeface="Lato"/>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1C4587">
            <a:alpha val="79890"/>
          </a:srgbClr>
        </a:solidFill>
        <a:effectLst/>
      </p:bgPr>
    </p:bg>
    <p:spTree>
      <p:nvGrpSpPr>
        <p:cNvPr id="1" name="Shape 669"/>
        <p:cNvGrpSpPr/>
        <p:nvPr/>
      </p:nvGrpSpPr>
      <p:grpSpPr>
        <a:xfrm>
          <a:off x="0" y="0"/>
          <a:ext cx="0" cy="0"/>
          <a:chOff x="0" y="0"/>
          <a:chExt cx="0" cy="0"/>
        </a:xfrm>
      </p:grpSpPr>
      <p:sp>
        <p:nvSpPr>
          <p:cNvPr id="670" name="Google Shape;670;p107"/>
          <p:cNvSpPr txBox="1"/>
          <p:nvPr/>
        </p:nvSpPr>
        <p:spPr>
          <a:xfrm>
            <a:off x="4029075" y="4089833"/>
            <a:ext cx="4875600" cy="173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rgbClr val="FFFFFF"/>
                </a:solidFill>
                <a:latin typeface="Lato"/>
                <a:ea typeface="Lato"/>
                <a:cs typeface="Lato"/>
                <a:sym typeface="Lato"/>
              </a:rPr>
              <a:t>Wednesday, June 3, 2020</a:t>
            </a:r>
            <a:endParaRPr sz="2400" b="1">
              <a:solidFill>
                <a:srgbClr val="FFFFFF"/>
              </a:solidFill>
              <a:latin typeface="Lato"/>
              <a:ea typeface="Lato"/>
              <a:cs typeface="Lato"/>
              <a:sym typeface="Lato"/>
            </a:endParaRPr>
          </a:p>
          <a:p>
            <a:pPr marL="0" lvl="0" indent="0" algn="ctr" rtl="0">
              <a:spcBef>
                <a:spcPts val="0"/>
              </a:spcBef>
              <a:spcAft>
                <a:spcPts val="0"/>
              </a:spcAft>
              <a:buNone/>
            </a:pPr>
            <a:endParaRPr sz="2400" b="1">
              <a:solidFill>
                <a:srgbClr val="FFFFFF"/>
              </a:solidFill>
              <a:latin typeface="Lato"/>
              <a:ea typeface="Lato"/>
              <a:cs typeface="Lato"/>
              <a:sym typeface="Lato"/>
            </a:endParaRPr>
          </a:p>
          <a:p>
            <a:pPr marL="0" lvl="0" indent="0" algn="ctr" rtl="0">
              <a:spcBef>
                <a:spcPts val="0"/>
              </a:spcBef>
              <a:spcAft>
                <a:spcPts val="0"/>
              </a:spcAft>
              <a:buNone/>
            </a:pPr>
            <a:r>
              <a:rPr lang="en-US" sz="2400" b="1">
                <a:solidFill>
                  <a:srgbClr val="FFFFFF"/>
                </a:solidFill>
                <a:latin typeface="Lato"/>
                <a:ea typeface="Lato"/>
                <a:cs typeface="Lato"/>
                <a:sym typeface="Lato"/>
              </a:rPr>
              <a:t>2:00-3:00 pm</a:t>
            </a:r>
            <a:endParaRPr sz="2400" b="1">
              <a:solidFill>
                <a:srgbClr val="FFFFFF"/>
              </a:solidFill>
              <a:latin typeface="Lato"/>
              <a:ea typeface="Lato"/>
              <a:cs typeface="Lato"/>
              <a:sym typeface="Lato"/>
            </a:endParaRPr>
          </a:p>
        </p:txBody>
      </p:sp>
      <p:pic>
        <p:nvPicPr>
          <p:cNvPr id="671" name="Google Shape;671;p107"/>
          <p:cNvPicPr preferRelativeResize="0"/>
          <p:nvPr/>
        </p:nvPicPr>
        <p:blipFill rotWithShape="1">
          <a:blip r:embed="rId3">
            <a:alphaModFix/>
          </a:blip>
          <a:srcRect l="30326" t="26079" r="32476" b="25785"/>
          <a:stretch/>
        </p:blipFill>
        <p:spPr>
          <a:xfrm>
            <a:off x="8525481" y="6063300"/>
            <a:ext cx="554235" cy="738971"/>
          </a:xfrm>
          <a:prstGeom prst="rect">
            <a:avLst/>
          </a:prstGeom>
          <a:noFill/>
          <a:ln>
            <a:noFill/>
          </a:ln>
        </p:spPr>
      </p:pic>
      <p:pic>
        <p:nvPicPr>
          <p:cNvPr id="672" name="Google Shape;672;p107"/>
          <p:cNvPicPr preferRelativeResize="0"/>
          <p:nvPr/>
        </p:nvPicPr>
        <p:blipFill>
          <a:blip r:embed="rId4">
            <a:alphaModFix/>
          </a:blip>
          <a:stretch>
            <a:fillRect/>
          </a:stretch>
        </p:blipFill>
        <p:spPr>
          <a:xfrm>
            <a:off x="152400" y="203200"/>
            <a:ext cx="3713604" cy="4838700"/>
          </a:xfrm>
          <a:prstGeom prst="rect">
            <a:avLst/>
          </a:prstGeom>
          <a:noFill/>
          <a:ln>
            <a:noFill/>
          </a:ln>
        </p:spPr>
      </p:pic>
      <p:pic>
        <p:nvPicPr>
          <p:cNvPr id="673" name="Google Shape;673;p107"/>
          <p:cNvPicPr preferRelativeResize="0"/>
          <p:nvPr/>
        </p:nvPicPr>
        <p:blipFill>
          <a:blip r:embed="rId5">
            <a:alphaModFix/>
          </a:blip>
          <a:stretch>
            <a:fillRect/>
          </a:stretch>
        </p:blipFill>
        <p:spPr>
          <a:xfrm>
            <a:off x="4202466" y="260367"/>
            <a:ext cx="4528811" cy="2762575"/>
          </a:xfrm>
          <a:prstGeom prst="rect">
            <a:avLst/>
          </a:prstGeom>
          <a:noFill/>
          <a:ln>
            <a:noFill/>
          </a:ln>
        </p:spPr>
      </p:pic>
      <p:sp>
        <p:nvSpPr>
          <p:cNvPr id="674" name="Google Shape;674;p107"/>
          <p:cNvSpPr txBox="1"/>
          <p:nvPr/>
        </p:nvSpPr>
        <p:spPr>
          <a:xfrm>
            <a:off x="4323375" y="5973467"/>
            <a:ext cx="4202100" cy="763500"/>
          </a:xfrm>
          <a:prstGeom prst="rect">
            <a:avLst/>
          </a:prstGeom>
          <a:solidFill>
            <a:srgbClr val="6D9EEB"/>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u="sng">
                <a:latin typeface="Georgia"/>
                <a:ea typeface="Georgia"/>
                <a:cs typeface="Georgia"/>
                <a:sym typeface="Georgia"/>
                <a:hlinkClick r:id="rId6"/>
              </a:rPr>
              <a:t>Click to register!</a:t>
            </a:r>
            <a:endParaRPr sz="2400" b="1">
              <a:latin typeface="Georgia"/>
              <a:ea typeface="Georgia"/>
              <a:cs typeface="Georgia"/>
              <a:sym typeface="Georgi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C4587">
            <a:alpha val="79890"/>
          </a:srgbClr>
        </a:solidFill>
        <a:effectLst/>
      </p:bgPr>
    </p:bg>
    <p:spTree>
      <p:nvGrpSpPr>
        <p:cNvPr id="1" name="Shape 678"/>
        <p:cNvGrpSpPr/>
        <p:nvPr/>
      </p:nvGrpSpPr>
      <p:grpSpPr>
        <a:xfrm>
          <a:off x="0" y="0"/>
          <a:ext cx="0" cy="0"/>
          <a:chOff x="0" y="0"/>
          <a:chExt cx="0" cy="0"/>
        </a:xfrm>
      </p:grpSpPr>
      <p:sp>
        <p:nvSpPr>
          <p:cNvPr id="679" name="Google Shape;679;p108"/>
          <p:cNvSpPr txBox="1">
            <a:spLocks noGrp="1"/>
          </p:cNvSpPr>
          <p:nvPr>
            <p:ph type="title"/>
          </p:nvPr>
        </p:nvSpPr>
        <p:spPr>
          <a:xfrm>
            <a:off x="311700" y="390033"/>
            <a:ext cx="8520600" cy="763500"/>
          </a:xfrm>
          <a:prstGeom prst="rect">
            <a:avLst/>
          </a:prstGeom>
        </p:spPr>
        <p:txBody>
          <a:bodyPr spcFirstLastPara="1" wrap="square" lIns="68575" tIns="68575" rIns="68575" bIns="68575" anchor="t" anchorCtr="0">
            <a:noAutofit/>
          </a:bodyPr>
          <a:lstStyle/>
          <a:p>
            <a:pPr marL="0" lvl="0" indent="0" algn="ctr" rtl="0">
              <a:spcBef>
                <a:spcPts val="0"/>
              </a:spcBef>
              <a:spcAft>
                <a:spcPts val="0"/>
              </a:spcAft>
              <a:buNone/>
            </a:pPr>
            <a:r>
              <a:rPr lang="en-US" sz="3600" b="1">
                <a:solidFill>
                  <a:srgbClr val="FFFFFF"/>
                </a:solidFill>
                <a:latin typeface="Lato"/>
                <a:ea typeface="Lato"/>
                <a:cs typeface="Lato"/>
                <a:sym typeface="Lato"/>
              </a:rPr>
              <a:t>Fighting Words Poetry Contest</a:t>
            </a:r>
            <a:endParaRPr sz="3600" b="1">
              <a:solidFill>
                <a:srgbClr val="FFFFFF"/>
              </a:solidFill>
              <a:latin typeface="Lato"/>
              <a:ea typeface="Lato"/>
              <a:cs typeface="Lato"/>
              <a:sym typeface="Lato"/>
            </a:endParaRPr>
          </a:p>
        </p:txBody>
      </p:sp>
      <p:sp>
        <p:nvSpPr>
          <p:cNvPr id="680" name="Google Shape;680;p108"/>
          <p:cNvSpPr txBox="1">
            <a:spLocks noGrp="1"/>
          </p:cNvSpPr>
          <p:nvPr>
            <p:ph type="body" idx="1"/>
          </p:nvPr>
        </p:nvSpPr>
        <p:spPr>
          <a:xfrm>
            <a:off x="61950" y="1536633"/>
            <a:ext cx="9020100" cy="53211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US" sz="2200" b="1">
                <a:solidFill>
                  <a:srgbClr val="FFFFFF"/>
                </a:solidFill>
                <a:latin typeface="Lato"/>
                <a:ea typeface="Lato"/>
                <a:cs typeface="Lato"/>
                <a:sym typeface="Lato"/>
              </a:rPr>
              <a:t>Guidelines:</a:t>
            </a:r>
            <a:endParaRPr sz="2200" b="1">
              <a:solidFill>
                <a:srgbClr val="FFFFFF"/>
              </a:solidFill>
              <a:latin typeface="Lato"/>
              <a:ea typeface="Lato"/>
              <a:cs typeface="Lato"/>
              <a:sym typeface="Lato"/>
            </a:endParaRPr>
          </a:p>
          <a:p>
            <a:pPr marL="457200" lvl="0" indent="-330200" algn="l" rtl="0">
              <a:spcBef>
                <a:spcPts val="0"/>
              </a:spcBef>
              <a:spcAft>
                <a:spcPts val="0"/>
              </a:spcAft>
              <a:buClr>
                <a:srgbClr val="FFFFFF"/>
              </a:buClr>
              <a:buSzPts val="1600"/>
              <a:buFont typeface="Lato"/>
              <a:buAutoNum type="arabicPeriod"/>
            </a:pPr>
            <a:r>
              <a:rPr lang="en-US" sz="1600">
                <a:solidFill>
                  <a:srgbClr val="FFFFFF"/>
                </a:solidFill>
                <a:latin typeface="Lato"/>
                <a:ea typeface="Lato"/>
                <a:cs typeface="Lato"/>
                <a:sym typeface="Lato"/>
              </a:rPr>
              <a:t>Include at least one line from a Pulitzer Center story</a:t>
            </a:r>
            <a:endParaRPr sz="1600">
              <a:solidFill>
                <a:srgbClr val="FFFFFF"/>
              </a:solidFill>
              <a:latin typeface="Lato"/>
              <a:ea typeface="Lato"/>
              <a:cs typeface="Lato"/>
              <a:sym typeface="Lato"/>
            </a:endParaRPr>
          </a:p>
          <a:p>
            <a:pPr marL="457200" lvl="0" indent="-330200" algn="l" rtl="0">
              <a:spcBef>
                <a:spcPts val="0"/>
              </a:spcBef>
              <a:spcAft>
                <a:spcPts val="0"/>
              </a:spcAft>
              <a:buClr>
                <a:srgbClr val="FFFFFF"/>
              </a:buClr>
              <a:buSzPts val="1600"/>
              <a:buFont typeface="Lato"/>
              <a:buAutoNum type="arabicPeriod"/>
            </a:pPr>
            <a:r>
              <a:rPr lang="en-US" sz="1600">
                <a:solidFill>
                  <a:srgbClr val="FFFFFF"/>
                </a:solidFill>
                <a:latin typeface="Lato"/>
                <a:ea typeface="Lato"/>
                <a:cs typeface="Lato"/>
                <a:sym typeface="Lato"/>
              </a:rPr>
              <a:t>Respond to the story you cite</a:t>
            </a:r>
            <a:endParaRPr sz="1600">
              <a:solidFill>
                <a:srgbClr val="FFFFFF"/>
              </a:solidFill>
              <a:latin typeface="Lato"/>
              <a:ea typeface="Lato"/>
              <a:cs typeface="Lato"/>
              <a:sym typeface="Lato"/>
            </a:endParaRPr>
          </a:p>
          <a:p>
            <a:pPr marL="0" lvl="0" indent="0" algn="l" rtl="0">
              <a:spcBef>
                <a:spcPts val="0"/>
              </a:spcBef>
              <a:spcAft>
                <a:spcPts val="0"/>
              </a:spcAft>
              <a:buNone/>
            </a:pPr>
            <a:br>
              <a:rPr lang="en-US" sz="2200" b="1">
                <a:solidFill>
                  <a:srgbClr val="FFFFFF"/>
                </a:solidFill>
                <a:latin typeface="Lato"/>
                <a:ea typeface="Lato"/>
                <a:cs typeface="Lato"/>
                <a:sym typeface="Lato"/>
              </a:rPr>
            </a:br>
            <a:r>
              <a:rPr lang="en-US" sz="2200" b="1">
                <a:solidFill>
                  <a:srgbClr val="FFFFFF"/>
                </a:solidFill>
                <a:latin typeface="Lato"/>
                <a:ea typeface="Lato"/>
                <a:cs typeface="Lato"/>
                <a:sym typeface="Lato"/>
              </a:rPr>
              <a:t>Prizes:</a:t>
            </a:r>
            <a:endParaRPr sz="2200" b="1">
              <a:solidFill>
                <a:srgbClr val="FFFFFF"/>
              </a:solidFill>
              <a:latin typeface="Lato"/>
              <a:ea typeface="Lato"/>
              <a:cs typeface="Lato"/>
              <a:sym typeface="Lato"/>
            </a:endParaRPr>
          </a:p>
          <a:p>
            <a:pPr marL="0" lvl="0" indent="0" algn="l" rtl="0">
              <a:spcBef>
                <a:spcPts val="0"/>
              </a:spcBef>
              <a:spcAft>
                <a:spcPts val="0"/>
              </a:spcAft>
              <a:buNone/>
            </a:pPr>
            <a:r>
              <a:rPr lang="en-US" sz="1600">
                <a:solidFill>
                  <a:srgbClr val="FFFFFF"/>
                </a:solidFill>
                <a:latin typeface="Lato"/>
                <a:ea typeface="Lato"/>
                <a:cs typeface="Lato"/>
                <a:sym typeface="Lato"/>
              </a:rPr>
              <a:t>Up to $100 and publication on the Pulitzer Center website</a:t>
            </a:r>
            <a:endParaRPr sz="1600">
              <a:solidFill>
                <a:srgbClr val="FFFFFF"/>
              </a:solidFill>
              <a:latin typeface="Lato"/>
              <a:ea typeface="Lato"/>
              <a:cs typeface="Lato"/>
              <a:sym typeface="Lato"/>
            </a:endParaRPr>
          </a:p>
          <a:p>
            <a:pPr marL="0" lvl="0" indent="0" algn="l" rtl="0">
              <a:spcBef>
                <a:spcPts val="0"/>
              </a:spcBef>
              <a:spcAft>
                <a:spcPts val="0"/>
              </a:spcAft>
              <a:buNone/>
            </a:pPr>
            <a:br>
              <a:rPr lang="en-US" sz="2200">
                <a:solidFill>
                  <a:srgbClr val="FFFFFF"/>
                </a:solidFill>
                <a:latin typeface="Lato"/>
                <a:ea typeface="Lato"/>
                <a:cs typeface="Lato"/>
                <a:sym typeface="Lato"/>
              </a:rPr>
            </a:br>
            <a:r>
              <a:rPr lang="en-US" sz="2200" b="1">
                <a:solidFill>
                  <a:srgbClr val="FFFFFF"/>
                </a:solidFill>
                <a:latin typeface="Lato"/>
                <a:ea typeface="Lato"/>
                <a:cs typeface="Lato"/>
                <a:sym typeface="Lato"/>
              </a:rPr>
              <a:t>Deadline:</a:t>
            </a:r>
            <a:r>
              <a:rPr lang="en-US" sz="2200">
                <a:solidFill>
                  <a:srgbClr val="FFFFFF"/>
                </a:solidFill>
                <a:latin typeface="Lato"/>
                <a:ea typeface="Lato"/>
                <a:cs typeface="Lato"/>
                <a:sym typeface="Lato"/>
              </a:rPr>
              <a:t> </a:t>
            </a:r>
            <a:r>
              <a:rPr lang="en-US" sz="1600">
                <a:solidFill>
                  <a:srgbClr val="FFFFFF"/>
                </a:solidFill>
                <a:latin typeface="Lato"/>
                <a:ea typeface="Lato"/>
                <a:cs typeface="Lato"/>
                <a:sym typeface="Lato"/>
              </a:rPr>
              <a:t>Friday, May 15, 2020 11:59 pm ET</a:t>
            </a:r>
            <a:endParaRPr sz="1600">
              <a:solidFill>
                <a:srgbClr val="FFFFFF"/>
              </a:solidFill>
              <a:latin typeface="Lato"/>
              <a:ea typeface="Lato"/>
              <a:cs typeface="Lato"/>
              <a:sym typeface="Lato"/>
            </a:endParaRPr>
          </a:p>
          <a:p>
            <a:pPr marL="0" lvl="0" indent="0" algn="l" rtl="0">
              <a:spcBef>
                <a:spcPts val="0"/>
              </a:spcBef>
              <a:spcAft>
                <a:spcPts val="0"/>
              </a:spcAft>
              <a:buNone/>
            </a:pPr>
            <a:br>
              <a:rPr lang="en-US" sz="2200">
                <a:solidFill>
                  <a:srgbClr val="FFFFFF"/>
                </a:solidFill>
                <a:latin typeface="Lato"/>
                <a:ea typeface="Lato"/>
                <a:cs typeface="Lato"/>
                <a:sym typeface="Lato"/>
              </a:rPr>
            </a:br>
            <a:r>
              <a:rPr lang="en-US" sz="2200" b="1">
                <a:solidFill>
                  <a:srgbClr val="FFFFFF"/>
                </a:solidFill>
                <a:latin typeface="Lato"/>
                <a:ea typeface="Lato"/>
                <a:cs typeface="Lato"/>
                <a:sym typeface="Lato"/>
              </a:rPr>
              <a:t>Details and Google Form to submit at </a:t>
            </a:r>
            <a:r>
              <a:rPr lang="en-US" sz="2200" b="1" u="sng">
                <a:solidFill>
                  <a:srgbClr val="FFFFFF"/>
                </a:solidFill>
                <a:latin typeface="Lato"/>
                <a:ea typeface="Lato"/>
                <a:cs typeface="Lato"/>
                <a:sym typeface="Lato"/>
                <a:hlinkClick r:id="rId3"/>
              </a:rPr>
              <a:t>pulitzercenter.org/PoetryContest</a:t>
            </a:r>
            <a:endParaRPr sz="2200" b="1">
              <a:solidFill>
                <a:srgbClr val="FFFFFF"/>
              </a:solidFill>
              <a:latin typeface="Lato"/>
              <a:ea typeface="Lato"/>
              <a:cs typeface="Lato"/>
              <a:sym typeface="Lato"/>
            </a:endParaRPr>
          </a:p>
        </p:txBody>
      </p:sp>
      <p:pic>
        <p:nvPicPr>
          <p:cNvPr id="681" name="Google Shape;681;p108"/>
          <p:cNvPicPr preferRelativeResize="0"/>
          <p:nvPr/>
        </p:nvPicPr>
        <p:blipFill rotWithShape="1">
          <a:blip r:embed="rId4">
            <a:alphaModFix/>
          </a:blip>
          <a:srcRect l="30326" t="26079" r="32476" b="25785"/>
          <a:stretch/>
        </p:blipFill>
        <p:spPr>
          <a:xfrm>
            <a:off x="8441456" y="184000"/>
            <a:ext cx="554235" cy="738971"/>
          </a:xfrm>
          <a:prstGeom prst="rect">
            <a:avLst/>
          </a:prstGeom>
          <a:noFill/>
          <a:ln>
            <a:noFill/>
          </a:ln>
        </p:spPr>
      </p:pic>
      <p:sp>
        <p:nvSpPr>
          <p:cNvPr id="682" name="Google Shape;682;p108"/>
          <p:cNvSpPr txBox="1"/>
          <p:nvPr/>
        </p:nvSpPr>
        <p:spPr>
          <a:xfrm>
            <a:off x="5417250" y="2425133"/>
            <a:ext cx="3664800" cy="12648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Lato"/>
                <a:ea typeface="Lato"/>
                <a:cs typeface="Lato"/>
                <a:sym typeface="Lato"/>
              </a:rPr>
              <a:t>Questions? Email us at hberk@pulitzercenter.org</a:t>
            </a:r>
            <a:endParaRPr sz="2400">
              <a:latin typeface="Lato"/>
              <a:ea typeface="Lato"/>
              <a:cs typeface="Lato"/>
              <a:sym typeface="Lato"/>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1C4587">
            <a:alpha val="79890"/>
          </a:srgbClr>
        </a:solidFill>
        <a:effectLst/>
      </p:bgPr>
    </p:bg>
    <p:spTree>
      <p:nvGrpSpPr>
        <p:cNvPr id="1" name="Shape 686"/>
        <p:cNvGrpSpPr/>
        <p:nvPr/>
      </p:nvGrpSpPr>
      <p:grpSpPr>
        <a:xfrm>
          <a:off x="0" y="0"/>
          <a:ext cx="0" cy="0"/>
          <a:chOff x="0" y="0"/>
          <a:chExt cx="0" cy="0"/>
        </a:xfrm>
      </p:grpSpPr>
      <p:sp>
        <p:nvSpPr>
          <p:cNvPr id="687" name="Google Shape;687;p109"/>
          <p:cNvSpPr txBox="1">
            <a:spLocks noGrp="1"/>
          </p:cNvSpPr>
          <p:nvPr>
            <p:ph type="body" idx="1"/>
          </p:nvPr>
        </p:nvSpPr>
        <p:spPr>
          <a:xfrm>
            <a:off x="2683875" y="5142467"/>
            <a:ext cx="2452800" cy="7899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US" sz="2400">
                <a:solidFill>
                  <a:srgbClr val="FFFFFF"/>
                </a:solidFill>
                <a:latin typeface="Georgia"/>
                <a:ea typeface="Georgia"/>
                <a:cs typeface="Georgia"/>
                <a:sym typeface="Georgia"/>
              </a:rPr>
              <a:t>@</a:t>
            </a:r>
            <a:r>
              <a:rPr lang="en-US" sz="2400">
                <a:solidFill>
                  <a:srgbClr val="FFFFFF"/>
                </a:solidFill>
                <a:latin typeface="Lato"/>
                <a:ea typeface="Lato"/>
                <a:cs typeface="Lato"/>
                <a:sym typeface="Lato"/>
              </a:rPr>
              <a:t>pulitzercenter</a:t>
            </a:r>
            <a:endParaRPr sz="2400">
              <a:solidFill>
                <a:srgbClr val="FFFFFF"/>
              </a:solidFill>
              <a:latin typeface="Lato"/>
              <a:ea typeface="Lato"/>
              <a:cs typeface="Lato"/>
              <a:sym typeface="Lato"/>
            </a:endParaRPr>
          </a:p>
        </p:txBody>
      </p:sp>
      <p:pic>
        <p:nvPicPr>
          <p:cNvPr id="688" name="Google Shape;688;p109"/>
          <p:cNvPicPr preferRelativeResize="0"/>
          <p:nvPr/>
        </p:nvPicPr>
        <p:blipFill>
          <a:blip r:embed="rId3">
            <a:alphaModFix/>
          </a:blip>
          <a:stretch>
            <a:fillRect/>
          </a:stretch>
        </p:blipFill>
        <p:spPr>
          <a:xfrm>
            <a:off x="6175900" y="1580000"/>
            <a:ext cx="2968099" cy="2226074"/>
          </a:xfrm>
          <a:prstGeom prst="rect">
            <a:avLst/>
          </a:prstGeom>
          <a:noFill/>
          <a:ln>
            <a:noFill/>
          </a:ln>
        </p:spPr>
      </p:pic>
      <p:pic>
        <p:nvPicPr>
          <p:cNvPr id="689" name="Google Shape;689;p109"/>
          <p:cNvPicPr preferRelativeResize="0"/>
          <p:nvPr/>
        </p:nvPicPr>
        <p:blipFill>
          <a:blip r:embed="rId4">
            <a:alphaModFix/>
          </a:blip>
          <a:stretch>
            <a:fillRect/>
          </a:stretch>
        </p:blipFill>
        <p:spPr>
          <a:xfrm>
            <a:off x="892013" y="147300"/>
            <a:ext cx="7359974" cy="943100"/>
          </a:xfrm>
          <a:prstGeom prst="rect">
            <a:avLst/>
          </a:prstGeom>
          <a:noFill/>
          <a:ln>
            <a:noFill/>
          </a:ln>
        </p:spPr>
      </p:pic>
      <p:pic>
        <p:nvPicPr>
          <p:cNvPr id="690" name="Google Shape;690;p109"/>
          <p:cNvPicPr preferRelativeResize="0"/>
          <p:nvPr/>
        </p:nvPicPr>
        <p:blipFill>
          <a:blip r:embed="rId5">
            <a:alphaModFix/>
          </a:blip>
          <a:stretch>
            <a:fillRect/>
          </a:stretch>
        </p:blipFill>
        <p:spPr>
          <a:xfrm>
            <a:off x="2" y="1578450"/>
            <a:ext cx="3338250" cy="2228413"/>
          </a:xfrm>
          <a:prstGeom prst="rect">
            <a:avLst/>
          </a:prstGeom>
          <a:noFill/>
          <a:ln>
            <a:noFill/>
          </a:ln>
        </p:spPr>
      </p:pic>
      <p:pic>
        <p:nvPicPr>
          <p:cNvPr id="691" name="Google Shape;691;p109"/>
          <p:cNvPicPr preferRelativeResize="0"/>
          <p:nvPr/>
        </p:nvPicPr>
        <p:blipFill>
          <a:blip r:embed="rId6">
            <a:alphaModFix/>
          </a:blip>
          <a:stretch>
            <a:fillRect/>
          </a:stretch>
        </p:blipFill>
        <p:spPr>
          <a:xfrm>
            <a:off x="2939200" y="1581552"/>
            <a:ext cx="3338248" cy="2226087"/>
          </a:xfrm>
          <a:prstGeom prst="rect">
            <a:avLst/>
          </a:prstGeom>
          <a:noFill/>
          <a:ln>
            <a:noFill/>
          </a:ln>
        </p:spPr>
      </p:pic>
      <p:pic>
        <p:nvPicPr>
          <p:cNvPr id="692" name="Google Shape;692;p109"/>
          <p:cNvPicPr preferRelativeResize="0"/>
          <p:nvPr/>
        </p:nvPicPr>
        <p:blipFill>
          <a:blip r:embed="rId7">
            <a:alphaModFix/>
          </a:blip>
          <a:stretch>
            <a:fillRect/>
          </a:stretch>
        </p:blipFill>
        <p:spPr>
          <a:xfrm>
            <a:off x="1919248" y="5557254"/>
            <a:ext cx="519124" cy="519149"/>
          </a:xfrm>
          <a:prstGeom prst="rect">
            <a:avLst/>
          </a:prstGeom>
          <a:noFill/>
          <a:ln>
            <a:noFill/>
          </a:ln>
        </p:spPr>
      </p:pic>
      <p:pic>
        <p:nvPicPr>
          <p:cNvPr id="693" name="Google Shape;693;p109"/>
          <p:cNvPicPr preferRelativeResize="0"/>
          <p:nvPr/>
        </p:nvPicPr>
        <p:blipFill>
          <a:blip r:embed="rId8">
            <a:alphaModFix/>
          </a:blip>
          <a:stretch>
            <a:fillRect/>
          </a:stretch>
        </p:blipFill>
        <p:spPr>
          <a:xfrm>
            <a:off x="1955913" y="4962900"/>
            <a:ext cx="445775" cy="445775"/>
          </a:xfrm>
          <a:prstGeom prst="rect">
            <a:avLst/>
          </a:prstGeom>
          <a:noFill/>
          <a:ln>
            <a:noFill/>
          </a:ln>
        </p:spPr>
      </p:pic>
      <p:pic>
        <p:nvPicPr>
          <p:cNvPr id="694" name="Google Shape;694;p109"/>
          <p:cNvPicPr preferRelativeResize="0"/>
          <p:nvPr/>
        </p:nvPicPr>
        <p:blipFill>
          <a:blip r:embed="rId9">
            <a:alphaModFix/>
          </a:blip>
          <a:stretch>
            <a:fillRect/>
          </a:stretch>
        </p:blipFill>
        <p:spPr>
          <a:xfrm>
            <a:off x="1977000" y="6256200"/>
            <a:ext cx="403600" cy="403600"/>
          </a:xfrm>
          <a:prstGeom prst="rect">
            <a:avLst/>
          </a:prstGeom>
          <a:noFill/>
          <a:ln>
            <a:noFill/>
          </a:ln>
        </p:spPr>
      </p:pic>
      <p:sp>
        <p:nvSpPr>
          <p:cNvPr id="695" name="Google Shape;695;p109"/>
          <p:cNvSpPr txBox="1">
            <a:spLocks noGrp="1"/>
          </p:cNvSpPr>
          <p:nvPr>
            <p:ph type="body" idx="1"/>
          </p:nvPr>
        </p:nvSpPr>
        <p:spPr>
          <a:xfrm>
            <a:off x="2683875" y="5856233"/>
            <a:ext cx="4269900" cy="7899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US" sz="2400">
                <a:solidFill>
                  <a:srgbClr val="FFFFFF"/>
                </a:solidFill>
                <a:latin typeface="Lato"/>
                <a:ea typeface="Lato"/>
                <a:cs typeface="Lato"/>
                <a:sym typeface="Lato"/>
              </a:rPr>
              <a:t>education@pulitzercenter.org</a:t>
            </a:r>
            <a:endParaRPr sz="2400">
              <a:solidFill>
                <a:srgbClr val="FFFFFF"/>
              </a:solidFill>
              <a:latin typeface="Lato"/>
              <a:ea typeface="Lato"/>
              <a:cs typeface="Lato"/>
              <a:sym typeface="Lato"/>
            </a:endParaRPr>
          </a:p>
        </p:txBody>
      </p:sp>
      <p:sp>
        <p:nvSpPr>
          <p:cNvPr id="696" name="Google Shape;696;p109"/>
          <p:cNvSpPr txBox="1"/>
          <p:nvPr/>
        </p:nvSpPr>
        <p:spPr>
          <a:xfrm>
            <a:off x="6298100" y="4549667"/>
            <a:ext cx="2846100" cy="35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solidFill>
                  <a:srgbClr val="FFFFFF"/>
                </a:solidFill>
                <a:latin typeface="Lato"/>
                <a:ea typeface="Lato"/>
                <a:cs typeface="Lato"/>
                <a:sym typeface="Lato"/>
              </a:rPr>
              <a:t>Image by Larry C. Price. Burkina Faso, 2013.</a:t>
            </a:r>
            <a:endParaRPr sz="900">
              <a:solidFill>
                <a:srgbClr val="FFFFFF"/>
              </a:solidFill>
              <a:latin typeface="Lato"/>
              <a:ea typeface="Lato"/>
              <a:cs typeface="Lato"/>
              <a:sym typeface="Lato"/>
            </a:endParaRPr>
          </a:p>
        </p:txBody>
      </p:sp>
      <p:sp>
        <p:nvSpPr>
          <p:cNvPr id="697" name="Google Shape;697;p109"/>
          <p:cNvSpPr txBox="1"/>
          <p:nvPr/>
        </p:nvSpPr>
        <p:spPr>
          <a:xfrm>
            <a:off x="3002050" y="4549667"/>
            <a:ext cx="3275400" cy="35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solidFill>
                  <a:srgbClr val="FFFFFF"/>
                </a:solidFill>
                <a:latin typeface="Lato"/>
                <a:ea typeface="Lato"/>
                <a:cs typeface="Lato"/>
                <a:sym typeface="Lato"/>
              </a:rPr>
              <a:t>Image by Amy Toensing. India, 2016.</a:t>
            </a:r>
            <a:endParaRPr sz="900">
              <a:solidFill>
                <a:srgbClr val="FFFFFF"/>
              </a:solidFill>
              <a:latin typeface="Lato"/>
              <a:ea typeface="Lato"/>
              <a:cs typeface="Lato"/>
              <a:sym typeface="Lato"/>
            </a:endParaRPr>
          </a:p>
        </p:txBody>
      </p:sp>
      <p:sp>
        <p:nvSpPr>
          <p:cNvPr id="698" name="Google Shape;698;p109"/>
          <p:cNvSpPr txBox="1"/>
          <p:nvPr/>
        </p:nvSpPr>
        <p:spPr>
          <a:xfrm>
            <a:off x="0" y="4549667"/>
            <a:ext cx="2981400" cy="35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solidFill>
                  <a:srgbClr val="FFFFFF"/>
                </a:solidFill>
                <a:latin typeface="Lato"/>
                <a:ea typeface="Lato"/>
                <a:cs typeface="Lato"/>
                <a:sym typeface="Lato"/>
              </a:rPr>
              <a:t>Image by Lynsey Addario. Greece, 2016.</a:t>
            </a:r>
            <a:endParaRPr sz="900">
              <a:solidFill>
                <a:srgbClr val="FFFFFF"/>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C4587">
            <a:alpha val="79890"/>
          </a:srgbClr>
        </a:solidFill>
        <a:effectLst/>
      </p:bgPr>
    </p:bg>
    <p:spTree>
      <p:nvGrpSpPr>
        <p:cNvPr id="1" name="Shape 299"/>
        <p:cNvGrpSpPr/>
        <p:nvPr/>
      </p:nvGrpSpPr>
      <p:grpSpPr>
        <a:xfrm>
          <a:off x="0" y="0"/>
          <a:ext cx="0" cy="0"/>
          <a:chOff x="0" y="0"/>
          <a:chExt cx="0" cy="0"/>
        </a:xfrm>
      </p:grpSpPr>
      <p:sp>
        <p:nvSpPr>
          <p:cNvPr id="300" name="Google Shape;300;p50"/>
          <p:cNvSpPr txBox="1">
            <a:spLocks noGrp="1"/>
          </p:cNvSpPr>
          <p:nvPr>
            <p:ph type="body" idx="1"/>
          </p:nvPr>
        </p:nvSpPr>
        <p:spPr>
          <a:xfrm>
            <a:off x="311700" y="1701733"/>
            <a:ext cx="8520600" cy="4555200"/>
          </a:xfrm>
          <a:prstGeom prst="rect">
            <a:avLst/>
          </a:prstGeom>
        </p:spPr>
        <p:txBody>
          <a:bodyPr spcFirstLastPara="1" wrap="square" lIns="68575" tIns="68575" rIns="68575" bIns="68575" anchor="t" anchorCtr="0">
            <a:noAutofit/>
          </a:bodyPr>
          <a:lstStyle/>
          <a:p>
            <a:pPr marL="0" lvl="0" indent="0" algn="l" rtl="0">
              <a:spcBef>
                <a:spcPts val="0"/>
              </a:spcBef>
              <a:spcAft>
                <a:spcPts val="0"/>
              </a:spcAft>
              <a:buNone/>
            </a:pPr>
            <a:r>
              <a:rPr lang="en-US" sz="3600" u="sng">
                <a:solidFill>
                  <a:srgbClr val="FFFFFF"/>
                </a:solidFill>
                <a:latin typeface="Lato"/>
                <a:ea typeface="Lato"/>
                <a:cs typeface="Lato"/>
                <a:sym typeface="Lato"/>
              </a:rPr>
              <a:t>Key Terms_</a:t>
            </a:r>
            <a:br>
              <a:rPr lang="en-US" sz="3600" u="sng">
                <a:solidFill>
                  <a:srgbClr val="FFFFFF"/>
                </a:solidFill>
                <a:latin typeface="Lato"/>
                <a:ea typeface="Lato"/>
                <a:cs typeface="Lato"/>
                <a:sym typeface="Lato"/>
              </a:rPr>
            </a:br>
            <a:endParaRPr sz="1100" u="sng">
              <a:solidFill>
                <a:srgbClr val="FFFFFF"/>
              </a:solidFill>
              <a:latin typeface="Lato"/>
              <a:ea typeface="Lato"/>
              <a:cs typeface="Lato"/>
              <a:sym typeface="Lato"/>
            </a:endParaRPr>
          </a:p>
          <a:p>
            <a:pPr marL="457200" lvl="0" indent="-381000" algn="l" rtl="0">
              <a:spcBef>
                <a:spcPts val="0"/>
              </a:spcBef>
              <a:spcAft>
                <a:spcPts val="0"/>
              </a:spcAft>
              <a:buClr>
                <a:srgbClr val="FFFFFF"/>
              </a:buClr>
              <a:buSzPts val="2400"/>
              <a:buFont typeface="Lato"/>
              <a:buChar char="●"/>
            </a:pPr>
            <a:r>
              <a:rPr lang="en-US" sz="2400">
                <a:solidFill>
                  <a:srgbClr val="FFFFFF"/>
                </a:solidFill>
                <a:latin typeface="Lato"/>
                <a:ea typeface="Lato"/>
                <a:cs typeface="Lato"/>
                <a:sym typeface="Lato"/>
              </a:rPr>
              <a:t>Journalist</a:t>
            </a:r>
            <a:endParaRPr sz="2400">
              <a:solidFill>
                <a:srgbClr val="FFFFFF"/>
              </a:solidFill>
              <a:latin typeface="Lato"/>
              <a:ea typeface="Lato"/>
              <a:cs typeface="Lato"/>
              <a:sym typeface="Lato"/>
            </a:endParaRPr>
          </a:p>
          <a:p>
            <a:pPr marL="457200" lvl="0" indent="-381000" algn="l" rtl="0">
              <a:spcBef>
                <a:spcPts val="0"/>
              </a:spcBef>
              <a:spcAft>
                <a:spcPts val="0"/>
              </a:spcAft>
              <a:buClr>
                <a:srgbClr val="FFFFFF"/>
              </a:buClr>
              <a:buSzPts val="2400"/>
              <a:buFont typeface="Lato"/>
              <a:buChar char="●"/>
            </a:pPr>
            <a:r>
              <a:rPr lang="en-US" sz="2400">
                <a:solidFill>
                  <a:srgbClr val="FFFFFF"/>
                </a:solidFill>
                <a:latin typeface="Lato"/>
                <a:ea typeface="Lato"/>
                <a:cs typeface="Lato"/>
                <a:sym typeface="Lato"/>
              </a:rPr>
              <a:t>Breaking news</a:t>
            </a:r>
            <a:endParaRPr sz="2400">
              <a:solidFill>
                <a:srgbClr val="FFFFFF"/>
              </a:solidFill>
              <a:latin typeface="Lato"/>
              <a:ea typeface="Lato"/>
              <a:cs typeface="Lato"/>
              <a:sym typeface="Lato"/>
            </a:endParaRPr>
          </a:p>
          <a:p>
            <a:pPr marL="457200" lvl="0" indent="-381000" algn="l" rtl="0">
              <a:spcBef>
                <a:spcPts val="0"/>
              </a:spcBef>
              <a:spcAft>
                <a:spcPts val="0"/>
              </a:spcAft>
              <a:buClr>
                <a:srgbClr val="FFFFFF"/>
              </a:buClr>
              <a:buSzPts val="2400"/>
              <a:buFont typeface="Lato"/>
              <a:buChar char="●"/>
            </a:pPr>
            <a:r>
              <a:rPr lang="en-US" sz="2400">
                <a:solidFill>
                  <a:srgbClr val="FFFFFF"/>
                </a:solidFill>
                <a:latin typeface="Lato"/>
                <a:ea typeface="Lato"/>
                <a:cs typeface="Lato"/>
                <a:sym typeface="Lato"/>
              </a:rPr>
              <a:t>Under-reported story</a:t>
            </a:r>
            <a:endParaRPr sz="2400">
              <a:solidFill>
                <a:srgbClr val="FFFFFF"/>
              </a:solidFill>
              <a:latin typeface="Lato"/>
              <a:ea typeface="Lato"/>
              <a:cs typeface="Lato"/>
              <a:sym typeface="Lato"/>
            </a:endParaRPr>
          </a:p>
        </p:txBody>
      </p:sp>
      <p:pic>
        <p:nvPicPr>
          <p:cNvPr id="301" name="Google Shape;301;p50"/>
          <p:cNvPicPr preferRelativeResize="0"/>
          <p:nvPr/>
        </p:nvPicPr>
        <p:blipFill>
          <a:blip r:embed="rId3">
            <a:alphaModFix/>
          </a:blip>
          <a:stretch>
            <a:fillRect/>
          </a:stretch>
        </p:blipFill>
        <p:spPr>
          <a:xfrm>
            <a:off x="892013" y="147300"/>
            <a:ext cx="7359974" cy="943100"/>
          </a:xfrm>
          <a:prstGeom prst="rect">
            <a:avLst/>
          </a:prstGeom>
          <a:noFill/>
          <a:ln>
            <a:noFill/>
          </a:ln>
        </p:spPr>
      </p:pic>
      <p:pic>
        <p:nvPicPr>
          <p:cNvPr id="302" name="Google Shape;302;p50"/>
          <p:cNvPicPr preferRelativeResize="0"/>
          <p:nvPr/>
        </p:nvPicPr>
        <p:blipFill>
          <a:blip r:embed="rId4">
            <a:alphaModFix/>
          </a:blip>
          <a:stretch>
            <a:fillRect/>
          </a:stretch>
        </p:blipFill>
        <p:spPr>
          <a:xfrm>
            <a:off x="4027450" y="1860328"/>
            <a:ext cx="4804850" cy="3178500"/>
          </a:xfrm>
          <a:prstGeom prst="rect">
            <a:avLst/>
          </a:prstGeom>
          <a:noFill/>
          <a:ln>
            <a:noFill/>
          </a:ln>
        </p:spPr>
      </p:pic>
      <p:sp>
        <p:nvSpPr>
          <p:cNvPr id="303" name="Google Shape;303;p50"/>
          <p:cNvSpPr txBox="1"/>
          <p:nvPr/>
        </p:nvSpPr>
        <p:spPr>
          <a:xfrm>
            <a:off x="4027450" y="6144267"/>
            <a:ext cx="4804800" cy="35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solidFill>
                  <a:srgbClr val="FFFFFF"/>
                </a:solidFill>
                <a:latin typeface="Lato"/>
                <a:ea typeface="Lato"/>
                <a:cs typeface="Lato"/>
                <a:sym typeface="Lato"/>
              </a:rPr>
              <a:t>Image by Seamus Murphy. Afghanistan, 2005.</a:t>
            </a:r>
            <a:endParaRPr sz="900">
              <a:solidFill>
                <a:srgbClr val="FFFFFF"/>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1"/>
          <p:cNvSpPr txBox="1">
            <a:spLocks noGrp="1"/>
          </p:cNvSpPr>
          <p:nvPr>
            <p:ph type="body" idx="1"/>
          </p:nvPr>
        </p:nvSpPr>
        <p:spPr>
          <a:xfrm>
            <a:off x="228581" y="1701275"/>
            <a:ext cx="5311200" cy="157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3400" i="1">
                <a:solidFill>
                  <a:srgbClr val="FFFFFF"/>
                </a:solidFill>
                <a:latin typeface="Lato Black"/>
                <a:ea typeface="Lato Black"/>
                <a:cs typeface="Lato Black"/>
                <a:sym typeface="Lato Black"/>
              </a:rPr>
              <a:t>Journalism and education for the public good</a:t>
            </a:r>
            <a:endParaRPr sz="3400">
              <a:solidFill>
                <a:srgbClr val="FFFFFF"/>
              </a:solidFill>
              <a:latin typeface="Lato Black"/>
              <a:ea typeface="Lato Black"/>
              <a:cs typeface="Lato Black"/>
              <a:sym typeface="Lato Black"/>
            </a:endParaRPr>
          </a:p>
          <a:p>
            <a:pPr marL="0" lvl="0" indent="0" algn="l" rtl="0">
              <a:lnSpc>
                <a:spcPct val="115000"/>
              </a:lnSpc>
              <a:spcBef>
                <a:spcPts val="0"/>
              </a:spcBef>
              <a:spcAft>
                <a:spcPts val="0"/>
              </a:spcAft>
              <a:buSzPts val="1100"/>
              <a:buNone/>
            </a:pPr>
            <a:endParaRPr sz="2000">
              <a:latin typeface="Lato"/>
              <a:ea typeface="Lato"/>
              <a:cs typeface="Lato"/>
              <a:sym typeface="Lato"/>
            </a:endParaRPr>
          </a:p>
        </p:txBody>
      </p:sp>
      <p:pic>
        <p:nvPicPr>
          <p:cNvPr id="309" name="Google Shape;309;p51" descr="pulitzer-center logo.png">
            <a:hlinkClick r:id="rId3"/>
          </p:cNvPr>
          <p:cNvPicPr preferRelativeResize="0"/>
          <p:nvPr/>
        </p:nvPicPr>
        <p:blipFill rotWithShape="1">
          <a:blip r:embed="rId4">
            <a:alphaModFix/>
          </a:blip>
          <a:srcRect/>
          <a:stretch/>
        </p:blipFill>
        <p:spPr>
          <a:xfrm>
            <a:off x="215756" y="529375"/>
            <a:ext cx="5053202" cy="647400"/>
          </a:xfrm>
          <a:prstGeom prst="rect">
            <a:avLst/>
          </a:prstGeom>
          <a:noFill/>
          <a:ln>
            <a:noFill/>
          </a:ln>
        </p:spPr>
      </p:pic>
      <p:sp>
        <p:nvSpPr>
          <p:cNvPr id="310" name="Google Shape;310;p51"/>
          <p:cNvSpPr txBox="1"/>
          <p:nvPr/>
        </p:nvSpPr>
        <p:spPr>
          <a:xfrm>
            <a:off x="215756" y="3570900"/>
            <a:ext cx="5336700" cy="27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1700" b="1" i="0" u="none" strike="noStrike" cap="none">
                <a:solidFill>
                  <a:srgbClr val="FFFFFF"/>
                </a:solidFill>
                <a:latin typeface="Lato"/>
                <a:ea typeface="Lato"/>
                <a:cs typeface="Lato"/>
                <a:sym typeface="Lato"/>
              </a:rPr>
              <a:t>• We provide grant funding ($$) to support 150 reporting projects each year: </a:t>
            </a:r>
            <a:endParaRPr sz="1700" b="1" i="0" u="none" strike="noStrike" cap="none">
              <a:solidFill>
                <a:srgbClr val="FFFFFF"/>
              </a:solidFill>
              <a:latin typeface="Lato"/>
              <a:ea typeface="Lato"/>
              <a:cs typeface="Lato"/>
              <a:sym typeface="Lato"/>
            </a:endParaRPr>
          </a:p>
          <a:p>
            <a:pPr marL="457200" marR="0" lvl="0" indent="-361950" algn="l" rtl="0">
              <a:lnSpc>
                <a:spcPct val="100000"/>
              </a:lnSpc>
              <a:spcBef>
                <a:spcPts val="0"/>
              </a:spcBef>
              <a:spcAft>
                <a:spcPts val="0"/>
              </a:spcAft>
              <a:buClr>
                <a:srgbClr val="FFFFFF"/>
              </a:buClr>
              <a:buSzPts val="1700"/>
              <a:buFont typeface="Lato"/>
              <a:buChar char="➢"/>
            </a:pPr>
            <a:r>
              <a:rPr lang="en-US" sz="1700" b="0" i="0" u="none" strike="noStrike" cap="none">
                <a:solidFill>
                  <a:srgbClr val="FFFFFF"/>
                </a:solidFill>
                <a:latin typeface="Lato"/>
                <a:ea typeface="Lato"/>
                <a:cs typeface="Lato"/>
                <a:sym typeface="Lato"/>
              </a:rPr>
              <a:t>These are under-reported stories on issues ranging from migration and human rights to climate change and global health.</a:t>
            </a:r>
            <a:br>
              <a:rPr lang="en-US" sz="1700">
                <a:solidFill>
                  <a:srgbClr val="FFFFFF"/>
                </a:solidFill>
                <a:latin typeface="Lato"/>
                <a:ea typeface="Lato"/>
                <a:cs typeface="Lato"/>
                <a:sym typeface="Lato"/>
              </a:rPr>
            </a:br>
            <a:endParaRPr sz="1700" b="0" i="0" u="none" strike="noStrike" cap="none">
              <a:solidFill>
                <a:srgbClr val="FFFFFF"/>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r>
              <a:rPr lang="en-US" sz="1700" b="1" i="0" u="none" strike="noStrike" cap="none">
                <a:solidFill>
                  <a:srgbClr val="FFFFFF"/>
                </a:solidFill>
                <a:latin typeface="Lato"/>
                <a:ea typeface="Lato"/>
                <a:cs typeface="Lato"/>
                <a:sym typeface="Lato"/>
              </a:rPr>
              <a:t>• We lead more than 500 events each year for K-12 schools to connect these stories with students.</a:t>
            </a:r>
            <a:endParaRPr sz="1700" b="0" i="0" u="none" strike="noStrike" cap="none">
              <a:solidFill>
                <a:srgbClr val="FFFFFF"/>
              </a:solidFill>
              <a:latin typeface="Lato"/>
              <a:ea typeface="Lato"/>
              <a:cs typeface="Lato"/>
              <a:sym typeface="Lato"/>
            </a:endParaRPr>
          </a:p>
        </p:txBody>
      </p:sp>
      <p:pic>
        <p:nvPicPr>
          <p:cNvPr id="311" name="Google Shape;311;p51"/>
          <p:cNvPicPr preferRelativeResize="0"/>
          <p:nvPr/>
        </p:nvPicPr>
        <p:blipFill rotWithShape="1">
          <a:blip r:embed="rId5">
            <a:alphaModFix/>
          </a:blip>
          <a:srcRect/>
          <a:stretch/>
        </p:blipFill>
        <p:spPr>
          <a:xfrm>
            <a:off x="5751038" y="236975"/>
            <a:ext cx="3387995" cy="1824999"/>
          </a:xfrm>
          <a:prstGeom prst="rect">
            <a:avLst/>
          </a:prstGeom>
          <a:noFill/>
          <a:ln w="9525" cap="flat" cmpd="sng">
            <a:solidFill>
              <a:srgbClr val="FFFFFF"/>
            </a:solidFill>
            <a:prstDash val="solid"/>
            <a:round/>
            <a:headEnd type="none" w="sm" len="sm"/>
            <a:tailEnd type="none" w="sm" len="sm"/>
          </a:ln>
        </p:spPr>
      </p:pic>
      <p:pic>
        <p:nvPicPr>
          <p:cNvPr id="312" name="Google Shape;312;p51"/>
          <p:cNvPicPr preferRelativeResize="0"/>
          <p:nvPr/>
        </p:nvPicPr>
        <p:blipFill rotWithShape="1">
          <a:blip r:embed="rId6">
            <a:alphaModFix/>
          </a:blip>
          <a:srcRect/>
          <a:stretch/>
        </p:blipFill>
        <p:spPr>
          <a:xfrm>
            <a:off x="5756006" y="2191196"/>
            <a:ext cx="3387995" cy="3392273"/>
          </a:xfrm>
          <a:prstGeom prst="rect">
            <a:avLst/>
          </a:prstGeom>
          <a:noFill/>
          <a:ln w="9525" cap="flat" cmpd="sng">
            <a:solidFill>
              <a:srgbClr val="999999"/>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52"/>
          <p:cNvPicPr preferRelativeResize="0"/>
          <p:nvPr/>
        </p:nvPicPr>
        <p:blipFill rotWithShape="1">
          <a:blip r:embed="rId3">
            <a:alphaModFix/>
          </a:blip>
          <a:srcRect/>
          <a:stretch/>
        </p:blipFill>
        <p:spPr>
          <a:xfrm>
            <a:off x="2092312" y="403713"/>
            <a:ext cx="6050588" cy="4537930"/>
          </a:xfrm>
          <a:prstGeom prst="rect">
            <a:avLst/>
          </a:prstGeom>
          <a:noFill/>
          <a:ln>
            <a:noFill/>
          </a:ln>
        </p:spPr>
      </p:pic>
      <p:sp>
        <p:nvSpPr>
          <p:cNvPr id="318" name="Google Shape;318;p52"/>
          <p:cNvSpPr txBox="1"/>
          <p:nvPr/>
        </p:nvSpPr>
        <p:spPr>
          <a:xfrm>
            <a:off x="234675" y="1390350"/>
            <a:ext cx="1696200" cy="407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a:solidFill>
                <a:srgbClr val="FFFFFF"/>
              </a:solidFill>
              <a:latin typeface="Lato Black"/>
              <a:ea typeface="Lato Black"/>
              <a:cs typeface="Lato Black"/>
              <a:sym typeface="Lato Black"/>
            </a:endParaRPr>
          </a:p>
          <a:p>
            <a:pPr marL="0" marR="0" lvl="0" indent="0" algn="l" rtl="0">
              <a:lnSpc>
                <a:spcPct val="100000"/>
              </a:lnSpc>
              <a:spcBef>
                <a:spcPts val="0"/>
              </a:spcBef>
              <a:spcAft>
                <a:spcPts val="0"/>
              </a:spcAft>
              <a:buClr>
                <a:srgbClr val="000000"/>
              </a:buClr>
              <a:buSzPts val="1800"/>
              <a:buFont typeface="Arial"/>
              <a:buNone/>
            </a:pPr>
            <a:endParaRPr sz="1800">
              <a:solidFill>
                <a:srgbClr val="FFFFFF"/>
              </a:solidFill>
              <a:latin typeface="Lato Black"/>
              <a:ea typeface="Lato Black"/>
              <a:cs typeface="Lato Black"/>
              <a:sym typeface="Lato Black"/>
            </a:endParaRPr>
          </a:p>
          <a:p>
            <a:pPr marL="0" marR="0" lvl="0" indent="0" algn="l" rtl="0">
              <a:lnSpc>
                <a:spcPct val="100000"/>
              </a:lnSpc>
              <a:spcBef>
                <a:spcPts val="0"/>
              </a:spcBef>
              <a:spcAft>
                <a:spcPts val="0"/>
              </a:spcAft>
              <a:buClr>
                <a:srgbClr val="000000"/>
              </a:buClr>
              <a:buSzPts val="1800"/>
              <a:buFont typeface="Arial"/>
              <a:buNone/>
            </a:pPr>
            <a:r>
              <a:rPr lang="en-US" sz="1800" i="0" u="none" strike="noStrike" cap="none">
                <a:solidFill>
                  <a:srgbClr val="FFFFFF"/>
                </a:solidFill>
                <a:latin typeface="Lato Black"/>
                <a:ea typeface="Lato Black"/>
                <a:cs typeface="Lato Black"/>
                <a:sym typeface="Lato Black"/>
              </a:rPr>
              <a:t>These are some of the places that stories have been published.</a:t>
            </a:r>
            <a:endParaRPr sz="1800" i="0" u="none" strike="noStrike" cap="none">
              <a:solidFill>
                <a:srgbClr val="FFFFFF"/>
              </a:solidFill>
              <a:latin typeface="Lato Black"/>
              <a:ea typeface="Lato Black"/>
              <a:cs typeface="Lato Black"/>
              <a:sym typeface="Lato Black"/>
            </a:endParaRPr>
          </a:p>
        </p:txBody>
      </p:sp>
      <p:pic>
        <p:nvPicPr>
          <p:cNvPr id="319" name="Google Shape;319;p52"/>
          <p:cNvPicPr preferRelativeResize="0"/>
          <p:nvPr/>
        </p:nvPicPr>
        <p:blipFill rotWithShape="1">
          <a:blip r:embed="rId4">
            <a:alphaModFix/>
          </a:blip>
          <a:srcRect l="30326" t="26079" r="32476" b="25785"/>
          <a:stretch/>
        </p:blipFill>
        <p:spPr>
          <a:xfrm>
            <a:off x="8441456" y="184000"/>
            <a:ext cx="554235" cy="73897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2201</Words>
  <Application>Microsoft Macintosh PowerPoint</Application>
  <PresentationFormat>On-screen Show (4:3)</PresentationFormat>
  <Paragraphs>236</Paragraphs>
  <Slides>66</Slides>
  <Notes>66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66</vt:i4>
      </vt:variant>
    </vt:vector>
  </HeadingPairs>
  <TitlesOfParts>
    <vt:vector size="78" baseType="lpstr">
      <vt:lpstr>Calibri</vt:lpstr>
      <vt:lpstr>Lato Black</vt:lpstr>
      <vt:lpstr>Merriweather</vt:lpstr>
      <vt:lpstr>Helvetica Neue</vt:lpstr>
      <vt:lpstr>Arial</vt:lpstr>
      <vt:lpstr>Helvetica Neue Light</vt:lpstr>
      <vt:lpstr>Lato</vt:lpstr>
      <vt:lpstr>Georgia</vt:lpstr>
      <vt:lpstr>Droid Serif</vt:lpstr>
      <vt:lpstr>Office Theme</vt:lpstr>
      <vt:lpstr>Simple Light</vt:lpstr>
      <vt:lpstr>Office Theme</vt:lpstr>
      <vt:lpstr>Webinar for Students:</vt:lpstr>
      <vt:lpstr>Today’s Agenda</vt:lpstr>
      <vt:lpstr>Zoom Classroom Norms</vt:lpstr>
      <vt:lpstr>Using Zoom Webinar</vt:lpstr>
      <vt:lpstr>Poll #1!</vt:lpstr>
      <vt:lpstr>PowerPoint Presentation</vt:lpstr>
      <vt:lpstr>PowerPoint Presentation</vt:lpstr>
      <vt:lpstr>PowerPoint Presentation</vt:lpstr>
      <vt:lpstr>PowerPoint Presentation</vt:lpstr>
      <vt:lpstr>PowerPoint Presentation</vt:lpstr>
      <vt:lpstr>PowerPoint Presentation</vt:lpstr>
      <vt:lpstr>What does it mean to be a refugee?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Fighting Words Poetry Contest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for Students:</dc:title>
  <cp:lastModifiedBy>sushmita mukherjee</cp:lastModifiedBy>
  <cp:revision>1</cp:revision>
  <dcterms:modified xsi:type="dcterms:W3CDTF">2020-05-11T21:48:23Z</dcterms:modified>
</cp:coreProperties>
</file>