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jwzNx7uCFOtc5ROsdzxEHcIbKg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2.jpg"/><Relationship Id="rId11" Type="http://schemas.openxmlformats.org/officeDocument/2006/relationships/image" Target="../media/image17.jpg"/><Relationship Id="rId10" Type="http://schemas.openxmlformats.org/officeDocument/2006/relationships/image" Target="../media/image14.jpg"/><Relationship Id="rId12" Type="http://schemas.openxmlformats.org/officeDocument/2006/relationships/image" Target="../media/image5.jpg"/><Relationship Id="rId9" Type="http://schemas.openxmlformats.org/officeDocument/2006/relationships/image" Target="../media/image20.jpg"/><Relationship Id="rId5" Type="http://schemas.openxmlformats.org/officeDocument/2006/relationships/image" Target="../media/image11.jpg"/><Relationship Id="rId6" Type="http://schemas.openxmlformats.org/officeDocument/2006/relationships/image" Target="../media/image16.jpg"/><Relationship Id="rId7" Type="http://schemas.openxmlformats.org/officeDocument/2006/relationships/image" Target="../media/image19.jpg"/><Relationship Id="rId8"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cs.google.com/document/d/1OHiNXHW1vgaEJJxf1T-yqCdhkAJblhN-a6f5mjJ9O8I/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latin typeface="Georgia"/>
                <a:ea typeface="Georgia"/>
                <a:cs typeface="Georgia"/>
                <a:sym typeface="Georgia"/>
              </a:rPr>
              <a:t>POP MUSIC</a:t>
            </a:r>
            <a:endParaRPr>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1950’s</a:t>
            </a:r>
            <a:endParaRPr/>
          </a:p>
        </p:txBody>
      </p:sp>
      <p:pic>
        <p:nvPicPr>
          <p:cNvPr id="105" name="Google Shape;105;p10"/>
          <p:cNvPicPr preferRelativeResize="0"/>
          <p:nvPr/>
        </p:nvPicPr>
        <p:blipFill rotWithShape="1">
          <a:blip r:embed="rId3">
            <a:alphaModFix/>
          </a:blip>
          <a:srcRect b="0" l="0" r="0" t="0"/>
          <a:stretch/>
        </p:blipFill>
        <p:spPr>
          <a:xfrm>
            <a:off x="1400175" y="0"/>
            <a:ext cx="771525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111" name="Google Shape;111;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112" name="Google Shape;112;p11"/>
          <p:cNvPicPr preferRelativeResize="0"/>
          <p:nvPr/>
        </p:nvPicPr>
        <p:blipFill rotWithShape="1">
          <a:blip r:embed="rId3">
            <a:alphaModFix/>
          </a:blip>
          <a:srcRect b="0" l="0" r="0" t="0"/>
          <a:stretch/>
        </p:blipFill>
        <p:spPr>
          <a:xfrm>
            <a:off x="1714500" y="1143000"/>
            <a:ext cx="5715000" cy="2857500"/>
          </a:xfrm>
          <a:prstGeom prst="rect">
            <a:avLst/>
          </a:prstGeom>
          <a:noFill/>
          <a:ln>
            <a:noFill/>
          </a:ln>
        </p:spPr>
      </p:pic>
      <p:pic>
        <p:nvPicPr>
          <p:cNvPr id="113" name="Google Shape;113;p11"/>
          <p:cNvPicPr preferRelativeResize="0"/>
          <p:nvPr/>
        </p:nvPicPr>
        <p:blipFill rotWithShape="1">
          <a:blip r:embed="rId4">
            <a:alphaModFix/>
          </a:blip>
          <a:srcRect b="0" l="0" r="0" t="0"/>
          <a:stretch/>
        </p:blipFill>
        <p:spPr>
          <a:xfrm>
            <a:off x="1714500" y="1143000"/>
            <a:ext cx="5715000" cy="2857500"/>
          </a:xfrm>
          <a:prstGeom prst="rect">
            <a:avLst/>
          </a:prstGeom>
          <a:noFill/>
          <a:ln>
            <a:noFill/>
          </a:ln>
        </p:spPr>
      </p:pic>
      <p:pic>
        <p:nvPicPr>
          <p:cNvPr id="114" name="Google Shape;114;p11"/>
          <p:cNvPicPr preferRelativeResize="0"/>
          <p:nvPr/>
        </p:nvPicPr>
        <p:blipFill rotWithShape="1">
          <a:blip r:embed="rId5">
            <a:alphaModFix/>
          </a:blip>
          <a:srcRect b="0" l="0" r="0" t="0"/>
          <a:stretch/>
        </p:blipFill>
        <p:spPr>
          <a:xfrm>
            <a:off x="714375" y="0"/>
            <a:ext cx="7715250" cy="5143500"/>
          </a:xfrm>
          <a:prstGeom prst="rect">
            <a:avLst/>
          </a:prstGeom>
          <a:noFill/>
          <a:ln>
            <a:noFill/>
          </a:ln>
        </p:spPr>
      </p:pic>
      <p:pic>
        <p:nvPicPr>
          <p:cNvPr id="115" name="Google Shape;115;p11"/>
          <p:cNvPicPr preferRelativeResize="0"/>
          <p:nvPr/>
        </p:nvPicPr>
        <p:blipFill rotWithShape="1">
          <a:blip r:embed="rId6">
            <a:alphaModFix/>
          </a:blip>
          <a:srcRect b="0" l="0" r="0" t="0"/>
          <a:stretch/>
        </p:blipFill>
        <p:spPr>
          <a:xfrm>
            <a:off x="2881313" y="1062038"/>
            <a:ext cx="3381375" cy="3019425"/>
          </a:xfrm>
          <a:prstGeom prst="rect">
            <a:avLst/>
          </a:prstGeom>
          <a:noFill/>
          <a:ln>
            <a:noFill/>
          </a:ln>
        </p:spPr>
      </p:pic>
      <p:pic>
        <p:nvPicPr>
          <p:cNvPr id="116" name="Google Shape;116;p11"/>
          <p:cNvPicPr preferRelativeResize="0"/>
          <p:nvPr/>
        </p:nvPicPr>
        <p:blipFill rotWithShape="1">
          <a:blip r:embed="rId7">
            <a:alphaModFix/>
          </a:blip>
          <a:srcRect b="0" l="0" r="0" t="0"/>
          <a:stretch/>
        </p:blipFill>
        <p:spPr>
          <a:xfrm>
            <a:off x="762000" y="428625"/>
            <a:ext cx="7620000" cy="4286250"/>
          </a:xfrm>
          <a:prstGeom prst="rect">
            <a:avLst/>
          </a:prstGeom>
          <a:noFill/>
          <a:ln>
            <a:noFill/>
          </a:ln>
        </p:spPr>
      </p:pic>
      <p:pic>
        <p:nvPicPr>
          <p:cNvPr id="117" name="Google Shape;117;p11"/>
          <p:cNvPicPr preferRelativeResize="0"/>
          <p:nvPr/>
        </p:nvPicPr>
        <p:blipFill rotWithShape="1">
          <a:blip r:embed="rId8">
            <a:alphaModFix/>
          </a:blip>
          <a:srcRect b="0" l="0" r="0" t="0"/>
          <a:stretch/>
        </p:blipFill>
        <p:spPr>
          <a:xfrm>
            <a:off x="712406" y="0"/>
            <a:ext cx="7719188" cy="5143500"/>
          </a:xfrm>
          <a:prstGeom prst="rect">
            <a:avLst/>
          </a:prstGeom>
          <a:noFill/>
          <a:ln>
            <a:noFill/>
          </a:ln>
        </p:spPr>
      </p:pic>
      <p:pic>
        <p:nvPicPr>
          <p:cNvPr id="118" name="Google Shape;118;p11"/>
          <p:cNvPicPr preferRelativeResize="0"/>
          <p:nvPr/>
        </p:nvPicPr>
        <p:blipFill rotWithShape="1">
          <a:blip r:embed="rId9">
            <a:alphaModFix/>
          </a:blip>
          <a:srcRect b="0" l="0" r="0" t="0"/>
          <a:stretch/>
        </p:blipFill>
        <p:spPr>
          <a:xfrm>
            <a:off x="2190750" y="681038"/>
            <a:ext cx="4762500" cy="3781425"/>
          </a:xfrm>
          <a:prstGeom prst="rect">
            <a:avLst/>
          </a:prstGeom>
          <a:noFill/>
          <a:ln>
            <a:noFill/>
          </a:ln>
        </p:spPr>
      </p:pic>
      <p:pic>
        <p:nvPicPr>
          <p:cNvPr id="119" name="Google Shape;119;p11"/>
          <p:cNvPicPr preferRelativeResize="0"/>
          <p:nvPr/>
        </p:nvPicPr>
        <p:blipFill rotWithShape="1">
          <a:blip r:embed="rId10">
            <a:alphaModFix/>
          </a:blip>
          <a:srcRect b="0" l="0" r="0" t="0"/>
          <a:stretch/>
        </p:blipFill>
        <p:spPr>
          <a:xfrm>
            <a:off x="2190750" y="681038"/>
            <a:ext cx="4762500" cy="3781425"/>
          </a:xfrm>
          <a:prstGeom prst="rect">
            <a:avLst/>
          </a:prstGeom>
          <a:noFill/>
          <a:ln>
            <a:noFill/>
          </a:ln>
        </p:spPr>
      </p:pic>
      <p:pic>
        <p:nvPicPr>
          <p:cNvPr id="120" name="Google Shape;120;p11"/>
          <p:cNvPicPr preferRelativeResize="0"/>
          <p:nvPr/>
        </p:nvPicPr>
        <p:blipFill rotWithShape="1">
          <a:blip r:embed="rId11">
            <a:alphaModFix/>
          </a:blip>
          <a:srcRect b="0" l="0" r="0" t="0"/>
          <a:stretch/>
        </p:blipFill>
        <p:spPr>
          <a:xfrm>
            <a:off x="3190875" y="1743075"/>
            <a:ext cx="2762250" cy="1657350"/>
          </a:xfrm>
          <a:prstGeom prst="rect">
            <a:avLst/>
          </a:prstGeom>
          <a:noFill/>
          <a:ln>
            <a:noFill/>
          </a:ln>
        </p:spPr>
      </p:pic>
      <p:pic>
        <p:nvPicPr>
          <p:cNvPr id="121" name="Google Shape;121;p11"/>
          <p:cNvPicPr preferRelativeResize="0"/>
          <p:nvPr/>
        </p:nvPicPr>
        <p:blipFill rotWithShape="1">
          <a:blip r:embed="rId12">
            <a:alphaModFix/>
          </a:blip>
          <a:srcRect b="0" l="0" r="0" t="0"/>
          <a:stretch/>
        </p:blipFill>
        <p:spPr>
          <a:xfrm>
            <a:off x="714375" y="0"/>
            <a:ext cx="771524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2"/>
          <p:cNvPicPr preferRelativeResize="0"/>
          <p:nvPr/>
        </p:nvPicPr>
        <p:blipFill rotWithShape="1">
          <a:blip r:embed="rId3">
            <a:alphaModFix/>
          </a:blip>
          <a:srcRect b="0" l="0" r="0" t="0"/>
          <a:stretch/>
        </p:blipFill>
        <p:spPr>
          <a:xfrm>
            <a:off x="1987305" y="0"/>
            <a:ext cx="5169389"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3"/>
          <p:cNvPicPr preferRelativeResize="0"/>
          <p:nvPr/>
        </p:nvPicPr>
        <p:blipFill rotWithShape="1">
          <a:blip r:embed="rId3">
            <a:alphaModFix/>
          </a:blip>
          <a:srcRect b="0" l="0" r="0" t="0"/>
          <a:stretch/>
        </p:blipFill>
        <p:spPr>
          <a:xfrm>
            <a:off x="1828800" y="1028700"/>
            <a:ext cx="5486400" cy="308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Georgia"/>
                <a:ea typeface="Georgia"/>
                <a:cs typeface="Georgia"/>
                <a:sym typeface="Georgia"/>
              </a:rPr>
              <a:t>POP MUSIC OF THE DECADES: TAKE HOME SURVEY</a:t>
            </a:r>
            <a:endParaRPr>
              <a:latin typeface="Georgia"/>
              <a:ea typeface="Georgia"/>
              <a:cs typeface="Georgia"/>
              <a:sym typeface="Georgia"/>
            </a:endParaRPr>
          </a:p>
        </p:txBody>
      </p:sp>
      <p:sp>
        <p:nvSpPr>
          <p:cNvPr id="137" name="Google Shape;13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solidFill>
                  <a:srgbClr val="1155CC"/>
                </a:solidFill>
                <a:latin typeface="Georgia"/>
                <a:ea typeface="Georgia"/>
                <a:cs typeface="Georgia"/>
                <a:sym typeface="Georgia"/>
                <a:hlinkClick r:id="rId3">
                  <a:extLst>
                    <a:ext uri="{A12FA001-AC4F-418D-AE19-62706E023703}">
                      <ahyp:hlinkClr val="tx"/>
                    </a:ext>
                  </a:extLst>
                </a:hlinkClick>
              </a:rPr>
              <a:t>Take-Home Survey: Top Ten Songs of the Decades</a:t>
            </a:r>
            <a:endParaRPr sz="1900">
              <a:solidFill>
                <a:schemeClr val="dk1"/>
              </a:solidFill>
              <a:latin typeface="Georgia"/>
              <a:ea typeface="Georgia"/>
              <a:cs typeface="Georgia"/>
              <a:sym typeface="Georgia"/>
            </a:endParaRPr>
          </a:p>
          <a:p>
            <a:pPr indent="0" lvl="0" marL="0" rtl="0" algn="l">
              <a:lnSpc>
                <a:spcPct val="115000"/>
              </a:lnSpc>
              <a:spcBef>
                <a:spcPts val="0"/>
              </a:spcBef>
              <a:spcAft>
                <a:spcPts val="0"/>
              </a:spcAft>
              <a:buSzPts val="1800"/>
              <a:buNone/>
            </a:pPr>
            <a:r>
              <a:t/>
            </a:r>
            <a:endParaRPr sz="1900">
              <a:solidFill>
                <a:schemeClr val="dk1"/>
              </a:solidFill>
            </a:endParaRPr>
          </a:p>
          <a:p>
            <a:pPr indent="0" lvl="0" marL="0" rtl="0" algn="l">
              <a:lnSpc>
                <a:spcPct val="115000"/>
              </a:lnSpc>
              <a:spcBef>
                <a:spcPts val="0"/>
              </a:spcBef>
              <a:spcAft>
                <a:spcPts val="0"/>
              </a:spcAft>
              <a:buSzPts val="1800"/>
              <a:buNone/>
            </a:pPr>
            <a:r>
              <a:rPr lang="en" sz="1900">
                <a:solidFill>
                  <a:schemeClr val="dk1"/>
                </a:solidFill>
                <a:latin typeface="Georgia"/>
                <a:ea typeface="Georgia"/>
                <a:cs typeface="Georgia"/>
                <a:sym typeface="Georgia"/>
              </a:rPr>
              <a:t>The Top 10 songs for the decades between 2010 - 1950 are listed. Students are asked to survey older people to see how familiar they are with “pop music” of various time frames. This data will be sorted by age, sex/gender identity, and race just to see what kinds of correlations can be made. Also, students can listen to the top most familiar songs across demographics to “check them for cultural appropriation” by doing a listening study that examines “black elements” performed by non-black artists.</a:t>
            </a:r>
            <a:endParaRPr sz="26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Georgia"/>
                <a:ea typeface="Georgia"/>
                <a:cs typeface="Georgia"/>
                <a:sym typeface="Georgia"/>
              </a:rPr>
              <a:t>1990’s</a:t>
            </a:r>
            <a:endParaRPr>
              <a:latin typeface="Georgia"/>
              <a:ea typeface="Georgia"/>
              <a:cs typeface="Georgia"/>
              <a:sym typeface="Georgia"/>
            </a:endParaRPr>
          </a:p>
        </p:txBody>
      </p:sp>
      <p:pic>
        <p:nvPicPr>
          <p:cNvPr id="60" name="Google Shape;60;p2"/>
          <p:cNvPicPr preferRelativeResize="0"/>
          <p:nvPr/>
        </p:nvPicPr>
        <p:blipFill rotWithShape="1">
          <a:blip r:embed="rId3">
            <a:alphaModFix/>
          </a:blip>
          <a:srcRect b="0" l="0" r="0" t="0"/>
          <a:stretch/>
        </p:blipFill>
        <p:spPr>
          <a:xfrm>
            <a:off x="1718750" y="472776"/>
            <a:ext cx="7113550" cy="4268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3"/>
          <p:cNvPicPr preferRelativeResize="0"/>
          <p:nvPr/>
        </p:nvPicPr>
        <p:blipFill rotWithShape="1">
          <a:blip r:embed="rId3">
            <a:alphaModFix/>
          </a:blip>
          <a:srcRect b="0" l="0" r="0" t="0"/>
          <a:stretch/>
        </p:blipFill>
        <p:spPr>
          <a:xfrm>
            <a:off x="419100" y="978425"/>
            <a:ext cx="8247701" cy="4123850"/>
          </a:xfrm>
          <a:prstGeom prst="rect">
            <a:avLst/>
          </a:prstGeom>
          <a:noFill/>
          <a:ln>
            <a:noFill/>
          </a:ln>
        </p:spPr>
      </p:pic>
      <p:sp>
        <p:nvSpPr>
          <p:cNvPr id="66" name="Google Shape;66;p3"/>
          <p:cNvSpPr txBox="1"/>
          <p:nvPr/>
        </p:nvSpPr>
        <p:spPr>
          <a:xfrm>
            <a:off x="3423875" y="445250"/>
            <a:ext cx="236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1980’s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6177" l="6201" r="5458" t="6301"/>
          <a:stretch/>
        </p:blipFill>
        <p:spPr>
          <a:xfrm>
            <a:off x="1455200" y="233725"/>
            <a:ext cx="5771300" cy="4540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77" name="Google Shape;7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78" name="Google Shape;78;p5"/>
          <p:cNvPicPr preferRelativeResize="0"/>
          <p:nvPr/>
        </p:nvPicPr>
        <p:blipFill rotWithShape="1">
          <a:blip r:embed="rId3">
            <a:alphaModFix/>
          </a:blip>
          <a:srcRect b="0" l="0" r="0" t="0"/>
          <a:stretch/>
        </p:blipFill>
        <p:spPr>
          <a:xfrm>
            <a:off x="712406" y="0"/>
            <a:ext cx="7719188"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6"/>
          <p:cNvPicPr preferRelativeResize="0"/>
          <p:nvPr/>
        </p:nvPicPr>
        <p:blipFill rotWithShape="1">
          <a:blip r:embed="rId3">
            <a:alphaModFix/>
          </a:blip>
          <a:srcRect b="5132" l="5906" r="3496" t="5132"/>
          <a:stretch/>
        </p:blipFill>
        <p:spPr>
          <a:xfrm>
            <a:off x="1359162" y="0"/>
            <a:ext cx="653999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7"/>
          <p:cNvPicPr preferRelativeResize="0"/>
          <p:nvPr/>
        </p:nvPicPr>
        <p:blipFill rotWithShape="1">
          <a:blip r:embed="rId3">
            <a:alphaModFix/>
          </a:blip>
          <a:srcRect b="0" l="0" r="0" t="0"/>
          <a:stretch/>
        </p:blipFill>
        <p:spPr>
          <a:xfrm>
            <a:off x="1932027" y="76201"/>
            <a:ext cx="5520025" cy="4929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8"/>
          <p:cNvPicPr preferRelativeResize="0"/>
          <p:nvPr/>
        </p:nvPicPr>
        <p:blipFill rotWithShape="1">
          <a:blip r:embed="rId3">
            <a:alphaModFix/>
          </a:blip>
          <a:srcRect b="0" l="0" r="0" t="0"/>
          <a:stretch/>
        </p:blipFill>
        <p:spPr>
          <a:xfrm>
            <a:off x="762000" y="428625"/>
            <a:ext cx="7620000" cy="428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1950’s</a:t>
            </a:r>
            <a:endParaRPr/>
          </a:p>
        </p:txBody>
      </p:sp>
      <p:pic>
        <p:nvPicPr>
          <p:cNvPr id="99" name="Google Shape;99;p9"/>
          <p:cNvPicPr preferRelativeResize="0"/>
          <p:nvPr/>
        </p:nvPicPr>
        <p:blipFill rotWithShape="1">
          <a:blip r:embed="rId3">
            <a:alphaModFix/>
          </a:blip>
          <a:srcRect b="0" l="0" r="0" t="0"/>
          <a:stretch/>
        </p:blipFill>
        <p:spPr>
          <a:xfrm>
            <a:off x="1409700" y="870050"/>
            <a:ext cx="7632500" cy="3816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