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7" r:id="rId4"/>
    <p:sldMasterId id="2147483698" r:id="rId5"/>
    <p:sldMasterId id="2147483699" r:id="rId6"/>
    <p:sldMasterId id="214748370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y="5143500" cx="9144000"/>
  <p:notesSz cx="6858000" cy="9144000"/>
  <p:embeddedFontLst>
    <p:embeddedFont>
      <p:font typeface="Raleway"/>
      <p:regular r:id="rId56"/>
      <p:bold r:id="rId57"/>
      <p:italic r:id="rId58"/>
      <p:boldItalic r:id="rId59"/>
    </p:embeddedFont>
    <p:embeddedFont>
      <p:font typeface="Roboto"/>
      <p:regular r:id="rId60"/>
      <p:bold r:id="rId61"/>
      <p:italic r:id="rId62"/>
      <p:boldItalic r:id="rId63"/>
    </p:embeddedFont>
    <p:embeddedFont>
      <p:font typeface="Lato"/>
      <p:regular r:id="rId64"/>
      <p:bold r:id="rId65"/>
      <p:italic r:id="rId66"/>
      <p:boldItalic r:id="rId67"/>
    </p:embeddedFont>
    <p:embeddedFont>
      <p:font typeface="Helvetica Neue"/>
      <p:regular r:id="rId68"/>
      <p:bold r:id="rId69"/>
      <p:italic r:id="rId70"/>
      <p:boldItalic r:id="rId71"/>
    </p:embeddedFont>
    <p:embeddedFont>
      <p:font typeface="Helvetica Neue Light"/>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7B8A84B-E36C-4FEB-8859-43D4DA19265B}">
  <a:tblStyle styleId="{37B8A84B-E36C-4FEB-8859-43D4DA19265B}"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HelveticaNeueLight-bold.fntdata"/><Relationship Id="rId72" Type="http://schemas.openxmlformats.org/officeDocument/2006/relationships/font" Target="fonts/HelveticaNeueLight-regular.fntdata"/><Relationship Id="rId31" Type="http://schemas.openxmlformats.org/officeDocument/2006/relationships/slide" Target="slides/slide23.xml"/><Relationship Id="rId75" Type="http://schemas.openxmlformats.org/officeDocument/2006/relationships/font" Target="fonts/HelveticaNeueLight-boldItalic.fntdata"/><Relationship Id="rId30" Type="http://schemas.openxmlformats.org/officeDocument/2006/relationships/slide" Target="slides/slide22.xml"/><Relationship Id="rId74" Type="http://schemas.openxmlformats.org/officeDocument/2006/relationships/font" Target="fonts/HelveticaNeueLight-italic.fnt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HelveticaNeue-boldItalic.fntdata"/><Relationship Id="rId70" Type="http://schemas.openxmlformats.org/officeDocument/2006/relationships/font" Target="fonts/HelveticaNeue-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2.xml"/><Relationship Id="rId64" Type="http://schemas.openxmlformats.org/officeDocument/2006/relationships/font" Target="fonts/Lato-regular.fntdata"/><Relationship Id="rId63" Type="http://schemas.openxmlformats.org/officeDocument/2006/relationships/font" Target="fonts/Roboto-boldItalic.fntdata"/><Relationship Id="rId22" Type="http://schemas.openxmlformats.org/officeDocument/2006/relationships/slide" Target="slides/slide14.xml"/><Relationship Id="rId66" Type="http://schemas.openxmlformats.org/officeDocument/2006/relationships/font" Target="fonts/Lato-italic.fntdata"/><Relationship Id="rId21" Type="http://schemas.openxmlformats.org/officeDocument/2006/relationships/slide" Target="slides/slide13.xml"/><Relationship Id="rId65" Type="http://schemas.openxmlformats.org/officeDocument/2006/relationships/font" Target="fonts/Lato-bold.fntdata"/><Relationship Id="rId24" Type="http://schemas.openxmlformats.org/officeDocument/2006/relationships/slide" Target="slides/slide16.xml"/><Relationship Id="rId68" Type="http://schemas.openxmlformats.org/officeDocument/2006/relationships/font" Target="fonts/HelveticaNeue-regular.fntdata"/><Relationship Id="rId23" Type="http://schemas.openxmlformats.org/officeDocument/2006/relationships/slide" Target="slides/slide15.xml"/><Relationship Id="rId67" Type="http://schemas.openxmlformats.org/officeDocument/2006/relationships/font" Target="fonts/Lato-boldItalic.fntdata"/><Relationship Id="rId60" Type="http://schemas.openxmlformats.org/officeDocument/2006/relationships/font" Target="fonts/Roboto-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HelveticaNeue-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font" Target="fonts/Raleway-bold.fntdata"/><Relationship Id="rId12" Type="http://schemas.openxmlformats.org/officeDocument/2006/relationships/slide" Target="slides/slide4.xml"/><Relationship Id="rId56" Type="http://schemas.openxmlformats.org/officeDocument/2006/relationships/font" Target="fonts/Raleway-regular.fntdata"/><Relationship Id="rId15" Type="http://schemas.openxmlformats.org/officeDocument/2006/relationships/slide" Target="slides/slide7.xml"/><Relationship Id="rId59" Type="http://schemas.openxmlformats.org/officeDocument/2006/relationships/font" Target="fonts/Raleway-boldItalic.fntdata"/><Relationship Id="rId14" Type="http://schemas.openxmlformats.org/officeDocument/2006/relationships/slide" Target="slides/slide6.xml"/><Relationship Id="rId58" Type="http://schemas.openxmlformats.org/officeDocument/2006/relationships/font" Target="fonts/Raleway-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3cc4cb698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cc4cb698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1fba5b648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fba5b648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0"/>
              </a:spcAft>
              <a:buNone/>
            </a:pPr>
            <a:r>
              <a:rPr lang="en" sz="1200" u="sng">
                <a:solidFill>
                  <a:schemeClr val="dk1"/>
                </a:solidFill>
                <a:highlight>
                  <a:schemeClr val="lt1"/>
                </a:highlight>
                <a:latin typeface="Times New Roman"/>
                <a:ea typeface="Times New Roman"/>
                <a:cs typeface="Times New Roman"/>
                <a:sym typeface="Times New Roman"/>
              </a:rPr>
              <a:t>FAREED’S SLIDES</a:t>
            </a:r>
            <a:endParaRPr sz="1200" u="sng">
              <a:solidFill>
                <a:schemeClr val="dk1"/>
              </a:solidFill>
              <a:highlight>
                <a:schemeClr val="lt1"/>
              </a:highlight>
              <a:latin typeface="Times New Roman"/>
              <a:ea typeface="Times New Roman"/>
              <a:cs typeface="Times New Roman"/>
              <a:sym typeface="Times New Roman"/>
            </a:endParaRPr>
          </a:p>
          <a:p>
            <a:pPr indent="0" lvl="0" marL="0" rtl="0" algn="l">
              <a:lnSpc>
                <a:spcPct val="138000"/>
              </a:lnSpc>
              <a:spcBef>
                <a:spcPts val="0"/>
              </a:spcBef>
              <a:spcAft>
                <a:spcPts val="0"/>
              </a:spcAft>
              <a:buClr>
                <a:schemeClr val="dk1"/>
              </a:buClr>
              <a:buSzPts val="1100"/>
              <a:buFont typeface="Arial"/>
              <a:buNone/>
            </a:pPr>
            <a:r>
              <a:rPr lang="en" sz="1200" u="sng">
                <a:solidFill>
                  <a:schemeClr val="dk1"/>
                </a:solidFill>
                <a:highlight>
                  <a:schemeClr val="lt1"/>
                </a:highlight>
                <a:latin typeface="Times New Roman"/>
                <a:ea typeface="Times New Roman"/>
                <a:cs typeface="Times New Roman"/>
                <a:sym typeface="Times New Roman"/>
              </a:rPr>
              <a:t>Guiding Questions for Teachers:</a:t>
            </a:r>
            <a:endParaRPr sz="1200" u="sng">
              <a:solidFill>
                <a:schemeClr val="dk1"/>
              </a:solidFill>
              <a:highlight>
                <a:schemeClr val="lt1"/>
              </a:highlight>
              <a:latin typeface="Times New Roman"/>
              <a:ea typeface="Times New Roman"/>
              <a:cs typeface="Times New Roman"/>
              <a:sym typeface="Times New Roman"/>
            </a:endParaRPr>
          </a:p>
          <a:p>
            <a:pPr indent="0" lvl="0" marL="0" rtl="0" algn="l">
              <a:lnSpc>
                <a:spcPct val="138000"/>
              </a:lnSpc>
              <a:spcBef>
                <a:spcPts val="0"/>
              </a:spcBef>
              <a:spcAft>
                <a:spcPts val="0"/>
              </a:spcAft>
              <a:buClr>
                <a:schemeClr val="dk1"/>
              </a:buClr>
              <a:buSzPts val="1100"/>
              <a:buFont typeface="Arial"/>
              <a:buNone/>
            </a:pPr>
            <a:r>
              <a:rPr i="1" lang="en" sz="1200">
                <a:solidFill>
                  <a:srgbClr val="222222"/>
                </a:solidFill>
                <a:highlight>
                  <a:schemeClr val="lt1"/>
                </a:highlight>
                <a:latin typeface="Times New Roman"/>
                <a:ea typeface="Times New Roman"/>
                <a:cs typeface="Times New Roman"/>
                <a:sym typeface="Times New Roman"/>
              </a:rPr>
              <a:t>1) How interested are my students in global issues?</a:t>
            </a:r>
            <a:endParaRPr i="1" sz="1200">
              <a:solidFill>
                <a:srgbClr val="222222"/>
              </a:solidFill>
              <a:highlight>
                <a:schemeClr val="lt1"/>
              </a:highlight>
              <a:latin typeface="Times New Roman"/>
              <a:ea typeface="Times New Roman"/>
              <a:cs typeface="Times New Roman"/>
              <a:sym typeface="Times New Roman"/>
            </a:endParaRPr>
          </a:p>
          <a:p>
            <a:pPr indent="0" lvl="0" marL="0" rtl="0" algn="l">
              <a:lnSpc>
                <a:spcPct val="138000"/>
              </a:lnSpc>
              <a:spcBef>
                <a:spcPts val="0"/>
              </a:spcBef>
              <a:spcAft>
                <a:spcPts val="0"/>
              </a:spcAft>
              <a:buClr>
                <a:schemeClr val="dk1"/>
              </a:buClr>
              <a:buSzPts val="1100"/>
              <a:buFont typeface="Arial"/>
              <a:buNone/>
            </a:pPr>
            <a:r>
              <a:rPr i="1" lang="en" sz="1200">
                <a:solidFill>
                  <a:srgbClr val="222222"/>
                </a:solidFill>
                <a:highlight>
                  <a:schemeClr val="lt1"/>
                </a:highlight>
                <a:latin typeface="Times New Roman"/>
                <a:ea typeface="Times New Roman"/>
                <a:cs typeface="Times New Roman"/>
                <a:sym typeface="Times New Roman"/>
              </a:rPr>
              <a:t>2) Why is it important for students to investigate global issues? What are the barriers to connecting students with global issues, and how do we overcome those barriers?</a:t>
            </a:r>
            <a:endParaRPr i="1" sz="1200">
              <a:solidFill>
                <a:srgbClr val="222222"/>
              </a:solidFill>
              <a:highlight>
                <a:schemeClr val="lt1"/>
              </a:highlight>
              <a:latin typeface="Times New Roman"/>
              <a:ea typeface="Times New Roman"/>
              <a:cs typeface="Times New Roman"/>
              <a:sym typeface="Times New Roman"/>
            </a:endParaRPr>
          </a:p>
          <a:p>
            <a:pPr indent="0" lvl="0" marL="0" rtl="0" algn="l">
              <a:lnSpc>
                <a:spcPct val="138000"/>
              </a:lnSpc>
              <a:spcBef>
                <a:spcPts val="0"/>
              </a:spcBef>
              <a:spcAft>
                <a:spcPts val="0"/>
              </a:spcAft>
              <a:buClr>
                <a:schemeClr val="dk1"/>
              </a:buClr>
              <a:buSzPts val="1100"/>
              <a:buFont typeface="Arial"/>
              <a:buNone/>
            </a:pPr>
            <a:r>
              <a:rPr i="1" lang="en" sz="1200">
                <a:solidFill>
                  <a:srgbClr val="222222"/>
                </a:solidFill>
                <a:highlight>
                  <a:schemeClr val="lt1"/>
                </a:highlight>
                <a:latin typeface="Times New Roman"/>
                <a:ea typeface="Times New Roman"/>
                <a:cs typeface="Times New Roman"/>
                <a:sym typeface="Times New Roman"/>
              </a:rPr>
              <a:t>3) How are my students accessing the news? </a:t>
            </a:r>
            <a:endParaRPr i="1" sz="1200">
              <a:solidFill>
                <a:srgbClr val="222222"/>
              </a:solidFill>
              <a:highlight>
                <a:schemeClr val="lt1"/>
              </a:highlight>
              <a:latin typeface="Times New Roman"/>
              <a:ea typeface="Times New Roman"/>
              <a:cs typeface="Times New Roman"/>
              <a:sym typeface="Times New Roman"/>
            </a:endParaRPr>
          </a:p>
          <a:p>
            <a:pPr indent="0" lvl="0" marL="0" rtl="0" algn="l">
              <a:lnSpc>
                <a:spcPct val="138000"/>
              </a:lnSpc>
              <a:spcBef>
                <a:spcPts val="0"/>
              </a:spcBef>
              <a:spcAft>
                <a:spcPts val="0"/>
              </a:spcAft>
              <a:buNone/>
            </a:pPr>
            <a:r>
              <a:rPr i="1" lang="en" sz="1200">
                <a:solidFill>
                  <a:srgbClr val="222222"/>
                </a:solidFill>
                <a:highlight>
                  <a:schemeClr val="lt1"/>
                </a:highlight>
                <a:latin typeface="Times New Roman"/>
                <a:ea typeface="Times New Roman"/>
                <a:cs typeface="Times New Roman"/>
                <a:sym typeface="Times New Roman"/>
              </a:rPr>
              <a:t>4) How can my students positively contribute to the global media landscape as both consumers and producers of online content?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40ca714aa4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40ca714aa4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2858375f2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2858375f24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 sz="1100">
                <a:solidFill>
                  <a:schemeClr val="dk1"/>
                </a:solidFill>
              </a:rPr>
              <a:t>Ask students to name what they see in the image, only things that are visible. Students may be tempted to predict the story, but they should be encouraged to focus on only naming what is in the picture.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2858375f2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g2858375f24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2858375f2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858375f24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40ca714aa4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40ca714aa4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 sz="1100">
                <a:solidFill>
                  <a:schemeClr val="dk1"/>
                </a:solidFill>
              </a:rPr>
              <a:t>If there are more students interested in the story, this is an opportunity to notice how looking closely at images can increase our interest. “Think, how many images might be be interested in that we skip because we </a:t>
            </a:r>
            <a:r>
              <a:rPr i="1" lang="en" sz="1100">
                <a:solidFill>
                  <a:schemeClr val="dk1"/>
                </a:solidFill>
              </a:rPr>
              <a:t>think</a:t>
            </a:r>
            <a:r>
              <a:rPr lang="en" sz="1100">
                <a:solidFill>
                  <a:schemeClr val="dk1"/>
                </a:solidFill>
              </a:rPr>
              <a:t> we aren’t interested.”</a:t>
            </a:r>
            <a:endParaRPr b="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2858375f2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858375f2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students to check their predictions. How accurate were they? How many would be interested in continuing to read the story now that they’ve clicked on it?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380ffd26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80ffd26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outlet for this story is </a:t>
            </a:r>
            <a:r>
              <a:rPr i="1" lang="en"/>
              <a:t>The Huffington Post.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2858375f2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858375f2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285f06f4f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85f06f4f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3cc4cb698f_0_14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cc4cb698f_0_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0ca714aa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40ca714aa4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239a63dc1f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239a63dc1f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29a745eab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29a745eabb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29a745eabb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29a745eabb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40ca714aa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40ca714aa4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 sz="1100">
                <a:solidFill>
                  <a:schemeClr val="dk1"/>
                </a:solidFill>
              </a:rPr>
              <a:t>If there are more students interested in the story, this is an opportunity to notice how looking closely at images can increase our interest. “Think, how many images might be be interested in that we skip because we </a:t>
            </a:r>
            <a:r>
              <a:rPr i="1" lang="en" sz="1100">
                <a:solidFill>
                  <a:schemeClr val="dk1"/>
                </a:solidFill>
              </a:rPr>
              <a:t>think</a:t>
            </a:r>
            <a:r>
              <a:rPr lang="en" sz="1100">
                <a:solidFill>
                  <a:schemeClr val="dk1"/>
                </a:solidFill>
              </a:rPr>
              <a:t> we aren’t interested.”</a:t>
            </a:r>
            <a:endParaRPr b="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29a745eab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29a745eabb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 sz="1100">
                <a:solidFill>
                  <a:schemeClr val="dk1"/>
                </a:solidFill>
              </a:rPr>
              <a:t>At least view the first three minutes. Ask students to check their predictions while they watch.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285f06f4f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85f06f4f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at 27:33</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29a745eab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9a745eabb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239f6abd34_0_7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39f6abd34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239f6abd34_0_8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39f6abd34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40ca714a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40ca714a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239f6abd34_0_8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39f6abd34_0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239f6abd34_0_9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39f6abd34_0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239f6abd34_0_25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We note here that the images and headlines students are seeing come from Pulitzer Center journalists. All reporting can be searched on this page.</a:t>
            </a:r>
            <a:endParaRPr/>
          </a:p>
        </p:txBody>
      </p:sp>
      <p:sp>
        <p:nvSpPr>
          <p:cNvPr id="481" name="Google Shape;481;g239f6abd34_0_2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239f6abd34_0_9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39f6abd34_0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239f6abd34_0_11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39f6abd34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285f06f4fb_0_3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85f06f4fb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239f6abd34_0_11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39f6abd34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239f6abd34_0_13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39f6abd34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3cc4cb698f_0_2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3cc4cb698f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239f6abd34_0_15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39f6abd34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0ca714aa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0ca714aa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 note of the news outlets and stories. You can add to these lists after students complete their independent activity to demonstrate the new outlets they learned about through the workshop, and the new stories they identified as interesting.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239f6abd34_0_15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As students mention the stories that interested them, they can be added to the list of stories students made at the start of the session. I often use a different color to differentiate these new stories. I also add outlets named by the students in response to the third question to the list of outlets they named at the start of the workshop.</a:t>
            </a:r>
            <a:endParaRPr/>
          </a:p>
        </p:txBody>
      </p:sp>
      <p:sp>
        <p:nvSpPr>
          <p:cNvPr id="531" name="Google Shape;531;g239f6abd34_0_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239f6abd34_0_16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One way to process this conversation is to post two large sticky notes: one reads “challenges” and the other reads “ideas.” </a:t>
            </a:r>
            <a:endParaRPr/>
          </a:p>
        </p:txBody>
      </p:sp>
      <p:sp>
        <p:nvSpPr>
          <p:cNvPr id="539" name="Google Shape;539;g239f6abd34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29a745eabb_0_10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9a745eabb_0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29a745eabb_0_10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9a745eabb_0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29a745eabb_0_11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9a745eabb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3cc4cb698f_0_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3cc4cb698f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239f6abd34_0_16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39f6abd34_0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239f6abd34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39f6abd34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239a63dc1f_0_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39a63dc1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380ffd26b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380ffd26bd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380ffd26b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380ffd26bd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239a63dc1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239a63dc1f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239a63dc1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39a63dc1f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54" name="Shape 54"/>
        <p:cNvGrpSpPr/>
        <p:nvPr/>
      </p:nvGrpSpPr>
      <p:grpSpPr>
        <a:xfrm>
          <a:off x="0" y="0"/>
          <a:ext cx="0" cy="0"/>
          <a:chOff x="0" y="0"/>
          <a:chExt cx="0" cy="0"/>
        </a:xfrm>
      </p:grpSpPr>
      <p:sp>
        <p:nvSpPr>
          <p:cNvPr id="55" name="Google Shape;55;p14"/>
          <p:cNvSpPr txBox="1"/>
          <p:nvPr>
            <p:ph type="title"/>
          </p:nvPr>
        </p:nvSpPr>
        <p:spPr>
          <a:xfrm>
            <a:off x="666750" y="862013"/>
            <a:ext cx="7810500" cy="1743000"/>
          </a:xfrm>
          <a:prstGeom prst="rect">
            <a:avLst/>
          </a:prstGeom>
          <a:noFill/>
          <a:ln>
            <a:noFill/>
          </a:ln>
        </p:spPr>
        <p:txBody>
          <a:bodyPr anchorCtr="0" anchor="b"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56" name="Google Shape;56;p14"/>
          <p:cNvSpPr txBox="1"/>
          <p:nvPr>
            <p:ph idx="1" type="body"/>
          </p:nvPr>
        </p:nvSpPr>
        <p:spPr>
          <a:xfrm>
            <a:off x="666750" y="2652713"/>
            <a:ext cx="7810500" cy="5955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57" name="Google Shape;57;p14"/>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633413" y="133350"/>
            <a:ext cx="7877100" cy="857400"/>
          </a:xfrm>
          <a:prstGeom prst="rect">
            <a:avLst/>
          </a:prstGeom>
          <a:noFill/>
          <a:ln>
            <a:noFill/>
          </a:ln>
        </p:spPr>
        <p:txBody>
          <a:bodyPr anchorCtr="0" anchor="ctr"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60" name="Google Shape;60;p15"/>
          <p:cNvSpPr txBox="1"/>
          <p:nvPr>
            <p:ph idx="1" type="body"/>
          </p:nvPr>
        </p:nvSpPr>
        <p:spPr>
          <a:xfrm>
            <a:off x="633413" y="1181100"/>
            <a:ext cx="7877100" cy="3486300"/>
          </a:xfrm>
          <a:prstGeom prst="rect">
            <a:avLst/>
          </a:prstGeom>
          <a:noFill/>
          <a:ln>
            <a:noFill/>
          </a:ln>
        </p:spPr>
        <p:txBody>
          <a:bodyPr anchorCtr="0" anchor="ctr" bIns="34275" lIns="34275" spcFirstLastPara="1" rIns="34275" wrap="square" tIns="34275"/>
          <a:lstStyle>
            <a:lvl1pPr indent="-374650" lvl="0" marL="4572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74650" lvl="1" marL="9144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74650" lvl="2" marL="13716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74650" lvl="3" marL="18288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74650" lvl="4" marL="22860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61" name="Google Shape;61;p1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62" name="Shape 62"/>
        <p:cNvGrpSpPr/>
        <p:nvPr/>
      </p:nvGrpSpPr>
      <p:grpSpPr>
        <a:xfrm>
          <a:off x="0" y="0"/>
          <a:ext cx="0" cy="0"/>
          <a:chOff x="0" y="0"/>
          <a:chExt cx="0" cy="0"/>
        </a:xfrm>
      </p:grpSpPr>
      <p:sp>
        <p:nvSpPr>
          <p:cNvPr id="63" name="Google Shape;63;p16"/>
          <p:cNvSpPr txBox="1"/>
          <p:nvPr>
            <p:ph type="title"/>
          </p:nvPr>
        </p:nvSpPr>
        <p:spPr>
          <a:xfrm>
            <a:off x="666750" y="1700213"/>
            <a:ext cx="7810500" cy="1743000"/>
          </a:xfrm>
          <a:prstGeom prst="rect">
            <a:avLst/>
          </a:prstGeom>
          <a:noFill/>
          <a:ln>
            <a:noFill/>
          </a:ln>
        </p:spPr>
        <p:txBody>
          <a:bodyPr anchorCtr="0" anchor="ctr"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64" name="Google Shape;64;p1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65" name="Shape 65"/>
        <p:cNvGrpSpPr/>
        <p:nvPr/>
      </p:nvGrpSpPr>
      <p:grpSpPr>
        <a:xfrm>
          <a:off x="0" y="0"/>
          <a:ext cx="0" cy="0"/>
          <a:chOff x="0" y="0"/>
          <a:chExt cx="0" cy="0"/>
        </a:xfrm>
      </p:grpSpPr>
      <p:sp>
        <p:nvSpPr>
          <p:cNvPr id="66" name="Google Shape;66;p17"/>
          <p:cNvSpPr txBox="1"/>
          <p:nvPr>
            <p:ph idx="1" type="body"/>
          </p:nvPr>
        </p:nvSpPr>
        <p:spPr>
          <a:xfrm>
            <a:off x="633413" y="666750"/>
            <a:ext cx="7877100" cy="3810000"/>
          </a:xfrm>
          <a:prstGeom prst="rect">
            <a:avLst/>
          </a:prstGeom>
          <a:noFill/>
          <a:ln>
            <a:noFill/>
          </a:ln>
        </p:spPr>
        <p:txBody>
          <a:bodyPr anchorCtr="0" anchor="ctr" bIns="34275" lIns="34275" spcFirstLastPara="1" rIns="34275" wrap="square" tIns="34275"/>
          <a:lstStyle>
            <a:lvl1pPr indent="-374650" lvl="0" marL="4572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74650" lvl="1" marL="9144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74650" lvl="2" marL="13716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74650" lvl="3" marL="18288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74650" lvl="4" marL="22860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67" name="Google Shape;67;p17"/>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68" name="Shape 68"/>
        <p:cNvGrpSpPr/>
        <p:nvPr/>
      </p:nvGrpSpPr>
      <p:grpSpPr>
        <a:xfrm>
          <a:off x="0" y="0"/>
          <a:ext cx="0" cy="0"/>
          <a:chOff x="0" y="0"/>
          <a:chExt cx="0" cy="0"/>
        </a:xfrm>
      </p:grpSpPr>
      <p:sp>
        <p:nvSpPr>
          <p:cNvPr id="69" name="Google Shape;69;p18"/>
          <p:cNvSpPr/>
          <p:nvPr>
            <p:ph idx="2" type="pic"/>
          </p:nvPr>
        </p:nvSpPr>
        <p:spPr>
          <a:xfrm>
            <a:off x="0" y="0"/>
            <a:ext cx="9144000" cy="51435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70" name="Google Shape;70;p18"/>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71" name="Shape 71"/>
        <p:cNvGrpSpPr/>
        <p:nvPr/>
      </p:nvGrpSpPr>
      <p:grpSpPr>
        <a:xfrm>
          <a:off x="0" y="0"/>
          <a:ext cx="0" cy="0"/>
          <a:chOff x="0" y="0"/>
          <a:chExt cx="0" cy="0"/>
        </a:xfrm>
      </p:grpSpPr>
      <p:sp>
        <p:nvSpPr>
          <p:cNvPr id="72" name="Google Shape;72;p19"/>
          <p:cNvSpPr/>
          <p:nvPr>
            <p:ph idx="2" type="pic"/>
          </p:nvPr>
        </p:nvSpPr>
        <p:spPr>
          <a:xfrm>
            <a:off x="1172238" y="252413"/>
            <a:ext cx="6801000" cy="32766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73" name="Google Shape;73;p19"/>
          <p:cNvSpPr txBox="1"/>
          <p:nvPr>
            <p:ph type="title"/>
          </p:nvPr>
        </p:nvSpPr>
        <p:spPr>
          <a:xfrm>
            <a:off x="238125" y="3567113"/>
            <a:ext cx="8667900" cy="752400"/>
          </a:xfrm>
          <a:prstGeom prst="rect">
            <a:avLst/>
          </a:prstGeom>
          <a:noFill/>
          <a:ln>
            <a:noFill/>
          </a:ln>
        </p:spPr>
        <p:txBody>
          <a:bodyPr anchorCtr="0" anchor="b"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74" name="Google Shape;74;p19"/>
          <p:cNvSpPr txBox="1"/>
          <p:nvPr>
            <p:ph idx="1" type="body"/>
          </p:nvPr>
        </p:nvSpPr>
        <p:spPr>
          <a:xfrm>
            <a:off x="238125" y="4291013"/>
            <a:ext cx="8667900" cy="5955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75" name="Google Shape;75;p19"/>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76" name="Shape 76"/>
        <p:cNvGrpSpPr/>
        <p:nvPr/>
      </p:nvGrpSpPr>
      <p:grpSpPr>
        <a:xfrm>
          <a:off x="0" y="0"/>
          <a:ext cx="0" cy="0"/>
          <a:chOff x="0" y="0"/>
          <a:chExt cx="0" cy="0"/>
        </a:xfrm>
      </p:grpSpPr>
      <p:sp>
        <p:nvSpPr>
          <p:cNvPr id="77" name="Google Shape;77;p20"/>
          <p:cNvSpPr/>
          <p:nvPr>
            <p:ph idx="2" type="pic"/>
          </p:nvPr>
        </p:nvSpPr>
        <p:spPr>
          <a:xfrm>
            <a:off x="4937242" y="357188"/>
            <a:ext cx="3571800" cy="43005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78" name="Google Shape;78;p20"/>
          <p:cNvSpPr txBox="1"/>
          <p:nvPr>
            <p:ph type="title"/>
          </p:nvPr>
        </p:nvSpPr>
        <p:spPr>
          <a:xfrm>
            <a:off x="619125" y="357188"/>
            <a:ext cx="3833700" cy="2081400"/>
          </a:xfrm>
          <a:prstGeom prst="rect">
            <a:avLst/>
          </a:prstGeom>
          <a:noFill/>
          <a:ln>
            <a:noFill/>
          </a:ln>
        </p:spPr>
        <p:txBody>
          <a:bodyPr anchorCtr="0" anchor="b"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3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79" name="Google Shape;79;p20"/>
          <p:cNvSpPr txBox="1"/>
          <p:nvPr>
            <p:ph idx="1" type="body"/>
          </p:nvPr>
        </p:nvSpPr>
        <p:spPr>
          <a:xfrm>
            <a:off x="619125" y="2447925"/>
            <a:ext cx="3833700" cy="21477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2400"/>
              <a:buFont typeface="Helvetica Neue"/>
              <a:buNone/>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80" name="Google Shape;80;p2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81" name="Shape 81"/>
        <p:cNvGrpSpPr/>
        <p:nvPr/>
      </p:nvGrpSpPr>
      <p:grpSpPr>
        <a:xfrm>
          <a:off x="0" y="0"/>
          <a:ext cx="0" cy="0"/>
          <a:chOff x="0" y="0"/>
          <a:chExt cx="0" cy="0"/>
        </a:xfrm>
      </p:grpSpPr>
      <p:sp>
        <p:nvSpPr>
          <p:cNvPr id="82" name="Google Shape;82;p21"/>
          <p:cNvSpPr txBox="1"/>
          <p:nvPr>
            <p:ph type="title"/>
          </p:nvPr>
        </p:nvSpPr>
        <p:spPr>
          <a:xfrm>
            <a:off x="633413" y="133350"/>
            <a:ext cx="7877100" cy="857400"/>
          </a:xfrm>
          <a:prstGeom prst="rect">
            <a:avLst/>
          </a:prstGeom>
          <a:noFill/>
          <a:ln>
            <a:noFill/>
          </a:ln>
        </p:spPr>
        <p:txBody>
          <a:bodyPr anchorCtr="0" anchor="ctr"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83" name="Google Shape;83;p2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84" name="Shape 84"/>
        <p:cNvGrpSpPr/>
        <p:nvPr/>
      </p:nvGrpSpPr>
      <p:grpSpPr>
        <a:xfrm>
          <a:off x="0" y="0"/>
          <a:ext cx="0" cy="0"/>
          <a:chOff x="0" y="0"/>
          <a:chExt cx="0" cy="0"/>
        </a:xfrm>
      </p:grpSpPr>
      <p:sp>
        <p:nvSpPr>
          <p:cNvPr id="85" name="Google Shape;85;p22"/>
          <p:cNvSpPr/>
          <p:nvPr>
            <p:ph idx="2" type="pic"/>
          </p:nvPr>
        </p:nvSpPr>
        <p:spPr>
          <a:xfrm>
            <a:off x="4938713" y="1181100"/>
            <a:ext cx="3571800" cy="34863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86" name="Google Shape;86;p22"/>
          <p:cNvSpPr txBox="1"/>
          <p:nvPr>
            <p:ph type="title"/>
          </p:nvPr>
        </p:nvSpPr>
        <p:spPr>
          <a:xfrm>
            <a:off x="633413" y="133350"/>
            <a:ext cx="7877100" cy="857400"/>
          </a:xfrm>
          <a:prstGeom prst="rect">
            <a:avLst/>
          </a:prstGeom>
          <a:noFill/>
          <a:ln>
            <a:noFill/>
          </a:ln>
        </p:spPr>
        <p:txBody>
          <a:bodyPr anchorCtr="0" anchor="ctr"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87" name="Google Shape;87;p22"/>
          <p:cNvSpPr txBox="1"/>
          <p:nvPr>
            <p:ph idx="1" type="body"/>
          </p:nvPr>
        </p:nvSpPr>
        <p:spPr>
          <a:xfrm>
            <a:off x="633413" y="1181100"/>
            <a:ext cx="3833700" cy="3486300"/>
          </a:xfrm>
          <a:prstGeom prst="rect">
            <a:avLst/>
          </a:prstGeom>
          <a:noFill/>
          <a:ln>
            <a:noFill/>
          </a:ln>
        </p:spPr>
        <p:txBody>
          <a:bodyPr anchorCtr="0" anchor="ctr" bIns="34275" lIns="34275" spcFirstLastPara="1" rIns="34275" wrap="square" tIns="34275"/>
          <a:lstStyle>
            <a:lvl1pPr indent="-342900" lvl="0" marL="457200" marR="0" rtl="0" algn="l">
              <a:lnSpc>
                <a:spcPct val="100000"/>
              </a:lnSpc>
              <a:spcBef>
                <a:spcPts val="1700"/>
              </a:spcBef>
              <a:spcAft>
                <a:spcPts val="0"/>
              </a:spcAft>
              <a:buClr>
                <a:srgbClr val="000000"/>
              </a:buClr>
              <a:buSzPts val="1800"/>
              <a:buFont typeface="Helvetica Neue"/>
              <a:buChar char="•"/>
              <a:defRPr b="0" i="0" sz="1400" u="none" cap="none" strike="noStrike">
                <a:solidFill>
                  <a:srgbClr val="000000"/>
                </a:solidFill>
                <a:latin typeface="Helvetica Neue"/>
                <a:ea typeface="Helvetica Neue"/>
                <a:cs typeface="Helvetica Neue"/>
                <a:sym typeface="Helvetica Neue"/>
              </a:defRPr>
            </a:lvl1pPr>
            <a:lvl2pPr indent="-342900" lvl="1" marL="914400" marR="0" rtl="0" algn="l">
              <a:lnSpc>
                <a:spcPct val="100000"/>
              </a:lnSpc>
              <a:spcBef>
                <a:spcPts val="1700"/>
              </a:spcBef>
              <a:spcAft>
                <a:spcPts val="0"/>
              </a:spcAft>
              <a:buClr>
                <a:srgbClr val="000000"/>
              </a:buClr>
              <a:buSzPts val="1800"/>
              <a:buFont typeface="Helvetica Neue"/>
              <a:buChar char="•"/>
              <a:defRPr b="0" i="0" sz="1400" u="none" cap="none" strike="noStrike">
                <a:solidFill>
                  <a:srgbClr val="000000"/>
                </a:solidFill>
                <a:latin typeface="Helvetica Neue"/>
                <a:ea typeface="Helvetica Neue"/>
                <a:cs typeface="Helvetica Neue"/>
                <a:sym typeface="Helvetica Neue"/>
              </a:defRPr>
            </a:lvl2pPr>
            <a:lvl3pPr indent="-342900" lvl="2" marL="1371600" marR="0" rtl="0" algn="l">
              <a:lnSpc>
                <a:spcPct val="100000"/>
              </a:lnSpc>
              <a:spcBef>
                <a:spcPts val="1700"/>
              </a:spcBef>
              <a:spcAft>
                <a:spcPts val="0"/>
              </a:spcAft>
              <a:buClr>
                <a:srgbClr val="000000"/>
              </a:buClr>
              <a:buSzPts val="1800"/>
              <a:buFont typeface="Helvetica Neue"/>
              <a:buChar char="•"/>
              <a:defRPr b="0" i="0" sz="1400" u="none" cap="none" strike="noStrike">
                <a:solidFill>
                  <a:srgbClr val="000000"/>
                </a:solidFill>
                <a:latin typeface="Helvetica Neue"/>
                <a:ea typeface="Helvetica Neue"/>
                <a:cs typeface="Helvetica Neue"/>
                <a:sym typeface="Helvetica Neue"/>
              </a:defRPr>
            </a:lvl3pPr>
            <a:lvl4pPr indent="-342900" lvl="3" marL="1828800" marR="0" rtl="0" algn="l">
              <a:lnSpc>
                <a:spcPct val="100000"/>
              </a:lnSpc>
              <a:spcBef>
                <a:spcPts val="1700"/>
              </a:spcBef>
              <a:spcAft>
                <a:spcPts val="0"/>
              </a:spcAft>
              <a:buClr>
                <a:srgbClr val="000000"/>
              </a:buClr>
              <a:buSzPts val="1800"/>
              <a:buFont typeface="Helvetica Neue"/>
              <a:buChar char="•"/>
              <a:defRPr b="0" i="0" sz="1400" u="none" cap="none" strike="noStrike">
                <a:solidFill>
                  <a:srgbClr val="000000"/>
                </a:solidFill>
                <a:latin typeface="Helvetica Neue"/>
                <a:ea typeface="Helvetica Neue"/>
                <a:cs typeface="Helvetica Neue"/>
                <a:sym typeface="Helvetica Neue"/>
              </a:defRPr>
            </a:lvl4pPr>
            <a:lvl5pPr indent="-342900" lvl="4" marL="2286000" marR="0" rtl="0" algn="l">
              <a:lnSpc>
                <a:spcPct val="100000"/>
              </a:lnSpc>
              <a:spcBef>
                <a:spcPts val="1700"/>
              </a:spcBef>
              <a:spcAft>
                <a:spcPts val="0"/>
              </a:spcAft>
              <a:buClr>
                <a:srgbClr val="000000"/>
              </a:buClr>
              <a:buSzPts val="1800"/>
              <a:buFont typeface="Helvetica Neue"/>
              <a:buChar char="•"/>
              <a:defRPr b="0" i="0" sz="14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88" name="Google Shape;88;p22"/>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89" name="Shape 89"/>
        <p:cNvGrpSpPr/>
        <p:nvPr/>
      </p:nvGrpSpPr>
      <p:grpSpPr>
        <a:xfrm>
          <a:off x="0" y="0"/>
          <a:ext cx="0" cy="0"/>
          <a:chOff x="0" y="0"/>
          <a:chExt cx="0" cy="0"/>
        </a:xfrm>
      </p:grpSpPr>
      <p:sp>
        <p:nvSpPr>
          <p:cNvPr id="90" name="Google Shape;90;p23"/>
          <p:cNvSpPr/>
          <p:nvPr>
            <p:ph idx="2" type="pic"/>
          </p:nvPr>
        </p:nvSpPr>
        <p:spPr>
          <a:xfrm>
            <a:off x="5910263" y="2643188"/>
            <a:ext cx="2776500" cy="20814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91" name="Google Shape;91;p23"/>
          <p:cNvSpPr/>
          <p:nvPr>
            <p:ph idx="3" type="pic"/>
          </p:nvPr>
        </p:nvSpPr>
        <p:spPr>
          <a:xfrm>
            <a:off x="5910263" y="423863"/>
            <a:ext cx="2776500" cy="20814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92" name="Google Shape;92;p23"/>
          <p:cNvSpPr/>
          <p:nvPr>
            <p:ph idx="4" type="pic"/>
          </p:nvPr>
        </p:nvSpPr>
        <p:spPr>
          <a:xfrm>
            <a:off x="452438" y="423863"/>
            <a:ext cx="5315100" cy="43005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93" name="Google Shape;93;p2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94" name="Shape 94"/>
        <p:cNvGrpSpPr/>
        <p:nvPr/>
      </p:nvGrpSpPr>
      <p:grpSpPr>
        <a:xfrm>
          <a:off x="0" y="0"/>
          <a:ext cx="0" cy="0"/>
          <a:chOff x="0" y="0"/>
          <a:chExt cx="0" cy="0"/>
        </a:xfrm>
      </p:grpSpPr>
      <p:sp>
        <p:nvSpPr>
          <p:cNvPr id="95" name="Google Shape;95;p24"/>
          <p:cNvSpPr txBox="1"/>
          <p:nvPr>
            <p:ph idx="1" type="body"/>
          </p:nvPr>
        </p:nvSpPr>
        <p:spPr>
          <a:xfrm>
            <a:off x="895350" y="3357563"/>
            <a:ext cx="7358100" cy="219600"/>
          </a:xfrm>
          <a:prstGeom prst="rect">
            <a:avLst/>
          </a:prstGeom>
          <a:noFill/>
          <a:ln>
            <a:noFill/>
          </a:ln>
        </p:spPr>
        <p:txBody>
          <a:bodyPr anchorCtr="0" anchor="t" bIns="34275" lIns="34275" spcFirstLastPara="1" rIns="34275" wrap="square" tIns="34275"/>
          <a:lstStyle>
            <a:lvl1pPr indent="-228600" lvl="0" marL="457200" marR="0" rtl="0" algn="ctr">
              <a:lnSpc>
                <a:spcPct val="100000"/>
              </a:lnSpc>
              <a:spcBef>
                <a:spcPts val="0"/>
              </a:spcBef>
              <a:spcAft>
                <a:spcPts val="0"/>
              </a:spcAft>
              <a:buClr>
                <a:srgbClr val="000000"/>
              </a:buClr>
              <a:buSzPts val="2400"/>
              <a:buFont typeface="Helvetica Neue"/>
              <a:buNone/>
              <a:defRPr b="0" i="1" sz="1200" u="none" cap="none" strike="noStrike">
                <a:solidFill>
                  <a:srgbClr val="000000"/>
                </a:solidFill>
                <a:latin typeface="Helvetica Neue"/>
                <a:ea typeface="Helvetica Neue"/>
                <a:cs typeface="Helvetica Neue"/>
                <a:sym typeface="Helvetica Neue"/>
              </a:defRPr>
            </a:lvl1pPr>
            <a:lvl2pPr indent="-381000" lvl="1" marL="914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381000" lvl="2" marL="1371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381000" lvl="3" marL="1828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381000" lvl="4" marL="2286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96" name="Google Shape;96;p24"/>
          <p:cNvSpPr txBox="1"/>
          <p:nvPr>
            <p:ph idx="2" type="body"/>
          </p:nvPr>
        </p:nvSpPr>
        <p:spPr>
          <a:xfrm>
            <a:off x="895350" y="2278856"/>
            <a:ext cx="7358100" cy="309600"/>
          </a:xfrm>
          <a:prstGeom prst="rect">
            <a:avLst/>
          </a:prstGeom>
          <a:noFill/>
          <a:ln>
            <a:noFill/>
          </a:ln>
        </p:spPr>
        <p:txBody>
          <a:bodyPr anchorCtr="0" anchor="ctr" bIns="34275" lIns="34275" spcFirstLastPara="1" rIns="34275" wrap="square" tIns="34275"/>
          <a:lstStyle>
            <a:lvl1pPr indent="-228600" lvl="0" marL="457200" marR="0" rtl="0" algn="ctr">
              <a:lnSpc>
                <a:spcPct val="100000"/>
              </a:lnSpc>
              <a:spcBef>
                <a:spcPts val="0"/>
              </a:spcBef>
              <a:spcAft>
                <a:spcPts val="0"/>
              </a:spcAft>
              <a:buClr>
                <a:srgbClr val="000000"/>
              </a:buClr>
              <a:buSzPts val="2400"/>
              <a:buFont typeface="Helvetica Neue"/>
              <a:buNone/>
              <a:defRPr b="0" i="0" sz="1800" u="none" cap="none" strike="noStrike">
                <a:solidFill>
                  <a:srgbClr val="000000"/>
                </a:solidFill>
                <a:latin typeface="Helvetica Neue"/>
                <a:ea typeface="Helvetica Neue"/>
                <a:cs typeface="Helvetica Neue"/>
                <a:sym typeface="Helvetica Neue"/>
              </a:defRPr>
            </a:lvl1pPr>
            <a:lvl2pPr indent="-381000" lvl="1" marL="914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381000" lvl="2" marL="1371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381000" lvl="3" marL="1828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381000" lvl="4" marL="2286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97" name="Google Shape;97;p24"/>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98" name="Shape 98"/>
        <p:cNvGrpSpPr/>
        <p:nvPr/>
      </p:nvGrpSpPr>
      <p:grpSpPr>
        <a:xfrm>
          <a:off x="0" y="0"/>
          <a:ext cx="0" cy="0"/>
          <a:chOff x="0" y="0"/>
          <a:chExt cx="0" cy="0"/>
        </a:xfrm>
      </p:grpSpPr>
      <p:sp>
        <p:nvSpPr>
          <p:cNvPr id="99" name="Google Shape;99;p2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4" name="Shape 104"/>
        <p:cNvGrpSpPr/>
        <p:nvPr/>
      </p:nvGrpSpPr>
      <p:grpSpPr>
        <a:xfrm>
          <a:off x="0" y="0"/>
          <a:ext cx="0" cy="0"/>
          <a:chOff x="0" y="0"/>
          <a:chExt cx="0" cy="0"/>
        </a:xfrm>
      </p:grpSpPr>
      <p:sp>
        <p:nvSpPr>
          <p:cNvPr id="105" name="Google Shape;105;p2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5200">
                <a:solidFill>
                  <a:schemeClr val="dk1"/>
                </a:solidFill>
              </a:defRPr>
            </a:lvl2pPr>
            <a:lvl3pPr indent="0" lvl="2" rtl="0" algn="ctr">
              <a:spcBef>
                <a:spcPts val="0"/>
              </a:spcBef>
              <a:spcAft>
                <a:spcPts val="0"/>
              </a:spcAft>
              <a:buClr>
                <a:schemeClr val="dk1"/>
              </a:buClr>
              <a:buSzPts val="1400"/>
              <a:buFont typeface="Arial"/>
              <a:buNone/>
              <a:defRPr sz="5200">
                <a:solidFill>
                  <a:schemeClr val="dk1"/>
                </a:solidFill>
              </a:defRPr>
            </a:lvl3pPr>
            <a:lvl4pPr indent="0" lvl="3" rtl="0" algn="ctr">
              <a:spcBef>
                <a:spcPts val="0"/>
              </a:spcBef>
              <a:spcAft>
                <a:spcPts val="0"/>
              </a:spcAft>
              <a:buClr>
                <a:schemeClr val="dk1"/>
              </a:buClr>
              <a:buSzPts val="1400"/>
              <a:buFont typeface="Arial"/>
              <a:buNone/>
              <a:defRPr sz="5200">
                <a:solidFill>
                  <a:schemeClr val="dk1"/>
                </a:solidFill>
              </a:defRPr>
            </a:lvl4pPr>
            <a:lvl5pPr indent="0" lvl="4" rtl="0" algn="ctr">
              <a:spcBef>
                <a:spcPts val="0"/>
              </a:spcBef>
              <a:spcAft>
                <a:spcPts val="0"/>
              </a:spcAft>
              <a:buClr>
                <a:schemeClr val="dk1"/>
              </a:buClr>
              <a:buSzPts val="1400"/>
              <a:buFont typeface="Arial"/>
              <a:buNone/>
              <a:defRPr sz="5200">
                <a:solidFill>
                  <a:schemeClr val="dk1"/>
                </a:solidFill>
              </a:defRPr>
            </a:lvl5pPr>
            <a:lvl6pPr indent="0" lvl="5" rtl="0" algn="ctr">
              <a:spcBef>
                <a:spcPts val="0"/>
              </a:spcBef>
              <a:spcAft>
                <a:spcPts val="0"/>
              </a:spcAft>
              <a:buClr>
                <a:schemeClr val="dk1"/>
              </a:buClr>
              <a:buSzPts val="1400"/>
              <a:buFont typeface="Arial"/>
              <a:buNone/>
              <a:defRPr sz="5200">
                <a:solidFill>
                  <a:schemeClr val="dk1"/>
                </a:solidFill>
              </a:defRPr>
            </a:lvl6pPr>
            <a:lvl7pPr indent="0" lvl="6" rtl="0" algn="ctr">
              <a:spcBef>
                <a:spcPts val="0"/>
              </a:spcBef>
              <a:spcAft>
                <a:spcPts val="0"/>
              </a:spcAft>
              <a:buClr>
                <a:schemeClr val="dk1"/>
              </a:buClr>
              <a:buSzPts val="1400"/>
              <a:buFont typeface="Arial"/>
              <a:buNone/>
              <a:defRPr sz="5200">
                <a:solidFill>
                  <a:schemeClr val="dk1"/>
                </a:solidFill>
              </a:defRPr>
            </a:lvl7pPr>
            <a:lvl8pPr indent="0" lvl="7" rtl="0" algn="ctr">
              <a:spcBef>
                <a:spcPts val="0"/>
              </a:spcBef>
              <a:spcAft>
                <a:spcPts val="0"/>
              </a:spcAft>
              <a:buClr>
                <a:schemeClr val="dk1"/>
              </a:buClr>
              <a:buSzPts val="1400"/>
              <a:buFont typeface="Arial"/>
              <a:buNone/>
              <a:defRPr sz="5200">
                <a:solidFill>
                  <a:schemeClr val="dk1"/>
                </a:solidFill>
              </a:defRPr>
            </a:lvl8pPr>
            <a:lvl9pPr indent="0" lvl="8" rtl="0" algn="ctr">
              <a:spcBef>
                <a:spcPts val="0"/>
              </a:spcBef>
              <a:spcAft>
                <a:spcPts val="0"/>
              </a:spcAft>
              <a:buClr>
                <a:schemeClr val="dk1"/>
              </a:buClr>
              <a:buSzPts val="1400"/>
              <a:buFont typeface="Arial"/>
              <a:buNone/>
              <a:defRPr sz="5200">
                <a:solidFill>
                  <a:schemeClr val="dk1"/>
                </a:solidFill>
              </a:defRPr>
            </a:lvl9pPr>
          </a:lstStyle>
          <a:p/>
        </p:txBody>
      </p:sp>
      <p:sp>
        <p:nvSpPr>
          <p:cNvPr id="106" name="Google Shape;106;p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107" name="Google Shape;107;p2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8" name="Shape 108"/>
        <p:cNvGrpSpPr/>
        <p:nvPr/>
      </p:nvGrpSpPr>
      <p:grpSpPr>
        <a:xfrm>
          <a:off x="0" y="0"/>
          <a:ext cx="0" cy="0"/>
          <a:chOff x="0" y="0"/>
          <a:chExt cx="0" cy="0"/>
        </a:xfrm>
      </p:grpSpPr>
      <p:sp>
        <p:nvSpPr>
          <p:cNvPr id="109" name="Google Shape;109;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110" name="Google Shape;110;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11" name="Google Shape;111;p2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12" name="Shape 112"/>
        <p:cNvGrpSpPr/>
        <p:nvPr/>
      </p:nvGrpSpPr>
      <p:grpSpPr>
        <a:xfrm>
          <a:off x="0" y="0"/>
          <a:ext cx="0" cy="0"/>
          <a:chOff x="0" y="0"/>
          <a:chExt cx="0" cy="0"/>
        </a:xfrm>
      </p:grpSpPr>
      <p:sp>
        <p:nvSpPr>
          <p:cNvPr id="113" name="Google Shape;113;p2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3600">
                <a:solidFill>
                  <a:schemeClr val="dk1"/>
                </a:solidFill>
              </a:defRPr>
            </a:lvl2pPr>
            <a:lvl3pPr indent="0" lvl="2" rtl="0" algn="ctr">
              <a:spcBef>
                <a:spcPts val="0"/>
              </a:spcBef>
              <a:spcAft>
                <a:spcPts val="0"/>
              </a:spcAft>
              <a:buClr>
                <a:schemeClr val="dk1"/>
              </a:buClr>
              <a:buSzPts val="1400"/>
              <a:buFont typeface="Arial"/>
              <a:buNone/>
              <a:defRPr sz="3600">
                <a:solidFill>
                  <a:schemeClr val="dk1"/>
                </a:solidFill>
              </a:defRPr>
            </a:lvl3pPr>
            <a:lvl4pPr indent="0" lvl="3" rtl="0" algn="ctr">
              <a:spcBef>
                <a:spcPts val="0"/>
              </a:spcBef>
              <a:spcAft>
                <a:spcPts val="0"/>
              </a:spcAft>
              <a:buClr>
                <a:schemeClr val="dk1"/>
              </a:buClr>
              <a:buSzPts val="1400"/>
              <a:buFont typeface="Arial"/>
              <a:buNone/>
              <a:defRPr sz="3600">
                <a:solidFill>
                  <a:schemeClr val="dk1"/>
                </a:solidFill>
              </a:defRPr>
            </a:lvl4pPr>
            <a:lvl5pPr indent="0" lvl="4" rtl="0" algn="ctr">
              <a:spcBef>
                <a:spcPts val="0"/>
              </a:spcBef>
              <a:spcAft>
                <a:spcPts val="0"/>
              </a:spcAft>
              <a:buClr>
                <a:schemeClr val="dk1"/>
              </a:buClr>
              <a:buSzPts val="1400"/>
              <a:buFont typeface="Arial"/>
              <a:buNone/>
              <a:defRPr sz="3600">
                <a:solidFill>
                  <a:schemeClr val="dk1"/>
                </a:solidFill>
              </a:defRPr>
            </a:lvl5pPr>
            <a:lvl6pPr indent="0" lvl="5" rtl="0" algn="ctr">
              <a:spcBef>
                <a:spcPts val="0"/>
              </a:spcBef>
              <a:spcAft>
                <a:spcPts val="0"/>
              </a:spcAft>
              <a:buClr>
                <a:schemeClr val="dk1"/>
              </a:buClr>
              <a:buSzPts val="1400"/>
              <a:buFont typeface="Arial"/>
              <a:buNone/>
              <a:defRPr sz="3600">
                <a:solidFill>
                  <a:schemeClr val="dk1"/>
                </a:solidFill>
              </a:defRPr>
            </a:lvl6pPr>
            <a:lvl7pPr indent="0" lvl="6" rtl="0" algn="ctr">
              <a:spcBef>
                <a:spcPts val="0"/>
              </a:spcBef>
              <a:spcAft>
                <a:spcPts val="0"/>
              </a:spcAft>
              <a:buClr>
                <a:schemeClr val="dk1"/>
              </a:buClr>
              <a:buSzPts val="1400"/>
              <a:buFont typeface="Arial"/>
              <a:buNone/>
              <a:defRPr sz="3600">
                <a:solidFill>
                  <a:schemeClr val="dk1"/>
                </a:solidFill>
              </a:defRPr>
            </a:lvl7pPr>
            <a:lvl8pPr indent="0" lvl="7" rtl="0" algn="ctr">
              <a:spcBef>
                <a:spcPts val="0"/>
              </a:spcBef>
              <a:spcAft>
                <a:spcPts val="0"/>
              </a:spcAft>
              <a:buClr>
                <a:schemeClr val="dk1"/>
              </a:buClr>
              <a:buSzPts val="1400"/>
              <a:buFont typeface="Arial"/>
              <a:buNone/>
              <a:defRPr sz="3600">
                <a:solidFill>
                  <a:schemeClr val="dk1"/>
                </a:solidFill>
              </a:defRPr>
            </a:lvl8pPr>
            <a:lvl9pPr indent="0" lvl="8" rtl="0" algn="ctr">
              <a:spcBef>
                <a:spcPts val="0"/>
              </a:spcBef>
              <a:spcAft>
                <a:spcPts val="0"/>
              </a:spcAft>
              <a:buClr>
                <a:schemeClr val="dk1"/>
              </a:buClr>
              <a:buSzPts val="1400"/>
              <a:buFont typeface="Arial"/>
              <a:buNone/>
              <a:defRPr sz="3600">
                <a:solidFill>
                  <a:schemeClr val="dk1"/>
                </a:solidFill>
              </a:defRPr>
            </a:lvl9pPr>
          </a:lstStyle>
          <a:p/>
        </p:txBody>
      </p:sp>
      <p:sp>
        <p:nvSpPr>
          <p:cNvPr id="114" name="Google Shape;114;p2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117" name="Google Shape;117;p3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118" name="Google Shape;118;p3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119" name="Google Shape;119;p3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0" name="Shape 120"/>
        <p:cNvGrpSpPr/>
        <p:nvPr/>
      </p:nvGrpSpPr>
      <p:grpSpPr>
        <a:xfrm>
          <a:off x="0" y="0"/>
          <a:ext cx="0" cy="0"/>
          <a:chOff x="0" y="0"/>
          <a:chExt cx="0" cy="0"/>
        </a:xfrm>
      </p:grpSpPr>
      <p:sp>
        <p:nvSpPr>
          <p:cNvPr id="121" name="Google Shape;121;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122" name="Google Shape;122;p3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123" name="Shape 123"/>
        <p:cNvGrpSpPr/>
        <p:nvPr/>
      </p:nvGrpSpPr>
      <p:grpSpPr>
        <a:xfrm>
          <a:off x="0" y="0"/>
          <a:ext cx="0" cy="0"/>
          <a:chOff x="0" y="0"/>
          <a:chExt cx="0" cy="0"/>
        </a:xfrm>
      </p:grpSpPr>
      <p:sp>
        <p:nvSpPr>
          <p:cNvPr id="124" name="Google Shape;124;p3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400">
                <a:solidFill>
                  <a:schemeClr val="dk1"/>
                </a:solidFill>
              </a:defRPr>
            </a:lvl2pPr>
            <a:lvl3pPr indent="0" lvl="2" rtl="0">
              <a:spcBef>
                <a:spcPts val="0"/>
              </a:spcBef>
              <a:spcAft>
                <a:spcPts val="0"/>
              </a:spcAft>
              <a:buClr>
                <a:schemeClr val="dk1"/>
              </a:buClr>
              <a:buSzPts val="1400"/>
              <a:buFont typeface="Arial"/>
              <a:buNone/>
              <a:defRPr sz="2400">
                <a:solidFill>
                  <a:schemeClr val="dk1"/>
                </a:solidFill>
              </a:defRPr>
            </a:lvl3pPr>
            <a:lvl4pPr indent="0" lvl="3" rtl="0">
              <a:spcBef>
                <a:spcPts val="0"/>
              </a:spcBef>
              <a:spcAft>
                <a:spcPts val="0"/>
              </a:spcAft>
              <a:buClr>
                <a:schemeClr val="dk1"/>
              </a:buClr>
              <a:buSzPts val="1400"/>
              <a:buFont typeface="Arial"/>
              <a:buNone/>
              <a:defRPr sz="2400">
                <a:solidFill>
                  <a:schemeClr val="dk1"/>
                </a:solidFill>
              </a:defRPr>
            </a:lvl4pPr>
            <a:lvl5pPr indent="0" lvl="4" rtl="0">
              <a:spcBef>
                <a:spcPts val="0"/>
              </a:spcBef>
              <a:spcAft>
                <a:spcPts val="0"/>
              </a:spcAft>
              <a:buClr>
                <a:schemeClr val="dk1"/>
              </a:buClr>
              <a:buSzPts val="1400"/>
              <a:buFont typeface="Arial"/>
              <a:buNone/>
              <a:defRPr sz="2400">
                <a:solidFill>
                  <a:schemeClr val="dk1"/>
                </a:solidFill>
              </a:defRPr>
            </a:lvl5pPr>
            <a:lvl6pPr indent="0" lvl="5" rtl="0">
              <a:spcBef>
                <a:spcPts val="0"/>
              </a:spcBef>
              <a:spcAft>
                <a:spcPts val="0"/>
              </a:spcAft>
              <a:buClr>
                <a:schemeClr val="dk1"/>
              </a:buClr>
              <a:buSzPts val="1400"/>
              <a:buFont typeface="Arial"/>
              <a:buNone/>
              <a:defRPr sz="2400">
                <a:solidFill>
                  <a:schemeClr val="dk1"/>
                </a:solidFill>
              </a:defRPr>
            </a:lvl6pPr>
            <a:lvl7pPr indent="0" lvl="6" rtl="0">
              <a:spcBef>
                <a:spcPts val="0"/>
              </a:spcBef>
              <a:spcAft>
                <a:spcPts val="0"/>
              </a:spcAft>
              <a:buClr>
                <a:schemeClr val="dk1"/>
              </a:buClr>
              <a:buSzPts val="1400"/>
              <a:buFont typeface="Arial"/>
              <a:buNone/>
              <a:defRPr sz="2400">
                <a:solidFill>
                  <a:schemeClr val="dk1"/>
                </a:solidFill>
              </a:defRPr>
            </a:lvl7pPr>
            <a:lvl8pPr indent="0" lvl="7" rtl="0">
              <a:spcBef>
                <a:spcPts val="0"/>
              </a:spcBef>
              <a:spcAft>
                <a:spcPts val="0"/>
              </a:spcAft>
              <a:buClr>
                <a:schemeClr val="dk1"/>
              </a:buClr>
              <a:buSzPts val="1400"/>
              <a:buFont typeface="Arial"/>
              <a:buNone/>
              <a:defRPr sz="2400">
                <a:solidFill>
                  <a:schemeClr val="dk1"/>
                </a:solidFill>
              </a:defRPr>
            </a:lvl8pPr>
            <a:lvl9pPr indent="0" lvl="8" rtl="0">
              <a:spcBef>
                <a:spcPts val="0"/>
              </a:spcBef>
              <a:spcAft>
                <a:spcPts val="0"/>
              </a:spcAft>
              <a:buClr>
                <a:schemeClr val="dk1"/>
              </a:buClr>
              <a:buSzPts val="1400"/>
              <a:buFont typeface="Arial"/>
              <a:buNone/>
              <a:defRPr sz="2400">
                <a:solidFill>
                  <a:schemeClr val="dk1"/>
                </a:solidFill>
              </a:defRPr>
            </a:lvl9pPr>
          </a:lstStyle>
          <a:p/>
        </p:txBody>
      </p:sp>
      <p:sp>
        <p:nvSpPr>
          <p:cNvPr id="125" name="Google Shape;125;p3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126" name="Google Shape;126;p3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127" name="Shape 127"/>
        <p:cNvGrpSpPr/>
        <p:nvPr/>
      </p:nvGrpSpPr>
      <p:grpSpPr>
        <a:xfrm>
          <a:off x="0" y="0"/>
          <a:ext cx="0" cy="0"/>
          <a:chOff x="0" y="0"/>
          <a:chExt cx="0" cy="0"/>
        </a:xfrm>
      </p:grpSpPr>
      <p:sp>
        <p:nvSpPr>
          <p:cNvPr id="128" name="Google Shape;128;p3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4800">
                <a:solidFill>
                  <a:schemeClr val="dk1"/>
                </a:solidFill>
              </a:defRPr>
            </a:lvl2pPr>
            <a:lvl3pPr indent="0" lvl="2" rtl="0">
              <a:spcBef>
                <a:spcPts val="0"/>
              </a:spcBef>
              <a:spcAft>
                <a:spcPts val="0"/>
              </a:spcAft>
              <a:buClr>
                <a:schemeClr val="dk1"/>
              </a:buClr>
              <a:buSzPts val="1400"/>
              <a:buFont typeface="Arial"/>
              <a:buNone/>
              <a:defRPr sz="4800">
                <a:solidFill>
                  <a:schemeClr val="dk1"/>
                </a:solidFill>
              </a:defRPr>
            </a:lvl3pPr>
            <a:lvl4pPr indent="0" lvl="3" rtl="0">
              <a:spcBef>
                <a:spcPts val="0"/>
              </a:spcBef>
              <a:spcAft>
                <a:spcPts val="0"/>
              </a:spcAft>
              <a:buClr>
                <a:schemeClr val="dk1"/>
              </a:buClr>
              <a:buSzPts val="1400"/>
              <a:buFont typeface="Arial"/>
              <a:buNone/>
              <a:defRPr sz="4800">
                <a:solidFill>
                  <a:schemeClr val="dk1"/>
                </a:solidFill>
              </a:defRPr>
            </a:lvl4pPr>
            <a:lvl5pPr indent="0" lvl="4" rtl="0">
              <a:spcBef>
                <a:spcPts val="0"/>
              </a:spcBef>
              <a:spcAft>
                <a:spcPts val="0"/>
              </a:spcAft>
              <a:buClr>
                <a:schemeClr val="dk1"/>
              </a:buClr>
              <a:buSzPts val="1400"/>
              <a:buFont typeface="Arial"/>
              <a:buNone/>
              <a:defRPr sz="4800">
                <a:solidFill>
                  <a:schemeClr val="dk1"/>
                </a:solidFill>
              </a:defRPr>
            </a:lvl5pPr>
            <a:lvl6pPr indent="0" lvl="5" rtl="0">
              <a:spcBef>
                <a:spcPts val="0"/>
              </a:spcBef>
              <a:spcAft>
                <a:spcPts val="0"/>
              </a:spcAft>
              <a:buClr>
                <a:schemeClr val="dk1"/>
              </a:buClr>
              <a:buSzPts val="1400"/>
              <a:buFont typeface="Arial"/>
              <a:buNone/>
              <a:defRPr sz="4800">
                <a:solidFill>
                  <a:schemeClr val="dk1"/>
                </a:solidFill>
              </a:defRPr>
            </a:lvl6pPr>
            <a:lvl7pPr indent="0" lvl="6" rtl="0">
              <a:spcBef>
                <a:spcPts val="0"/>
              </a:spcBef>
              <a:spcAft>
                <a:spcPts val="0"/>
              </a:spcAft>
              <a:buClr>
                <a:schemeClr val="dk1"/>
              </a:buClr>
              <a:buSzPts val="1400"/>
              <a:buFont typeface="Arial"/>
              <a:buNone/>
              <a:defRPr sz="4800">
                <a:solidFill>
                  <a:schemeClr val="dk1"/>
                </a:solidFill>
              </a:defRPr>
            </a:lvl7pPr>
            <a:lvl8pPr indent="0" lvl="7" rtl="0">
              <a:spcBef>
                <a:spcPts val="0"/>
              </a:spcBef>
              <a:spcAft>
                <a:spcPts val="0"/>
              </a:spcAft>
              <a:buClr>
                <a:schemeClr val="dk1"/>
              </a:buClr>
              <a:buSzPts val="1400"/>
              <a:buFont typeface="Arial"/>
              <a:buNone/>
              <a:defRPr sz="4800">
                <a:solidFill>
                  <a:schemeClr val="dk1"/>
                </a:solidFill>
              </a:defRPr>
            </a:lvl8pPr>
            <a:lvl9pPr indent="0" lvl="8" rtl="0">
              <a:spcBef>
                <a:spcPts val="0"/>
              </a:spcBef>
              <a:spcAft>
                <a:spcPts val="0"/>
              </a:spcAft>
              <a:buClr>
                <a:schemeClr val="dk1"/>
              </a:buClr>
              <a:buSzPts val="1400"/>
              <a:buFont typeface="Arial"/>
              <a:buNone/>
              <a:defRPr sz="4800">
                <a:solidFill>
                  <a:schemeClr val="dk1"/>
                </a:solidFill>
              </a:defRPr>
            </a:lvl9pPr>
          </a:lstStyle>
          <a:p/>
        </p:txBody>
      </p:sp>
      <p:sp>
        <p:nvSpPr>
          <p:cNvPr id="129" name="Google Shape;129;p3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130" name="Shape 130"/>
        <p:cNvGrpSpPr/>
        <p:nvPr/>
      </p:nvGrpSpPr>
      <p:grpSpPr>
        <a:xfrm>
          <a:off x="0" y="0"/>
          <a:ext cx="0" cy="0"/>
          <a:chOff x="0" y="0"/>
          <a:chExt cx="0" cy="0"/>
        </a:xfrm>
      </p:grpSpPr>
      <p:sp>
        <p:nvSpPr>
          <p:cNvPr id="131" name="Google Shape;131;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3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4200">
                <a:solidFill>
                  <a:schemeClr val="dk1"/>
                </a:solidFill>
              </a:defRPr>
            </a:lvl2pPr>
            <a:lvl3pPr indent="0" lvl="2" rtl="0" algn="ctr">
              <a:spcBef>
                <a:spcPts val="0"/>
              </a:spcBef>
              <a:spcAft>
                <a:spcPts val="0"/>
              </a:spcAft>
              <a:buClr>
                <a:schemeClr val="dk1"/>
              </a:buClr>
              <a:buSzPts val="1400"/>
              <a:buFont typeface="Arial"/>
              <a:buNone/>
              <a:defRPr sz="4200">
                <a:solidFill>
                  <a:schemeClr val="dk1"/>
                </a:solidFill>
              </a:defRPr>
            </a:lvl3pPr>
            <a:lvl4pPr indent="0" lvl="3" rtl="0" algn="ctr">
              <a:spcBef>
                <a:spcPts val="0"/>
              </a:spcBef>
              <a:spcAft>
                <a:spcPts val="0"/>
              </a:spcAft>
              <a:buClr>
                <a:schemeClr val="dk1"/>
              </a:buClr>
              <a:buSzPts val="1400"/>
              <a:buFont typeface="Arial"/>
              <a:buNone/>
              <a:defRPr sz="4200">
                <a:solidFill>
                  <a:schemeClr val="dk1"/>
                </a:solidFill>
              </a:defRPr>
            </a:lvl4pPr>
            <a:lvl5pPr indent="0" lvl="4" rtl="0" algn="ctr">
              <a:spcBef>
                <a:spcPts val="0"/>
              </a:spcBef>
              <a:spcAft>
                <a:spcPts val="0"/>
              </a:spcAft>
              <a:buClr>
                <a:schemeClr val="dk1"/>
              </a:buClr>
              <a:buSzPts val="1400"/>
              <a:buFont typeface="Arial"/>
              <a:buNone/>
              <a:defRPr sz="4200">
                <a:solidFill>
                  <a:schemeClr val="dk1"/>
                </a:solidFill>
              </a:defRPr>
            </a:lvl5pPr>
            <a:lvl6pPr indent="0" lvl="5" rtl="0" algn="ctr">
              <a:spcBef>
                <a:spcPts val="0"/>
              </a:spcBef>
              <a:spcAft>
                <a:spcPts val="0"/>
              </a:spcAft>
              <a:buClr>
                <a:schemeClr val="dk1"/>
              </a:buClr>
              <a:buSzPts val="1400"/>
              <a:buFont typeface="Arial"/>
              <a:buNone/>
              <a:defRPr sz="4200">
                <a:solidFill>
                  <a:schemeClr val="dk1"/>
                </a:solidFill>
              </a:defRPr>
            </a:lvl6pPr>
            <a:lvl7pPr indent="0" lvl="6" rtl="0" algn="ctr">
              <a:spcBef>
                <a:spcPts val="0"/>
              </a:spcBef>
              <a:spcAft>
                <a:spcPts val="0"/>
              </a:spcAft>
              <a:buClr>
                <a:schemeClr val="dk1"/>
              </a:buClr>
              <a:buSzPts val="1400"/>
              <a:buFont typeface="Arial"/>
              <a:buNone/>
              <a:defRPr sz="4200">
                <a:solidFill>
                  <a:schemeClr val="dk1"/>
                </a:solidFill>
              </a:defRPr>
            </a:lvl7pPr>
            <a:lvl8pPr indent="0" lvl="7" rtl="0" algn="ctr">
              <a:spcBef>
                <a:spcPts val="0"/>
              </a:spcBef>
              <a:spcAft>
                <a:spcPts val="0"/>
              </a:spcAft>
              <a:buClr>
                <a:schemeClr val="dk1"/>
              </a:buClr>
              <a:buSzPts val="1400"/>
              <a:buFont typeface="Arial"/>
              <a:buNone/>
              <a:defRPr sz="4200">
                <a:solidFill>
                  <a:schemeClr val="dk1"/>
                </a:solidFill>
              </a:defRPr>
            </a:lvl8pPr>
            <a:lvl9pPr indent="0" lvl="8" rtl="0" algn="ctr">
              <a:spcBef>
                <a:spcPts val="0"/>
              </a:spcBef>
              <a:spcAft>
                <a:spcPts val="0"/>
              </a:spcAft>
              <a:buClr>
                <a:schemeClr val="dk1"/>
              </a:buClr>
              <a:buSzPts val="1400"/>
              <a:buFont typeface="Arial"/>
              <a:buNone/>
              <a:defRPr sz="4200">
                <a:solidFill>
                  <a:schemeClr val="dk1"/>
                </a:solidFill>
              </a:defRPr>
            </a:lvl9pPr>
          </a:lstStyle>
          <a:p/>
        </p:txBody>
      </p:sp>
      <p:sp>
        <p:nvSpPr>
          <p:cNvPr id="133" name="Google Shape;133;p3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134" name="Google Shape;134;p3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35" name="Google Shape;135;p3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136" name="Shape 136"/>
        <p:cNvGrpSpPr/>
        <p:nvPr/>
      </p:nvGrpSpPr>
      <p:grpSpPr>
        <a:xfrm>
          <a:off x="0" y="0"/>
          <a:ext cx="0" cy="0"/>
          <a:chOff x="0" y="0"/>
          <a:chExt cx="0" cy="0"/>
        </a:xfrm>
      </p:grpSpPr>
      <p:sp>
        <p:nvSpPr>
          <p:cNvPr id="137" name="Google Shape;137;p3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38" name="Google Shape;138;p3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139" name="Shape 139"/>
        <p:cNvGrpSpPr/>
        <p:nvPr/>
      </p:nvGrpSpPr>
      <p:grpSpPr>
        <a:xfrm>
          <a:off x="0" y="0"/>
          <a:ext cx="0" cy="0"/>
          <a:chOff x="0" y="0"/>
          <a:chExt cx="0" cy="0"/>
        </a:xfrm>
      </p:grpSpPr>
      <p:sp>
        <p:nvSpPr>
          <p:cNvPr id="140" name="Google Shape;140;p36"/>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12000">
                <a:solidFill>
                  <a:schemeClr val="dk1"/>
                </a:solidFill>
              </a:defRPr>
            </a:lvl2pPr>
            <a:lvl3pPr indent="0" lvl="2" rtl="0" algn="ctr">
              <a:spcBef>
                <a:spcPts val="0"/>
              </a:spcBef>
              <a:spcAft>
                <a:spcPts val="0"/>
              </a:spcAft>
              <a:buClr>
                <a:schemeClr val="dk1"/>
              </a:buClr>
              <a:buSzPts val="1400"/>
              <a:buFont typeface="Arial"/>
              <a:buNone/>
              <a:defRPr sz="12000">
                <a:solidFill>
                  <a:schemeClr val="dk1"/>
                </a:solidFill>
              </a:defRPr>
            </a:lvl3pPr>
            <a:lvl4pPr indent="0" lvl="3" rtl="0" algn="ctr">
              <a:spcBef>
                <a:spcPts val="0"/>
              </a:spcBef>
              <a:spcAft>
                <a:spcPts val="0"/>
              </a:spcAft>
              <a:buClr>
                <a:schemeClr val="dk1"/>
              </a:buClr>
              <a:buSzPts val="1400"/>
              <a:buFont typeface="Arial"/>
              <a:buNone/>
              <a:defRPr sz="12000">
                <a:solidFill>
                  <a:schemeClr val="dk1"/>
                </a:solidFill>
              </a:defRPr>
            </a:lvl4pPr>
            <a:lvl5pPr indent="0" lvl="4" rtl="0" algn="ctr">
              <a:spcBef>
                <a:spcPts val="0"/>
              </a:spcBef>
              <a:spcAft>
                <a:spcPts val="0"/>
              </a:spcAft>
              <a:buClr>
                <a:schemeClr val="dk1"/>
              </a:buClr>
              <a:buSzPts val="1400"/>
              <a:buFont typeface="Arial"/>
              <a:buNone/>
              <a:defRPr sz="12000">
                <a:solidFill>
                  <a:schemeClr val="dk1"/>
                </a:solidFill>
              </a:defRPr>
            </a:lvl5pPr>
            <a:lvl6pPr indent="0" lvl="5" rtl="0" algn="ctr">
              <a:spcBef>
                <a:spcPts val="0"/>
              </a:spcBef>
              <a:spcAft>
                <a:spcPts val="0"/>
              </a:spcAft>
              <a:buClr>
                <a:schemeClr val="dk1"/>
              </a:buClr>
              <a:buSzPts val="1400"/>
              <a:buFont typeface="Arial"/>
              <a:buNone/>
              <a:defRPr sz="12000">
                <a:solidFill>
                  <a:schemeClr val="dk1"/>
                </a:solidFill>
              </a:defRPr>
            </a:lvl6pPr>
            <a:lvl7pPr indent="0" lvl="6" rtl="0" algn="ctr">
              <a:spcBef>
                <a:spcPts val="0"/>
              </a:spcBef>
              <a:spcAft>
                <a:spcPts val="0"/>
              </a:spcAft>
              <a:buClr>
                <a:schemeClr val="dk1"/>
              </a:buClr>
              <a:buSzPts val="1400"/>
              <a:buFont typeface="Arial"/>
              <a:buNone/>
              <a:defRPr sz="12000">
                <a:solidFill>
                  <a:schemeClr val="dk1"/>
                </a:solidFill>
              </a:defRPr>
            </a:lvl7pPr>
            <a:lvl8pPr indent="0" lvl="7" rtl="0" algn="ctr">
              <a:spcBef>
                <a:spcPts val="0"/>
              </a:spcBef>
              <a:spcAft>
                <a:spcPts val="0"/>
              </a:spcAft>
              <a:buClr>
                <a:schemeClr val="dk1"/>
              </a:buClr>
              <a:buSzPts val="1400"/>
              <a:buFont typeface="Arial"/>
              <a:buNone/>
              <a:defRPr sz="12000">
                <a:solidFill>
                  <a:schemeClr val="dk1"/>
                </a:solidFill>
              </a:defRPr>
            </a:lvl8pPr>
            <a:lvl9pPr indent="0" lvl="8" rtl="0" algn="ctr">
              <a:spcBef>
                <a:spcPts val="0"/>
              </a:spcBef>
              <a:spcAft>
                <a:spcPts val="0"/>
              </a:spcAft>
              <a:buClr>
                <a:schemeClr val="dk1"/>
              </a:buClr>
              <a:buSzPts val="1400"/>
              <a:buFont typeface="Arial"/>
              <a:buNone/>
              <a:defRPr sz="12000">
                <a:solidFill>
                  <a:schemeClr val="dk1"/>
                </a:solidFill>
              </a:defRPr>
            </a:lvl9pPr>
          </a:lstStyle>
          <a:p/>
        </p:txBody>
      </p:sp>
      <p:sp>
        <p:nvSpPr>
          <p:cNvPr id="141" name="Google Shape;141;p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42" name="Google Shape;142;p3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3" name="Shape 143"/>
        <p:cNvGrpSpPr/>
        <p:nvPr/>
      </p:nvGrpSpPr>
      <p:grpSpPr>
        <a:xfrm>
          <a:off x="0" y="0"/>
          <a:ext cx="0" cy="0"/>
          <a:chOff x="0" y="0"/>
          <a:chExt cx="0" cy="0"/>
        </a:xfrm>
      </p:grpSpPr>
      <p:sp>
        <p:nvSpPr>
          <p:cNvPr id="144" name="Google Shape;144;p3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149" name="Shape 149"/>
        <p:cNvGrpSpPr/>
        <p:nvPr/>
      </p:nvGrpSpPr>
      <p:grpSpPr>
        <a:xfrm>
          <a:off x="0" y="0"/>
          <a:ext cx="0" cy="0"/>
          <a:chOff x="0" y="0"/>
          <a:chExt cx="0" cy="0"/>
        </a:xfrm>
      </p:grpSpPr>
      <p:sp>
        <p:nvSpPr>
          <p:cNvPr id="150" name="Google Shape;150;p3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 name="Google Shape;151;p39"/>
          <p:cNvGrpSpPr/>
          <p:nvPr/>
        </p:nvGrpSpPr>
        <p:grpSpPr>
          <a:xfrm>
            <a:off x="830392" y="1191256"/>
            <a:ext cx="745763" cy="45826"/>
            <a:chOff x="4580561" y="2589004"/>
            <a:chExt cx="1064464" cy="25200"/>
          </a:xfrm>
        </p:grpSpPr>
        <p:sp>
          <p:nvSpPr>
            <p:cNvPr id="152" name="Google Shape;152;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 name="Google Shape;154;p39"/>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155" name="Google Shape;155;p39"/>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56" name="Google Shape;156;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7" name="Shape 157"/>
        <p:cNvGrpSpPr/>
        <p:nvPr/>
      </p:nvGrpSpPr>
      <p:grpSpPr>
        <a:xfrm>
          <a:off x="0" y="0"/>
          <a:ext cx="0" cy="0"/>
          <a:chOff x="0" y="0"/>
          <a:chExt cx="0" cy="0"/>
        </a:xfrm>
      </p:grpSpPr>
      <p:grpSp>
        <p:nvGrpSpPr>
          <p:cNvPr id="158" name="Google Shape;158;p40"/>
          <p:cNvGrpSpPr/>
          <p:nvPr/>
        </p:nvGrpSpPr>
        <p:grpSpPr>
          <a:xfrm>
            <a:off x="830392" y="1191256"/>
            <a:ext cx="745763" cy="45826"/>
            <a:chOff x="4580561" y="2589004"/>
            <a:chExt cx="1064464" cy="25200"/>
          </a:xfrm>
        </p:grpSpPr>
        <p:sp>
          <p:nvSpPr>
            <p:cNvPr id="159" name="Google Shape;159;p4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40"/>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2" name="Google Shape;162;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3" name="Shape 163"/>
        <p:cNvGrpSpPr/>
        <p:nvPr/>
      </p:nvGrpSpPr>
      <p:grpSpPr>
        <a:xfrm>
          <a:off x="0" y="0"/>
          <a:ext cx="0" cy="0"/>
          <a:chOff x="0" y="0"/>
          <a:chExt cx="0" cy="0"/>
        </a:xfrm>
      </p:grpSpPr>
      <p:sp>
        <p:nvSpPr>
          <p:cNvPr id="164" name="Google Shape;164;p4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41"/>
          <p:cNvGrpSpPr/>
          <p:nvPr/>
        </p:nvGrpSpPr>
        <p:grpSpPr>
          <a:xfrm>
            <a:off x="830392" y="1191256"/>
            <a:ext cx="745763" cy="45826"/>
            <a:chOff x="4580561" y="2589004"/>
            <a:chExt cx="1064464" cy="25200"/>
          </a:xfrm>
        </p:grpSpPr>
        <p:sp>
          <p:nvSpPr>
            <p:cNvPr id="166" name="Google Shape;166;p4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41"/>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69" name="Google Shape;169;p41"/>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0" name="Google Shape;170;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71" name="Shape 171"/>
        <p:cNvGrpSpPr/>
        <p:nvPr/>
      </p:nvGrpSpPr>
      <p:grpSpPr>
        <a:xfrm>
          <a:off x="0" y="0"/>
          <a:ext cx="0" cy="0"/>
          <a:chOff x="0" y="0"/>
          <a:chExt cx="0" cy="0"/>
        </a:xfrm>
      </p:grpSpPr>
      <p:sp>
        <p:nvSpPr>
          <p:cNvPr id="172" name="Google Shape;172;p4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 name="Google Shape;173;p42"/>
          <p:cNvGrpSpPr/>
          <p:nvPr/>
        </p:nvGrpSpPr>
        <p:grpSpPr>
          <a:xfrm>
            <a:off x="830392" y="1191256"/>
            <a:ext cx="745763" cy="45826"/>
            <a:chOff x="4580561" y="2589004"/>
            <a:chExt cx="1064464" cy="25200"/>
          </a:xfrm>
        </p:grpSpPr>
        <p:sp>
          <p:nvSpPr>
            <p:cNvPr id="174" name="Google Shape;174;p4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42"/>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77" name="Google Shape;177;p42"/>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8" name="Google Shape;178;p42"/>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9" name="Google Shape;179;p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0" name="Shape 180"/>
        <p:cNvGrpSpPr/>
        <p:nvPr/>
      </p:nvGrpSpPr>
      <p:grpSpPr>
        <a:xfrm>
          <a:off x="0" y="0"/>
          <a:ext cx="0" cy="0"/>
          <a:chOff x="0" y="0"/>
          <a:chExt cx="0" cy="0"/>
        </a:xfrm>
      </p:grpSpPr>
      <p:sp>
        <p:nvSpPr>
          <p:cNvPr id="181" name="Google Shape;181;p4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 name="Google Shape;182;p43"/>
          <p:cNvGrpSpPr/>
          <p:nvPr/>
        </p:nvGrpSpPr>
        <p:grpSpPr>
          <a:xfrm>
            <a:off x="830392" y="1191256"/>
            <a:ext cx="745763" cy="45826"/>
            <a:chOff x="4580561" y="2589004"/>
            <a:chExt cx="1064464" cy="25200"/>
          </a:xfrm>
        </p:grpSpPr>
        <p:sp>
          <p:nvSpPr>
            <p:cNvPr id="183" name="Google Shape;183;p4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43"/>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86" name="Google Shape;186;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87" name="Shape 187"/>
        <p:cNvGrpSpPr/>
        <p:nvPr/>
      </p:nvGrpSpPr>
      <p:grpSpPr>
        <a:xfrm>
          <a:off x="0" y="0"/>
          <a:ext cx="0" cy="0"/>
          <a:chOff x="0" y="0"/>
          <a:chExt cx="0" cy="0"/>
        </a:xfrm>
      </p:grpSpPr>
      <p:sp>
        <p:nvSpPr>
          <p:cNvPr id="188" name="Google Shape;188;p4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 name="Google Shape;189;p44"/>
          <p:cNvGrpSpPr/>
          <p:nvPr/>
        </p:nvGrpSpPr>
        <p:grpSpPr>
          <a:xfrm>
            <a:off x="830392" y="1191256"/>
            <a:ext cx="745763" cy="45826"/>
            <a:chOff x="4580561" y="2589004"/>
            <a:chExt cx="1064464" cy="25200"/>
          </a:xfrm>
        </p:grpSpPr>
        <p:sp>
          <p:nvSpPr>
            <p:cNvPr id="190" name="Google Shape;190;p4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44"/>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93" name="Google Shape;193;p44"/>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94" name="Google Shape;194;p4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195" name="Shape 195"/>
        <p:cNvGrpSpPr/>
        <p:nvPr/>
      </p:nvGrpSpPr>
      <p:grpSpPr>
        <a:xfrm>
          <a:off x="0" y="0"/>
          <a:ext cx="0" cy="0"/>
          <a:chOff x="0" y="0"/>
          <a:chExt cx="0" cy="0"/>
        </a:xfrm>
      </p:grpSpPr>
      <p:grpSp>
        <p:nvGrpSpPr>
          <p:cNvPr id="196" name="Google Shape;196;p45"/>
          <p:cNvGrpSpPr/>
          <p:nvPr/>
        </p:nvGrpSpPr>
        <p:grpSpPr>
          <a:xfrm>
            <a:off x="830392" y="4169130"/>
            <a:ext cx="745763" cy="45826"/>
            <a:chOff x="4580561" y="2589004"/>
            <a:chExt cx="1064464" cy="25200"/>
          </a:xfrm>
        </p:grpSpPr>
        <p:sp>
          <p:nvSpPr>
            <p:cNvPr id="197" name="Google Shape;197;p4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 name="Google Shape;199;p45"/>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00" name="Google Shape;200;p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01" name="Shape 201"/>
        <p:cNvGrpSpPr/>
        <p:nvPr/>
      </p:nvGrpSpPr>
      <p:grpSpPr>
        <a:xfrm>
          <a:off x="0" y="0"/>
          <a:ext cx="0" cy="0"/>
          <a:chOff x="0" y="0"/>
          <a:chExt cx="0" cy="0"/>
        </a:xfrm>
      </p:grpSpPr>
      <p:sp>
        <p:nvSpPr>
          <p:cNvPr id="202" name="Google Shape;202;p4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3" name="Google Shape;203;p46"/>
          <p:cNvGrpSpPr/>
          <p:nvPr/>
        </p:nvGrpSpPr>
        <p:grpSpPr>
          <a:xfrm>
            <a:off x="830392" y="1191256"/>
            <a:ext cx="745763" cy="45826"/>
            <a:chOff x="4580561" y="2589004"/>
            <a:chExt cx="1064464" cy="25200"/>
          </a:xfrm>
        </p:grpSpPr>
        <p:sp>
          <p:nvSpPr>
            <p:cNvPr id="204" name="Google Shape;204;p4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46"/>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207" name="Google Shape;207;p46"/>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08" name="Google Shape;208;p46"/>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09" name="Google Shape;209;p4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10" name="Shape 210"/>
        <p:cNvGrpSpPr/>
        <p:nvPr/>
      </p:nvGrpSpPr>
      <p:grpSpPr>
        <a:xfrm>
          <a:off x="0" y="0"/>
          <a:ext cx="0" cy="0"/>
          <a:chOff x="0" y="0"/>
          <a:chExt cx="0" cy="0"/>
        </a:xfrm>
      </p:grpSpPr>
      <p:sp>
        <p:nvSpPr>
          <p:cNvPr id="211" name="Google Shape;211;p47"/>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300"/>
              <a:buNone/>
              <a:defRPr/>
            </a:lvl1pPr>
          </a:lstStyle>
          <a:p/>
        </p:txBody>
      </p:sp>
      <p:sp>
        <p:nvSpPr>
          <p:cNvPr id="212" name="Google Shape;212;p4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213" name="Shape 213"/>
        <p:cNvGrpSpPr/>
        <p:nvPr/>
      </p:nvGrpSpPr>
      <p:grpSpPr>
        <a:xfrm>
          <a:off x="0" y="0"/>
          <a:ext cx="0" cy="0"/>
          <a:chOff x="0" y="0"/>
          <a:chExt cx="0" cy="0"/>
        </a:xfrm>
      </p:grpSpPr>
      <p:grpSp>
        <p:nvGrpSpPr>
          <p:cNvPr id="214" name="Google Shape;214;p48"/>
          <p:cNvGrpSpPr/>
          <p:nvPr/>
        </p:nvGrpSpPr>
        <p:grpSpPr>
          <a:xfrm>
            <a:off x="830392" y="4169130"/>
            <a:ext cx="745763" cy="45826"/>
            <a:chOff x="4580561" y="2589004"/>
            <a:chExt cx="1064464" cy="25200"/>
          </a:xfrm>
        </p:grpSpPr>
        <p:sp>
          <p:nvSpPr>
            <p:cNvPr id="215" name="Google Shape;215;p4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 name="Google Shape;217;p48"/>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18" name="Google Shape;218;p48"/>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219" name="Google Shape;219;p4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20" name="Shape 220"/>
        <p:cNvGrpSpPr/>
        <p:nvPr/>
      </p:nvGrpSpPr>
      <p:grpSpPr>
        <a:xfrm>
          <a:off x="0" y="0"/>
          <a:ext cx="0" cy="0"/>
          <a:chOff x="0" y="0"/>
          <a:chExt cx="0" cy="0"/>
        </a:xfrm>
      </p:grpSpPr>
      <p:sp>
        <p:nvSpPr>
          <p:cNvPr id="221" name="Google Shape;221;p4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2" name="Shape 222"/>
        <p:cNvGrpSpPr/>
        <p:nvPr/>
      </p:nvGrpSpPr>
      <p:grpSpPr>
        <a:xfrm>
          <a:off x="0" y="0"/>
          <a:ext cx="0" cy="0"/>
          <a:chOff x="0" y="0"/>
          <a:chExt cx="0" cy="0"/>
        </a:xfrm>
      </p:grpSpPr>
      <p:sp>
        <p:nvSpPr>
          <p:cNvPr id="223" name="Google Shape;223;p50"/>
          <p:cNvSpPr txBox="1"/>
          <p:nvPr>
            <p:ph type="title"/>
          </p:nvPr>
        </p:nvSpPr>
        <p:spPr>
          <a:xfrm>
            <a:off x="666750" y="1700213"/>
            <a:ext cx="7810500" cy="17430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24" name="Google Shape;224;p5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p:cSld name="TITLE_1">
    <p:spTree>
      <p:nvGrpSpPr>
        <p:cNvPr id="225" name="Shape 225"/>
        <p:cNvGrpSpPr/>
        <p:nvPr/>
      </p:nvGrpSpPr>
      <p:grpSpPr>
        <a:xfrm>
          <a:off x="0" y="0"/>
          <a:ext cx="0" cy="0"/>
          <a:chOff x="0" y="0"/>
          <a:chExt cx="0" cy="0"/>
        </a:xfrm>
      </p:grpSpPr>
      <p:sp>
        <p:nvSpPr>
          <p:cNvPr id="226" name="Google Shape;226;p51"/>
          <p:cNvSpPr txBox="1"/>
          <p:nvPr>
            <p:ph type="title"/>
          </p:nvPr>
        </p:nvSpPr>
        <p:spPr>
          <a:xfrm>
            <a:off x="666750" y="862013"/>
            <a:ext cx="7810500" cy="17430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28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227" name="Google Shape;227;p51"/>
          <p:cNvSpPr txBox="1"/>
          <p:nvPr>
            <p:ph idx="1" type="body"/>
          </p:nvPr>
        </p:nvSpPr>
        <p:spPr>
          <a:xfrm>
            <a:off x="666750" y="2652713"/>
            <a:ext cx="7810500" cy="5955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000000"/>
              </a:buClr>
              <a:buSzPts val="1300"/>
              <a:buFont typeface="Helvetica Neue"/>
              <a:buNone/>
              <a:defRPr b="0" i="0" sz="20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1100"/>
              <a:buFont typeface="Helvetica Neue"/>
              <a:buNone/>
              <a:defRPr b="0" i="0" sz="20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1100"/>
              <a:buFont typeface="Helvetica Neue"/>
              <a:buNone/>
              <a:defRPr b="0" i="0" sz="20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1100"/>
              <a:buFont typeface="Helvetica Neue"/>
              <a:buNone/>
              <a:defRPr b="0" i="0" sz="20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1100"/>
              <a:buFont typeface="Helvetica Neue"/>
              <a:buNone/>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228" name="Google Shape;228;p5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229" name="Shape 229"/>
        <p:cNvGrpSpPr/>
        <p:nvPr/>
      </p:nvGrpSpPr>
      <p:grpSpPr>
        <a:xfrm>
          <a:off x="0" y="0"/>
          <a:ext cx="0" cy="0"/>
          <a:chOff x="0" y="0"/>
          <a:chExt cx="0" cy="0"/>
        </a:xfrm>
      </p:grpSpPr>
      <p:sp>
        <p:nvSpPr>
          <p:cNvPr id="230" name="Google Shape;230;p52"/>
          <p:cNvSpPr/>
          <p:nvPr>
            <p:ph idx="2" type="pic"/>
          </p:nvPr>
        </p:nvSpPr>
        <p:spPr>
          <a:xfrm>
            <a:off x="0" y="0"/>
            <a:ext cx="9144000" cy="5143500"/>
          </a:xfrm>
          <a:prstGeom prst="rect">
            <a:avLst/>
          </a:prstGeom>
          <a:noFill/>
          <a:ln>
            <a:noFill/>
          </a:ln>
        </p:spPr>
        <p:txBody>
          <a:bodyPr anchorCtr="0" anchor="t" bIns="34275" lIns="34275" spcFirstLastPara="1" rIns="34275" wrap="square" tIns="34275"/>
          <a:lstStyle>
            <a:lvl1pPr indent="-241300" lvl="0" marL="241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241300" lvl="1" marL="482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228600" lvl="2" marL="711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241300" lvl="3" marL="9525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241300" lvl="4" marL="1193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241300" lvl="5" marL="14351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228600" lvl="6" marL="16637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241300" lvl="7" marL="1905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241300" lvl="8" marL="21463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231" name="Google Shape;231;p52"/>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232" name="Shape 232"/>
        <p:cNvGrpSpPr/>
        <p:nvPr/>
      </p:nvGrpSpPr>
      <p:grpSpPr>
        <a:xfrm>
          <a:off x="0" y="0"/>
          <a:ext cx="0" cy="0"/>
          <a:chOff x="0" y="0"/>
          <a:chExt cx="0" cy="0"/>
        </a:xfrm>
      </p:grpSpPr>
      <p:sp>
        <p:nvSpPr>
          <p:cNvPr id="233" name="Google Shape;233;p53"/>
          <p:cNvSpPr txBox="1"/>
          <p:nvPr>
            <p:ph idx="1" type="body"/>
          </p:nvPr>
        </p:nvSpPr>
        <p:spPr>
          <a:xfrm>
            <a:off x="633413" y="666750"/>
            <a:ext cx="7877100" cy="3810000"/>
          </a:xfrm>
          <a:prstGeom prst="rect">
            <a:avLst/>
          </a:prstGeom>
          <a:noFill/>
          <a:ln>
            <a:noFill/>
          </a:ln>
        </p:spPr>
        <p:txBody>
          <a:bodyPr anchorCtr="0" anchor="ctr" bIns="91425" lIns="91425" spcFirstLastPara="1" rIns="91425" wrap="square" tIns="91425"/>
          <a:lstStyle>
            <a:lvl1pPr indent="-374650" lvl="0" marL="4572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74650" lvl="1" marL="9144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74650" lvl="2" marL="13716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74650" lvl="3" marL="18288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74650" lvl="4" marL="22860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234" name="Google Shape;234;p5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6" Type="http://schemas.openxmlformats.org/officeDocument/2006/relationships/theme" Target="../theme/theme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33413" y="133350"/>
            <a:ext cx="7877100" cy="857400"/>
          </a:xfrm>
          <a:prstGeom prst="rect">
            <a:avLst/>
          </a:prstGeom>
          <a:noFill/>
          <a:ln>
            <a:noFill/>
          </a:ln>
        </p:spPr>
        <p:txBody>
          <a:bodyPr anchorCtr="0" anchor="ctr" bIns="34275" lIns="34275" spcFirstLastPara="1" rIns="34275" wrap="square" tIns="34275"/>
          <a:lstStyle>
            <a:lvl1pPr indent="0" lvl="0"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5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52" name="Google Shape;52;p13"/>
          <p:cNvSpPr txBox="1"/>
          <p:nvPr>
            <p:ph idx="1" type="body"/>
          </p:nvPr>
        </p:nvSpPr>
        <p:spPr>
          <a:xfrm>
            <a:off x="633413" y="1181100"/>
            <a:ext cx="7877100" cy="3486300"/>
          </a:xfrm>
          <a:prstGeom prst="rect">
            <a:avLst/>
          </a:prstGeom>
          <a:noFill/>
          <a:ln>
            <a:noFill/>
          </a:ln>
        </p:spPr>
        <p:txBody>
          <a:bodyPr anchorCtr="0" anchor="ctr" bIns="34275" lIns="34275" spcFirstLastPara="1" rIns="34275" wrap="square" tIns="34275"/>
          <a:lstStyle>
            <a:lvl1pPr indent="-381000" lvl="0" marL="457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indent="-381000" lvl="1" marL="914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indent="-381000" lvl="2" marL="1371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indent="-381000" lvl="3" marL="1828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indent="-381000" lvl="4" marL="22860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53" name="Google Shape;53;p1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5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0" name="Shape 100"/>
        <p:cNvGrpSpPr/>
        <p:nvPr/>
      </p:nvGrpSpPr>
      <p:grpSpPr>
        <a:xfrm>
          <a:off x="0" y="0"/>
          <a:ext cx="0" cy="0"/>
          <a:chOff x="0" y="0"/>
          <a:chExt cx="0" cy="0"/>
        </a:xfrm>
      </p:grpSpPr>
      <p:sp>
        <p:nvSpPr>
          <p:cNvPr id="101" name="Google Shape;101;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102" name="Google Shape;102;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03" name="Google Shape;103;p2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145" name="Shape 145"/>
        <p:cNvGrpSpPr/>
        <p:nvPr/>
      </p:nvGrpSpPr>
      <p:grpSpPr>
        <a:xfrm>
          <a:off x="0" y="0"/>
          <a:ext cx="0" cy="0"/>
          <a:chOff x="0" y="0"/>
          <a:chExt cx="0" cy="0"/>
        </a:xfrm>
      </p:grpSpPr>
      <p:sp>
        <p:nvSpPr>
          <p:cNvPr id="146" name="Google Shape;146;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SzPts val="2800"/>
              <a:buFont typeface="Raleway"/>
              <a:buNone/>
              <a:defRPr b="1" sz="2800">
                <a:latin typeface="Raleway"/>
                <a:ea typeface="Raleway"/>
                <a:cs typeface="Raleway"/>
                <a:sym typeface="Raleway"/>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147" name="Google Shape;147;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48" name="Google Shape;148;p3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xml"/><Relationship Id="rId3" Type="http://schemas.openxmlformats.org/officeDocument/2006/relationships/hyperlink" Target="http://www.youtube.com/watch?v=XEa0Xn9XAzk"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highline.huffingtonpost.com/articles/en/the-21st-century-gold-rush-refugees/#/germany" TargetMode="External"/><Relationship Id="rId4" Type="http://schemas.openxmlformats.org/officeDocument/2006/relationships/hyperlink" Target="https://highline.huffingtonpost.com/articles/en/the-21st-century-gold-rush-refugees/#/germany" TargetMode="External"/><Relationship Id="rId5" Type="http://schemas.openxmlformats.org/officeDocument/2006/relationships/hyperlink" Target="https://highline.huffingtonpost.com/articles/en/the-21st-century-gold-rush-refugees/#/germany" TargetMode="External"/><Relationship Id="rId6" Type="http://schemas.openxmlformats.org/officeDocument/2006/relationships/image" Target="../media/image19.jpg"/><Relationship Id="rId7"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highline.huffingtonpost.com/articles/en/the-21st-century-gold-rush-refugees/#/germany" TargetMode="External"/><Relationship Id="rId4" Type="http://schemas.openxmlformats.org/officeDocument/2006/relationships/hyperlink" Target="https://highline.huffingtonpost.com/articles/en/the-21st-century-gold-rush-refugees/#/germany" TargetMode="External"/><Relationship Id="rId5" Type="http://schemas.openxmlformats.org/officeDocument/2006/relationships/hyperlink" Target="https://highline.huffingtonpost.com/articles/en/the-21st-century-gold-rush-refugees/#/germany" TargetMode="External"/><Relationship Id="rId6" Type="http://schemas.openxmlformats.org/officeDocument/2006/relationships/image" Target="../media/image56.png"/><Relationship Id="rId7"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0"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mailto:education@pulitzercenter.org" TargetMode="External"/><Relationship Id="rId4" Type="http://schemas.openxmlformats.org/officeDocument/2006/relationships/hyperlink" Target="mailto:education@pulitzercenter.org" TargetMode="External"/><Relationship Id="rId9" Type="http://schemas.openxmlformats.org/officeDocument/2006/relationships/image" Target="../media/image16.jpg"/><Relationship Id="rId5" Type="http://schemas.openxmlformats.org/officeDocument/2006/relationships/hyperlink" Target="http://pulitzercenter.org/education-newsletter" TargetMode="External"/><Relationship Id="rId6" Type="http://schemas.openxmlformats.org/officeDocument/2006/relationships/image" Target="../media/image1.png"/><Relationship Id="rId7" Type="http://schemas.openxmlformats.org/officeDocument/2006/relationships/image" Target="../media/image22.jpg"/><Relationship Id="rId8"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12.jp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hyperlink" Target="https://vimeo.com/245003961" TargetMode="External"/><Relationship Id="rId4" Type="http://schemas.openxmlformats.org/officeDocument/2006/relationships/image" Target="../media/image12.jpg"/><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hyperlink" Target="http://www.youtube.com/watch?v=ZhN6DLirsew" TargetMode="Externa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www.youtube.com/watch?v=gwDoRPcPxtc" TargetMode="Externa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xml"/><Relationship Id="rId3" Type="http://schemas.openxmlformats.org/officeDocument/2006/relationships/hyperlink" Target="http://www.youtube.com/watch?v=XEa0Xn9XAzk" TargetMode="Externa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www.youtube.com/watch?v=_W0bSen8Qjg" TargetMode="Externa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8.xml"/><Relationship Id="rId3" Type="http://schemas.openxmlformats.org/officeDocument/2006/relationships/hyperlink" Target="http://www.youtube.com/watch?v=SW2G25Wcw-w" TargetMode="Externa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xml"/><Relationship Id="rId3" Type="http://schemas.openxmlformats.org/officeDocument/2006/relationships/hyperlink" Target="http://www.youtube.com/watch?v=XEa0Xn9XAzk" TargetMode="Externa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38.jp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49.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51.png"/><Relationship Id="rId6"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5.jpg"/><Relationship Id="rId7"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hyperlink" Target="http://www.pulitzercenter.org" TargetMode="External"/><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0.png"/><Relationship Id="rId4" Type="http://schemas.openxmlformats.org/officeDocument/2006/relationships/image" Target="../media/image12.jpg"/><Relationship Id="rId5" Type="http://schemas.openxmlformats.org/officeDocument/2006/relationships/image" Target="../media/image11.png"/><Relationship Id="rId6" Type="http://schemas.openxmlformats.org/officeDocument/2006/relationships/hyperlink" Target="http://www.youtube.com/watch?v=XEa0Xn9XAzk" TargetMode="External"/><Relationship Id="rId7" Type="http://schemas.openxmlformats.org/officeDocument/2006/relationships/image" Target="../media/image42.jpg"/></Relationships>
</file>

<file path=ppt/slides/_rels/slide5.xml.rels><?xml version="1.0" encoding="UTF-8" standalone="yes"?><Relationships xmlns="http://schemas.openxmlformats.org/package/2006/relationships"><Relationship Id="rId10"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mailto:education@pulitzercenter.org" TargetMode="External"/><Relationship Id="rId4" Type="http://schemas.openxmlformats.org/officeDocument/2006/relationships/hyperlink" Target="mailto:education@pulitzercenter.org" TargetMode="External"/><Relationship Id="rId9" Type="http://schemas.openxmlformats.org/officeDocument/2006/relationships/image" Target="../media/image16.jpg"/><Relationship Id="rId5" Type="http://schemas.openxmlformats.org/officeDocument/2006/relationships/hyperlink" Target="http://pulitzercenter.org/education-newsletter" TargetMode="External"/><Relationship Id="rId6" Type="http://schemas.openxmlformats.org/officeDocument/2006/relationships/image" Target="../media/image1.png"/><Relationship Id="rId7" Type="http://schemas.openxmlformats.org/officeDocument/2006/relationships/image" Target="../media/image22.jpg"/><Relationship Id="rId8"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jpg"/><Relationship Id="rId5" Type="http://schemas.openxmlformats.org/officeDocument/2006/relationships/image" Target="../media/image18.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hyperlink" Target="http://pulitzercenter.org/about-us" TargetMode="External"/><Relationship Id="rId4" Type="http://schemas.openxmlformats.org/officeDocument/2006/relationships/image" Target="../media/image8.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54"/>
          <p:cNvSpPr txBox="1"/>
          <p:nvPr>
            <p:ph idx="1" type="body"/>
          </p:nvPr>
        </p:nvSpPr>
        <p:spPr>
          <a:xfrm>
            <a:off x="633413" y="666750"/>
            <a:ext cx="7877100" cy="3810000"/>
          </a:xfrm>
          <a:prstGeom prst="rect">
            <a:avLst/>
          </a:prstGeom>
        </p:spPr>
        <p:txBody>
          <a:bodyPr anchorCtr="0" anchor="ctr" bIns="91425" lIns="91425" spcFirstLastPara="1" rIns="91425" wrap="square" tIns="91425">
            <a:noAutofit/>
          </a:bodyPr>
          <a:lstStyle/>
          <a:p>
            <a:pPr indent="0" lvl="0" marL="0" rtl="0" algn="ctr">
              <a:spcBef>
                <a:spcPts val="2200"/>
              </a:spcBef>
              <a:spcAft>
                <a:spcPts val="0"/>
              </a:spcAft>
              <a:buNone/>
            </a:pPr>
            <a:r>
              <a:rPr lang="en" sz="2400"/>
              <a:t>Let’s start with a quick pre-workshop survey:</a:t>
            </a:r>
            <a:endParaRPr sz="2400"/>
          </a:p>
          <a:p>
            <a:pPr indent="-101600" lvl="0" marL="241300" rtl="0" algn="ctr">
              <a:spcBef>
                <a:spcPts val="2200"/>
              </a:spcBef>
              <a:spcAft>
                <a:spcPts val="0"/>
              </a:spcAft>
              <a:buNone/>
            </a:pPr>
            <a:r>
              <a:rPr lang="en" sz="3000">
                <a:highlight>
                  <a:srgbClr val="FFFF00"/>
                </a:highlight>
              </a:rPr>
              <a:t>https://bit.ly/2lMKfxN</a:t>
            </a:r>
            <a:endParaRPr sz="3000">
              <a:highlight>
                <a:srgbClr val="FFFF00"/>
              </a:highlight>
            </a:endParaRPr>
          </a:p>
        </p:txBody>
      </p:sp>
      <p:sp>
        <p:nvSpPr>
          <p:cNvPr id="240" name="Google Shape;240;p54"/>
          <p:cNvSpPr txBox="1"/>
          <p:nvPr>
            <p:ph idx="4294967295" type="title"/>
          </p:nvPr>
        </p:nvSpPr>
        <p:spPr>
          <a:xfrm>
            <a:off x="666750" y="385698"/>
            <a:ext cx="7810500" cy="801900"/>
          </a:xfrm>
          <a:prstGeom prst="rect">
            <a:avLst/>
          </a:prstGeom>
          <a:solidFill>
            <a:srgbClr val="016D01"/>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FEFCFF"/>
              </a:buClr>
              <a:buFont typeface="Helvetica Neue"/>
              <a:buNone/>
            </a:pPr>
            <a:r>
              <a:rPr b="0" lang="en" sz="5400">
                <a:solidFill>
                  <a:srgbClr val="FEFCFF"/>
                </a:solidFill>
                <a:latin typeface="Helvetica Neue"/>
                <a:ea typeface="Helvetica Neue"/>
                <a:cs typeface="Helvetica Neue"/>
                <a:sym typeface="Helvetica Neue"/>
              </a:rPr>
              <a:t>Pre-Survey</a:t>
            </a:r>
            <a:endParaRPr sz="5400"/>
          </a:p>
        </p:txBody>
      </p:sp>
      <p:pic>
        <p:nvPicPr>
          <p:cNvPr descr="10 hours of hip hop jazz, hip hop jazz instrumental with hip hop jazz instrumental beats and hip hop jazz mix. Best of hip hop jazz instrumental playlist and hip hop jazz chill youtube video mix.&#10;&#10;-----&#10;On this channel, you will find hours of original music intended to provide relaxation ranging from blues, jazz, new age fusion through to classical music to love ballads, and even relaxing sound effects. Most experts agree that music affects individuals in different ways. Therefore, explore the many genres of music on this channel. Find the music that calms and relaxes you. &#10;&#10;* Stay up to date with my latest releases by:&#10;a) subscribing to my Youtube channel here: http://www.youtube.com/user/SensualMusic4You?sub_confirmation=1&#10;b) join me on my Google+ page: http://tinyurl.com/gshs262" id="241" name="Google Shape;241;p54" title="Hip Hop Jazz &amp; Hip Hop Jazz Instrumental: 10 Hours of Hip Hop Jazz Playlist Mix Video">
            <a:hlinkClick r:id="rId3"/>
          </p:cNvPr>
          <p:cNvPicPr preferRelativeResize="0"/>
          <p:nvPr/>
        </p:nvPicPr>
        <p:blipFill>
          <a:blip r:embed="rId4">
            <a:alphaModFix/>
          </a:blip>
          <a:stretch>
            <a:fillRect/>
          </a:stretch>
        </p:blipFill>
        <p:spPr>
          <a:xfrm>
            <a:off x="6869975" y="3201200"/>
            <a:ext cx="2038225" cy="1528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63"/>
          <p:cNvSpPr txBox="1"/>
          <p:nvPr>
            <p:ph type="title"/>
          </p:nvPr>
        </p:nvSpPr>
        <p:spPr>
          <a:xfrm>
            <a:off x="311700" y="445025"/>
            <a:ext cx="8520600" cy="1321200"/>
          </a:xfrm>
          <a:prstGeom prst="rect">
            <a:avLst/>
          </a:prstGeom>
        </p:spPr>
        <p:txBody>
          <a:bodyPr anchorCtr="0" anchor="t" bIns="91425" lIns="91425" spcFirstLastPara="1" rIns="91425" wrap="square" tIns="91425">
            <a:noAutofit/>
          </a:bodyPr>
          <a:lstStyle/>
          <a:p>
            <a:pPr indent="0" lvl="0" marL="50800" rtl="0" algn="l">
              <a:lnSpc>
                <a:spcPct val="138000"/>
              </a:lnSpc>
              <a:spcBef>
                <a:spcPts val="0"/>
              </a:spcBef>
              <a:spcAft>
                <a:spcPts val="0"/>
              </a:spcAft>
              <a:buNone/>
            </a:pPr>
            <a:r>
              <a:rPr b="1" lang="en" sz="2400">
                <a:solidFill>
                  <a:srgbClr val="002A4F"/>
                </a:solidFill>
                <a:highlight>
                  <a:srgbClr val="FFFFFF"/>
                </a:highlight>
                <a:latin typeface="Lato"/>
                <a:ea typeface="Lato"/>
                <a:cs typeface="Lato"/>
                <a:sym typeface="Lato"/>
              </a:rPr>
              <a:t>Agenda</a:t>
            </a:r>
            <a:r>
              <a:rPr b="1" lang="en" sz="2400">
                <a:solidFill>
                  <a:srgbClr val="002A4F"/>
                </a:solidFill>
                <a:highlight>
                  <a:srgbClr val="FFFFFF"/>
                </a:highlight>
                <a:latin typeface="Lato"/>
                <a:ea typeface="Lato"/>
                <a:cs typeface="Lato"/>
                <a:sym typeface="Lato"/>
              </a:rPr>
              <a:t>: Today, we will…</a:t>
            </a:r>
            <a:endParaRPr b="1" sz="2400">
              <a:solidFill>
                <a:srgbClr val="002A4F"/>
              </a:solidFill>
              <a:highlight>
                <a:srgbClr val="FFFFFF"/>
              </a:highlight>
              <a:latin typeface="Lato"/>
              <a:ea typeface="Lato"/>
              <a:cs typeface="Lato"/>
              <a:sym typeface="Lato"/>
            </a:endParaRPr>
          </a:p>
        </p:txBody>
      </p:sp>
      <p:sp>
        <p:nvSpPr>
          <p:cNvPr id="324" name="Google Shape;324;p63"/>
          <p:cNvSpPr txBox="1"/>
          <p:nvPr>
            <p:ph idx="1" type="body"/>
          </p:nvPr>
        </p:nvSpPr>
        <p:spPr>
          <a:xfrm>
            <a:off x="0" y="1052700"/>
            <a:ext cx="9144000" cy="18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AutoNum type="arabicParenR"/>
            </a:pPr>
            <a:r>
              <a:rPr lang="en" sz="1400">
                <a:solidFill>
                  <a:schemeClr val="dk1"/>
                </a:solidFill>
              </a:rPr>
              <a:t>Describe what a journalist does, how news gets published, and what the Pulitzer Center is </a:t>
            </a:r>
            <a:r>
              <a:rPr b="1" lang="en" sz="1400">
                <a:solidFill>
                  <a:schemeClr val="dk1"/>
                </a:solidFill>
              </a:rPr>
              <a:t>(5 minutes)</a:t>
            </a:r>
            <a:endParaRPr b="1" sz="1400">
              <a:solidFill>
                <a:schemeClr val="dk1"/>
              </a:solidFill>
            </a:endParaRPr>
          </a:p>
          <a:p>
            <a:pPr indent="-317500" lvl="0" marL="457200" rtl="0" algn="l">
              <a:spcBef>
                <a:spcPts val="0"/>
              </a:spcBef>
              <a:spcAft>
                <a:spcPts val="0"/>
              </a:spcAft>
              <a:buClr>
                <a:schemeClr val="dk1"/>
              </a:buClr>
              <a:buSzPts val="1400"/>
              <a:buAutoNum type="arabicParenR"/>
            </a:pPr>
            <a:r>
              <a:rPr lang="en" sz="1400">
                <a:solidFill>
                  <a:schemeClr val="dk1"/>
                </a:solidFill>
              </a:rPr>
              <a:t>Explain what under-reported stories are and why we don’t hear about them </a:t>
            </a:r>
            <a:r>
              <a:rPr b="1" lang="en" sz="1400">
                <a:solidFill>
                  <a:schemeClr val="dk1"/>
                </a:solidFill>
              </a:rPr>
              <a:t>(5 minutes)</a:t>
            </a:r>
            <a:endParaRPr b="1" sz="1400">
              <a:solidFill>
                <a:schemeClr val="dk1"/>
              </a:solidFill>
            </a:endParaRPr>
          </a:p>
          <a:p>
            <a:pPr indent="-317500" lvl="0" marL="457200" rtl="0" algn="l">
              <a:spcBef>
                <a:spcPts val="0"/>
              </a:spcBef>
              <a:spcAft>
                <a:spcPts val="0"/>
              </a:spcAft>
              <a:buClr>
                <a:schemeClr val="dk1"/>
              </a:buClr>
              <a:buSzPts val="1400"/>
              <a:buAutoNum type="arabicParenR"/>
            </a:pPr>
            <a:r>
              <a:rPr lang="en" sz="1400">
                <a:solidFill>
                  <a:schemeClr val="dk1"/>
                </a:solidFill>
              </a:rPr>
              <a:t>Make observations and predictions and come up with questions about images and headlines from international news stories </a:t>
            </a:r>
            <a:r>
              <a:rPr b="1" lang="en" sz="1400">
                <a:solidFill>
                  <a:schemeClr val="dk1"/>
                </a:solidFill>
              </a:rPr>
              <a:t>(15 minutes)</a:t>
            </a:r>
            <a:endParaRPr b="1" sz="1400">
              <a:solidFill>
                <a:schemeClr val="dk1"/>
              </a:solidFill>
            </a:endParaRPr>
          </a:p>
          <a:p>
            <a:pPr indent="-317500" lvl="0" marL="457200" rtl="0" algn="l">
              <a:spcBef>
                <a:spcPts val="0"/>
              </a:spcBef>
              <a:spcAft>
                <a:spcPts val="0"/>
              </a:spcAft>
              <a:buClr>
                <a:schemeClr val="dk1"/>
              </a:buClr>
              <a:buSzPts val="1400"/>
              <a:buAutoNum type="arabicParenR"/>
            </a:pPr>
            <a:r>
              <a:rPr lang="en" sz="1400">
                <a:solidFill>
                  <a:schemeClr val="dk1"/>
                </a:solidFill>
              </a:rPr>
              <a:t>Explore an international news story YOU choose to investigate </a:t>
            </a:r>
            <a:r>
              <a:rPr b="1" lang="en" sz="1400">
                <a:solidFill>
                  <a:schemeClr val="dk1"/>
                </a:solidFill>
              </a:rPr>
              <a:t>(20 minutes)</a:t>
            </a:r>
            <a:endParaRPr b="1" sz="1400">
              <a:solidFill>
                <a:schemeClr val="dk1"/>
              </a:solidFill>
            </a:endParaRPr>
          </a:p>
          <a:p>
            <a:pPr indent="-317500" lvl="0" marL="457200" rtl="0" algn="l">
              <a:spcBef>
                <a:spcPts val="0"/>
              </a:spcBef>
              <a:spcAft>
                <a:spcPts val="0"/>
              </a:spcAft>
              <a:buClr>
                <a:schemeClr val="dk1"/>
              </a:buClr>
              <a:buSzPts val="1400"/>
              <a:buAutoNum type="arabicParenR"/>
            </a:pPr>
            <a:r>
              <a:rPr lang="en" sz="1400">
                <a:solidFill>
                  <a:schemeClr val="dk1"/>
                </a:solidFill>
              </a:rPr>
              <a:t>Devise and articulate a plan for seeking out international news and why that is important to you </a:t>
            </a:r>
            <a:r>
              <a:rPr b="1" lang="en" sz="1400">
                <a:solidFill>
                  <a:schemeClr val="dk1"/>
                </a:solidFill>
              </a:rPr>
              <a:t>(5 minutes)</a:t>
            </a:r>
            <a:endParaRPr b="1" sz="1400">
              <a:solidFill>
                <a:srgbClr val="002A4F"/>
              </a:solidFill>
              <a:highlight>
                <a:schemeClr val="lt1"/>
              </a:highlight>
            </a:endParaRPr>
          </a:p>
        </p:txBody>
      </p:sp>
      <p:pic>
        <p:nvPicPr>
          <p:cNvPr descr="pulitzer-logo-square.jpg" id="325" name="Google Shape;325;p63"/>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64"/>
          <p:cNvSpPr txBox="1"/>
          <p:nvPr/>
        </p:nvSpPr>
        <p:spPr>
          <a:xfrm>
            <a:off x="0" y="-34675"/>
            <a:ext cx="9144000" cy="7344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Lato"/>
                <a:ea typeface="Lato"/>
                <a:cs typeface="Lato"/>
                <a:sym typeface="Lato"/>
              </a:rPr>
              <a:t>Imagine this image pops up on social media.</a:t>
            </a:r>
            <a:endParaRPr sz="3600">
              <a:latin typeface="Lato"/>
              <a:ea typeface="Lato"/>
              <a:cs typeface="Lato"/>
              <a:sym typeface="Lato"/>
            </a:endParaRPr>
          </a:p>
        </p:txBody>
      </p:sp>
      <p:pic>
        <p:nvPicPr>
          <p:cNvPr descr="pulitzer-logo-square.jpg" id="331" name="Google Shape;331;p64"/>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pic>
        <p:nvPicPr>
          <p:cNvPr descr="syrianhostel2.jpg" id="332" name="Google Shape;332;p64"/>
          <p:cNvPicPr preferRelativeResize="0"/>
          <p:nvPr/>
        </p:nvPicPr>
        <p:blipFill>
          <a:blip r:embed="rId4">
            <a:alphaModFix/>
          </a:blip>
          <a:stretch>
            <a:fillRect/>
          </a:stretch>
        </p:blipFill>
        <p:spPr>
          <a:xfrm>
            <a:off x="1239163" y="699725"/>
            <a:ext cx="6665674" cy="4443775"/>
          </a:xfrm>
          <a:prstGeom prst="rect">
            <a:avLst/>
          </a:prstGeom>
          <a:noFill/>
          <a:ln>
            <a:noFill/>
          </a:ln>
        </p:spPr>
      </p:pic>
      <p:sp>
        <p:nvSpPr>
          <p:cNvPr id="333" name="Google Shape;333;p64"/>
          <p:cNvSpPr txBox="1"/>
          <p:nvPr/>
        </p:nvSpPr>
        <p:spPr>
          <a:xfrm>
            <a:off x="0" y="1606400"/>
            <a:ext cx="1239000" cy="32883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On a scale from 1-5, h</a:t>
            </a:r>
            <a:r>
              <a:rPr lang="en"/>
              <a:t>ow likely are you to click to read the 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1=not interested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5=I will definitely click.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65"/>
          <p:cNvSpPr txBox="1"/>
          <p:nvPr/>
        </p:nvSpPr>
        <p:spPr>
          <a:xfrm>
            <a:off x="0" y="-34675"/>
            <a:ext cx="9144000" cy="7344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Lato"/>
                <a:ea typeface="Lato"/>
                <a:cs typeface="Lato"/>
                <a:sym typeface="Lato"/>
              </a:rPr>
              <a:t>3 Observations: What do you see?</a:t>
            </a:r>
            <a:endParaRPr sz="3600">
              <a:latin typeface="Lato"/>
              <a:ea typeface="Lato"/>
              <a:cs typeface="Lato"/>
              <a:sym typeface="Lato"/>
            </a:endParaRPr>
          </a:p>
        </p:txBody>
      </p:sp>
      <p:pic>
        <p:nvPicPr>
          <p:cNvPr descr="pulitzer-logo-square.jpg" id="339" name="Google Shape;339;p65"/>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pic>
        <p:nvPicPr>
          <p:cNvPr descr="syrianhostel2.jpg" id="340" name="Google Shape;340;p65"/>
          <p:cNvPicPr preferRelativeResize="0"/>
          <p:nvPr/>
        </p:nvPicPr>
        <p:blipFill>
          <a:blip r:embed="rId4">
            <a:alphaModFix/>
          </a:blip>
          <a:stretch>
            <a:fillRect/>
          </a:stretch>
        </p:blipFill>
        <p:spPr>
          <a:xfrm>
            <a:off x="1239163" y="699725"/>
            <a:ext cx="6665674" cy="4443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66"/>
          <p:cNvSpPr txBox="1"/>
          <p:nvPr/>
        </p:nvSpPr>
        <p:spPr>
          <a:xfrm>
            <a:off x="0" y="0"/>
            <a:ext cx="9144000" cy="6426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Georgia"/>
              <a:buNone/>
            </a:pPr>
            <a:r>
              <a:rPr lang="en" sz="3600">
                <a:solidFill>
                  <a:schemeClr val="dk1"/>
                </a:solidFill>
                <a:latin typeface="Lato"/>
                <a:ea typeface="Lato"/>
                <a:cs typeface="Lato"/>
                <a:sym typeface="Lato"/>
              </a:rPr>
              <a:t>2 Questions: What do you want to know?</a:t>
            </a:r>
            <a:endParaRPr sz="36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Font typeface="Georgia"/>
              <a:buNone/>
            </a:pPr>
            <a:r>
              <a:t/>
            </a:r>
            <a:endParaRPr sz="3600">
              <a:latin typeface="Lato"/>
              <a:ea typeface="Lato"/>
              <a:cs typeface="Lato"/>
              <a:sym typeface="Lato"/>
            </a:endParaRPr>
          </a:p>
        </p:txBody>
      </p:sp>
      <p:pic>
        <p:nvPicPr>
          <p:cNvPr descr="pulitzer-logo-square.jpg" id="346" name="Google Shape;346;p66"/>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pic>
        <p:nvPicPr>
          <p:cNvPr descr="syrianhostel2.jpg" id="347" name="Google Shape;347;p66"/>
          <p:cNvPicPr preferRelativeResize="0"/>
          <p:nvPr/>
        </p:nvPicPr>
        <p:blipFill>
          <a:blip r:embed="rId4">
            <a:alphaModFix/>
          </a:blip>
          <a:stretch>
            <a:fillRect/>
          </a:stretch>
        </p:blipFill>
        <p:spPr>
          <a:xfrm>
            <a:off x="1239163" y="699725"/>
            <a:ext cx="6665674" cy="4443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67"/>
          <p:cNvSpPr txBox="1"/>
          <p:nvPr/>
        </p:nvSpPr>
        <p:spPr>
          <a:xfrm>
            <a:off x="0" y="0"/>
            <a:ext cx="9144000" cy="6996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Georgia"/>
              <a:buNone/>
            </a:pPr>
            <a:r>
              <a:rPr lang="en" sz="3600">
                <a:latin typeface="Lato"/>
                <a:ea typeface="Lato"/>
                <a:cs typeface="Lato"/>
                <a:sym typeface="Lato"/>
              </a:rPr>
              <a:t>1 </a:t>
            </a:r>
            <a:r>
              <a:rPr lang="en" sz="3600">
                <a:solidFill>
                  <a:schemeClr val="dk1"/>
                </a:solidFill>
                <a:latin typeface="Lato"/>
                <a:ea typeface="Lato"/>
                <a:cs typeface="Lato"/>
                <a:sym typeface="Lato"/>
              </a:rPr>
              <a:t>Prediction: What is this story about?</a:t>
            </a:r>
            <a:endParaRPr sz="36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Font typeface="Georgia"/>
              <a:buNone/>
            </a:pPr>
            <a:r>
              <a:t/>
            </a:r>
            <a:endParaRPr sz="3600">
              <a:latin typeface="Lato"/>
              <a:ea typeface="Lato"/>
              <a:cs typeface="Lato"/>
              <a:sym typeface="Lato"/>
            </a:endParaRPr>
          </a:p>
        </p:txBody>
      </p:sp>
      <p:pic>
        <p:nvPicPr>
          <p:cNvPr descr="pulitzer-logo-square.jpg" id="353" name="Google Shape;353;p67"/>
          <p:cNvPicPr preferRelativeResize="0"/>
          <p:nvPr/>
        </p:nvPicPr>
        <p:blipFill rotWithShape="1">
          <a:blip r:embed="rId3">
            <a:alphaModFix/>
          </a:blip>
          <a:srcRect b="15874" l="8397" r="9189" t="0"/>
          <a:stretch/>
        </p:blipFill>
        <p:spPr>
          <a:xfrm>
            <a:off x="8514628" y="4355475"/>
            <a:ext cx="629375" cy="642450"/>
          </a:xfrm>
          <a:prstGeom prst="rect">
            <a:avLst/>
          </a:prstGeom>
          <a:noFill/>
          <a:ln>
            <a:noFill/>
          </a:ln>
        </p:spPr>
      </p:pic>
      <p:sp>
        <p:nvSpPr>
          <p:cNvPr id="354" name="Google Shape;354;p67"/>
          <p:cNvSpPr txBox="1"/>
          <p:nvPr/>
        </p:nvSpPr>
        <p:spPr>
          <a:xfrm>
            <a:off x="7469500" y="1519425"/>
            <a:ext cx="15921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7"/>
          <p:cNvSpPr txBox="1"/>
          <p:nvPr/>
        </p:nvSpPr>
        <p:spPr>
          <a:xfrm>
            <a:off x="7441800" y="1491725"/>
            <a:ext cx="14676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7"/>
          <p:cNvSpPr txBox="1"/>
          <p:nvPr/>
        </p:nvSpPr>
        <p:spPr>
          <a:xfrm>
            <a:off x="0" y="1330438"/>
            <a:ext cx="1912800" cy="31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Who are they?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are they doing?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Where does this story take place?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is this news?</a:t>
            </a:r>
            <a:endParaRPr/>
          </a:p>
        </p:txBody>
      </p:sp>
      <p:pic>
        <p:nvPicPr>
          <p:cNvPr descr="syrianhostel2.jpg" id="357" name="Google Shape;357;p67"/>
          <p:cNvPicPr preferRelativeResize="0"/>
          <p:nvPr/>
        </p:nvPicPr>
        <p:blipFill>
          <a:blip r:embed="rId4">
            <a:alphaModFix/>
          </a:blip>
          <a:stretch>
            <a:fillRect/>
          </a:stretch>
        </p:blipFill>
        <p:spPr>
          <a:xfrm>
            <a:off x="1848963" y="699588"/>
            <a:ext cx="6665674" cy="4443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68"/>
          <p:cNvSpPr txBox="1"/>
          <p:nvPr/>
        </p:nvSpPr>
        <p:spPr>
          <a:xfrm>
            <a:off x="0" y="-34675"/>
            <a:ext cx="9144000" cy="7344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Lato"/>
                <a:ea typeface="Lato"/>
                <a:cs typeface="Lato"/>
                <a:sym typeface="Lato"/>
              </a:rPr>
              <a:t>Check in: How interested are you now?</a:t>
            </a:r>
            <a:endParaRPr sz="3600">
              <a:latin typeface="Lato"/>
              <a:ea typeface="Lato"/>
              <a:cs typeface="Lato"/>
              <a:sym typeface="Lato"/>
            </a:endParaRPr>
          </a:p>
        </p:txBody>
      </p:sp>
      <p:pic>
        <p:nvPicPr>
          <p:cNvPr descr="pulitzer-logo-square.jpg" id="363" name="Google Shape;363;p68"/>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pic>
        <p:nvPicPr>
          <p:cNvPr descr="syrianhostel2.jpg" id="364" name="Google Shape;364;p68"/>
          <p:cNvPicPr preferRelativeResize="0"/>
          <p:nvPr/>
        </p:nvPicPr>
        <p:blipFill>
          <a:blip r:embed="rId4">
            <a:alphaModFix/>
          </a:blip>
          <a:stretch>
            <a:fillRect/>
          </a:stretch>
        </p:blipFill>
        <p:spPr>
          <a:xfrm>
            <a:off x="1239163" y="699725"/>
            <a:ext cx="6665674" cy="4443775"/>
          </a:xfrm>
          <a:prstGeom prst="rect">
            <a:avLst/>
          </a:prstGeom>
          <a:noFill/>
          <a:ln>
            <a:noFill/>
          </a:ln>
        </p:spPr>
      </p:pic>
      <p:sp>
        <p:nvSpPr>
          <p:cNvPr id="365" name="Google Shape;365;p68"/>
          <p:cNvSpPr txBox="1"/>
          <p:nvPr/>
        </p:nvSpPr>
        <p:spPr>
          <a:xfrm>
            <a:off x="0" y="1606400"/>
            <a:ext cx="1239000" cy="32883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On a scale from 1-5, how likely are you to click to read the 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1=not interested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5=I will definitely click.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69"/>
          <p:cNvSpPr txBox="1"/>
          <p:nvPr>
            <p:ph type="title"/>
          </p:nvPr>
        </p:nvSpPr>
        <p:spPr>
          <a:xfrm>
            <a:off x="58325" y="-268250"/>
            <a:ext cx="8992500" cy="966300"/>
          </a:xfrm>
          <a:prstGeom prst="rect">
            <a:avLst/>
          </a:prstGeom>
        </p:spPr>
        <p:txBody>
          <a:bodyPr anchorCtr="0" anchor="t" bIns="91425" lIns="91425" spcFirstLastPara="1" rIns="91425" wrap="square" tIns="91425">
            <a:noAutofit/>
          </a:bodyPr>
          <a:lstStyle/>
          <a:p>
            <a:pPr indent="0" lvl="0" marL="0" rtl="0" algn="ctr">
              <a:lnSpc>
                <a:spcPct val="115000"/>
              </a:lnSpc>
              <a:spcBef>
                <a:spcPts val="2400"/>
              </a:spcBef>
              <a:spcAft>
                <a:spcPts val="0"/>
              </a:spcAft>
              <a:buClr>
                <a:schemeClr val="dk1"/>
              </a:buClr>
              <a:buSzPts val="1100"/>
              <a:buFont typeface="Arial"/>
              <a:buNone/>
            </a:pPr>
            <a:r>
              <a:rPr b="1" lang="en" sz="2500" u="sng">
                <a:solidFill>
                  <a:schemeClr val="hlink"/>
                </a:solidFill>
                <a:highlight>
                  <a:srgbClr val="FFFFFF"/>
                </a:highlight>
                <a:latin typeface="Helvetica Neue"/>
                <a:ea typeface="Helvetica Neue"/>
                <a:cs typeface="Helvetica Neue"/>
                <a:sym typeface="Helvetica Neue"/>
                <a:hlinkClick r:id="rId3"/>
              </a:rPr>
              <a:t>“How the Refugee Crisis Is Changing the World Economy”</a:t>
            </a:r>
            <a:br>
              <a:rPr b="1" lang="en" sz="2500" u="sng">
                <a:solidFill>
                  <a:schemeClr val="hlink"/>
                </a:solidFill>
                <a:highlight>
                  <a:srgbClr val="FFFFFF"/>
                </a:highlight>
                <a:latin typeface="Helvetica Neue"/>
                <a:ea typeface="Helvetica Neue"/>
                <a:cs typeface="Helvetica Neue"/>
                <a:sym typeface="Helvetica Neue"/>
                <a:hlinkClick r:id="rId4"/>
              </a:rPr>
            </a:br>
            <a:r>
              <a:rPr b="1" lang="en" sz="1800" u="sng">
                <a:solidFill>
                  <a:schemeClr val="hlink"/>
                </a:solidFill>
                <a:highlight>
                  <a:srgbClr val="FFFFFF"/>
                </a:highlight>
                <a:latin typeface="Helvetica Neue"/>
                <a:ea typeface="Helvetica Neue"/>
                <a:cs typeface="Helvetica Neue"/>
                <a:sym typeface="Helvetica Neue"/>
                <a:hlinkClick r:id="rId5"/>
              </a:rPr>
              <a:t>By Malia Politzer and Emily Kassie</a:t>
            </a:r>
            <a:endParaRPr b="1" sz="1800">
              <a:solidFill>
                <a:srgbClr val="002A4F"/>
              </a:solidFill>
              <a:highlight>
                <a:srgbClr val="FFFFFF"/>
              </a:highlight>
              <a:latin typeface="Helvetica Neue"/>
              <a:ea typeface="Helvetica Neue"/>
              <a:cs typeface="Helvetica Neue"/>
              <a:sym typeface="Helvetica Neue"/>
            </a:endParaRPr>
          </a:p>
          <a:p>
            <a:pPr indent="0" lvl="0" marL="0" rtl="0" algn="l">
              <a:spcBef>
                <a:spcPts val="600"/>
              </a:spcBef>
              <a:spcAft>
                <a:spcPts val="0"/>
              </a:spcAft>
              <a:buNone/>
            </a:pPr>
            <a:r>
              <a:t/>
            </a:r>
            <a:endParaRPr/>
          </a:p>
        </p:txBody>
      </p:sp>
      <p:sp>
        <p:nvSpPr>
          <p:cNvPr id="371" name="Google Shape;371;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  Refugee sleeping quarters in Istanbul.</a:t>
            </a:r>
            <a:br>
              <a:rPr lang="en"/>
            </a:br>
            <a:r>
              <a:rPr lang="en"/>
              <a:t>  Image by Emily Kassie. Turkey, 2016.</a:t>
            </a:r>
            <a:endParaRPr/>
          </a:p>
          <a:p>
            <a:pPr indent="0" lvl="0" marL="0" rtl="0" algn="l">
              <a:spcBef>
                <a:spcPts val="1600"/>
              </a:spcBef>
              <a:spcAft>
                <a:spcPts val="1600"/>
              </a:spcAft>
              <a:buNone/>
            </a:pPr>
            <a:r>
              <a:t/>
            </a:r>
            <a:endParaRPr/>
          </a:p>
        </p:txBody>
      </p:sp>
      <p:pic>
        <p:nvPicPr>
          <p:cNvPr descr="syrianhostel2.jpg" id="372" name="Google Shape;372;p69"/>
          <p:cNvPicPr preferRelativeResize="0"/>
          <p:nvPr/>
        </p:nvPicPr>
        <p:blipFill>
          <a:blip r:embed="rId6">
            <a:alphaModFix/>
          </a:blip>
          <a:stretch>
            <a:fillRect/>
          </a:stretch>
        </p:blipFill>
        <p:spPr>
          <a:xfrm>
            <a:off x="122625" y="1072850"/>
            <a:ext cx="4758901" cy="3172575"/>
          </a:xfrm>
          <a:prstGeom prst="rect">
            <a:avLst/>
          </a:prstGeom>
          <a:noFill/>
          <a:ln>
            <a:noFill/>
          </a:ln>
        </p:spPr>
      </p:pic>
      <p:sp>
        <p:nvSpPr>
          <p:cNvPr id="373" name="Google Shape;373;p69"/>
          <p:cNvSpPr txBox="1"/>
          <p:nvPr/>
        </p:nvSpPr>
        <p:spPr>
          <a:xfrm>
            <a:off x="4966875" y="1671025"/>
            <a:ext cx="3780600" cy="237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2"/>
                </a:solidFill>
              </a:rPr>
              <a:t>“In Turkey, there is a booming market in Syrian child workers, and an entire shadow </a:t>
            </a:r>
            <a:r>
              <a:rPr b="1" lang="en" sz="1800">
                <a:solidFill>
                  <a:schemeClr val="dk2"/>
                </a:solidFill>
              </a:rPr>
              <a:t>economy</a:t>
            </a:r>
            <a:r>
              <a:rPr lang="en" sz="1800">
                <a:solidFill>
                  <a:schemeClr val="dk2"/>
                </a:solidFill>
              </a:rPr>
              <a:t> of Syrian refugee-</a:t>
            </a:r>
            <a:r>
              <a:rPr b="1" lang="en" sz="1800">
                <a:solidFill>
                  <a:schemeClr val="dk2"/>
                </a:solidFill>
              </a:rPr>
              <a:t>entrepreneurs</a:t>
            </a:r>
            <a:r>
              <a:rPr lang="en" sz="1800">
                <a:solidFill>
                  <a:schemeClr val="dk2"/>
                </a:solidFill>
              </a:rPr>
              <a:t>, whose businesses are essentially keeping their war-torn homeland afloat.”</a:t>
            </a:r>
            <a:endParaRPr/>
          </a:p>
        </p:txBody>
      </p:sp>
      <p:pic>
        <p:nvPicPr>
          <p:cNvPr id="374" name="Google Shape;374;p69"/>
          <p:cNvPicPr preferRelativeResize="0"/>
          <p:nvPr/>
        </p:nvPicPr>
        <p:blipFill>
          <a:blip r:embed="rId7">
            <a:alphaModFix/>
          </a:blip>
          <a:stretch>
            <a:fillRect/>
          </a:stretch>
        </p:blipFill>
        <p:spPr>
          <a:xfrm>
            <a:off x="6668500" y="595900"/>
            <a:ext cx="1720134" cy="26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70"/>
          <p:cNvSpPr txBox="1"/>
          <p:nvPr>
            <p:ph type="title"/>
          </p:nvPr>
        </p:nvSpPr>
        <p:spPr>
          <a:xfrm>
            <a:off x="58325" y="-268250"/>
            <a:ext cx="8992500" cy="966300"/>
          </a:xfrm>
          <a:prstGeom prst="rect">
            <a:avLst/>
          </a:prstGeom>
        </p:spPr>
        <p:txBody>
          <a:bodyPr anchorCtr="0" anchor="t" bIns="91425" lIns="91425" spcFirstLastPara="1" rIns="91425" wrap="square" tIns="91425">
            <a:noAutofit/>
          </a:bodyPr>
          <a:lstStyle/>
          <a:p>
            <a:pPr indent="0" lvl="0" marL="0" rtl="0" algn="ctr">
              <a:lnSpc>
                <a:spcPct val="115000"/>
              </a:lnSpc>
              <a:spcBef>
                <a:spcPts val="2400"/>
              </a:spcBef>
              <a:spcAft>
                <a:spcPts val="0"/>
              </a:spcAft>
              <a:buClr>
                <a:schemeClr val="dk1"/>
              </a:buClr>
              <a:buSzPts val="1100"/>
              <a:buFont typeface="Arial"/>
              <a:buNone/>
            </a:pPr>
            <a:r>
              <a:rPr b="1" lang="en" sz="2500" u="sng">
                <a:solidFill>
                  <a:schemeClr val="hlink"/>
                </a:solidFill>
                <a:highlight>
                  <a:srgbClr val="FFFFFF"/>
                </a:highlight>
                <a:latin typeface="Helvetica Neue"/>
                <a:ea typeface="Helvetica Neue"/>
                <a:cs typeface="Helvetica Neue"/>
                <a:sym typeface="Helvetica Neue"/>
                <a:hlinkClick r:id="rId3"/>
              </a:rPr>
              <a:t>“How the Refugee Crisis Is Changing the World Economy”</a:t>
            </a:r>
            <a:br>
              <a:rPr b="1" lang="en" sz="2500" u="sng">
                <a:solidFill>
                  <a:schemeClr val="hlink"/>
                </a:solidFill>
                <a:highlight>
                  <a:srgbClr val="FFFFFF"/>
                </a:highlight>
                <a:latin typeface="Helvetica Neue"/>
                <a:ea typeface="Helvetica Neue"/>
                <a:cs typeface="Helvetica Neue"/>
                <a:sym typeface="Helvetica Neue"/>
                <a:hlinkClick r:id="rId4"/>
              </a:rPr>
            </a:br>
            <a:r>
              <a:rPr b="1" lang="en" sz="1800" u="sng">
                <a:solidFill>
                  <a:schemeClr val="hlink"/>
                </a:solidFill>
                <a:highlight>
                  <a:srgbClr val="FFFFFF"/>
                </a:highlight>
                <a:latin typeface="Helvetica Neue"/>
                <a:ea typeface="Helvetica Neue"/>
                <a:cs typeface="Helvetica Neue"/>
                <a:sym typeface="Helvetica Neue"/>
                <a:hlinkClick r:id="rId5"/>
              </a:rPr>
              <a:t>By Malia Politzer and Emily Kassie</a:t>
            </a:r>
            <a:endParaRPr b="1" sz="1800">
              <a:solidFill>
                <a:srgbClr val="002A4F"/>
              </a:solidFill>
              <a:highlight>
                <a:srgbClr val="FFFFFF"/>
              </a:highlight>
              <a:latin typeface="Helvetica Neue"/>
              <a:ea typeface="Helvetica Neue"/>
              <a:cs typeface="Helvetica Neue"/>
              <a:sym typeface="Helvetica Neue"/>
            </a:endParaRPr>
          </a:p>
          <a:p>
            <a:pPr indent="0" lvl="0" marL="0" rtl="0" algn="l">
              <a:spcBef>
                <a:spcPts val="600"/>
              </a:spcBef>
              <a:spcAft>
                <a:spcPts val="0"/>
              </a:spcAft>
              <a:buNone/>
            </a:pPr>
            <a:r>
              <a:t/>
            </a:r>
            <a:endParaRPr/>
          </a:p>
        </p:txBody>
      </p:sp>
      <p:pic>
        <p:nvPicPr>
          <p:cNvPr id="380" name="Google Shape;380;p70"/>
          <p:cNvPicPr preferRelativeResize="0"/>
          <p:nvPr/>
        </p:nvPicPr>
        <p:blipFill>
          <a:blip r:embed="rId6">
            <a:alphaModFix/>
          </a:blip>
          <a:stretch>
            <a:fillRect/>
          </a:stretch>
        </p:blipFill>
        <p:spPr>
          <a:xfrm>
            <a:off x="1726775" y="914075"/>
            <a:ext cx="5760684" cy="4140649"/>
          </a:xfrm>
          <a:prstGeom prst="rect">
            <a:avLst/>
          </a:prstGeom>
          <a:noFill/>
          <a:ln>
            <a:noFill/>
          </a:ln>
        </p:spPr>
      </p:pic>
      <p:pic>
        <p:nvPicPr>
          <p:cNvPr id="381" name="Google Shape;381;p70"/>
          <p:cNvPicPr preferRelativeResize="0"/>
          <p:nvPr/>
        </p:nvPicPr>
        <p:blipFill>
          <a:blip r:embed="rId7">
            <a:alphaModFix/>
          </a:blip>
          <a:stretch>
            <a:fillRect/>
          </a:stretch>
        </p:blipFill>
        <p:spPr>
          <a:xfrm>
            <a:off x="6668500" y="595900"/>
            <a:ext cx="1720134" cy="269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71"/>
          <p:cNvSpPr txBox="1"/>
          <p:nvPr>
            <p:ph type="title"/>
          </p:nvPr>
        </p:nvSpPr>
        <p:spPr>
          <a:xfrm>
            <a:off x="311700" y="2700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Connect: Why does this story matter to you?</a:t>
            </a:r>
            <a:endParaRPr/>
          </a:p>
          <a:p>
            <a:pPr indent="0" lvl="0" marL="0" rtl="0" algn="ctr">
              <a:spcBef>
                <a:spcPts val="0"/>
              </a:spcBef>
              <a:spcAft>
                <a:spcPts val="0"/>
              </a:spcAft>
              <a:buNone/>
            </a:pPr>
            <a:r>
              <a:rPr i="1" lang="en"/>
              <a:t>How do this story and its subjects connect with you and your community?</a:t>
            </a:r>
            <a:endParaRPr i="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72"/>
          <p:cNvSpPr txBox="1"/>
          <p:nvPr>
            <p:ph type="title"/>
          </p:nvPr>
        </p:nvSpPr>
        <p:spPr>
          <a:xfrm>
            <a:off x="311700" y="2001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Example</a:t>
            </a:r>
            <a:r>
              <a:rPr lang="en"/>
              <a:t>: Why does this story matter to you?</a:t>
            </a:r>
            <a:endParaRPr/>
          </a:p>
          <a:p>
            <a:pPr indent="0" lvl="0" marL="0" rtl="0" algn="ctr">
              <a:spcBef>
                <a:spcPts val="0"/>
              </a:spcBef>
              <a:spcAft>
                <a:spcPts val="0"/>
              </a:spcAft>
              <a:buClr>
                <a:schemeClr val="dk1"/>
              </a:buClr>
              <a:buSzPts val="1100"/>
              <a:buFont typeface="Arial"/>
              <a:buNone/>
            </a:pPr>
            <a:r>
              <a:rPr i="1" lang="en"/>
              <a:t>How do this story and its subjects connect with you and your community?</a:t>
            </a:r>
            <a:endParaRPr i="1"/>
          </a:p>
          <a:p>
            <a:pPr indent="0" lvl="0" marL="0" rtl="0" algn="ctr">
              <a:spcBef>
                <a:spcPts val="0"/>
              </a:spcBef>
              <a:spcAft>
                <a:spcPts val="0"/>
              </a:spcAft>
              <a:buNone/>
            </a:pPr>
            <a:r>
              <a:t/>
            </a:r>
            <a:endParaRPr/>
          </a:p>
        </p:txBody>
      </p:sp>
      <p:pic>
        <p:nvPicPr>
          <p:cNvPr id="392" name="Google Shape;392;p72"/>
          <p:cNvPicPr preferRelativeResize="0"/>
          <p:nvPr/>
        </p:nvPicPr>
        <p:blipFill>
          <a:blip r:embed="rId3">
            <a:alphaModFix/>
          </a:blip>
          <a:stretch>
            <a:fillRect/>
          </a:stretch>
        </p:blipFill>
        <p:spPr>
          <a:xfrm>
            <a:off x="311700" y="1932175"/>
            <a:ext cx="8520600" cy="28580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55"/>
          <p:cNvSpPr txBox="1"/>
          <p:nvPr>
            <p:ph idx="4294967295" type="subTitle"/>
          </p:nvPr>
        </p:nvSpPr>
        <p:spPr>
          <a:xfrm>
            <a:off x="666750" y="3790950"/>
            <a:ext cx="7810500" cy="1192500"/>
          </a:xfrm>
          <a:prstGeom prst="rect">
            <a:avLst/>
          </a:prstGeom>
          <a:no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b="0" i="0" lang="en" sz="1500" u="none" cap="none" strike="noStrike">
                <a:solidFill>
                  <a:srgbClr val="000000"/>
                </a:solidFill>
                <a:latin typeface="Helvetica Neue"/>
                <a:ea typeface="Helvetica Neue"/>
                <a:cs typeface="Helvetica Neue"/>
                <a:sym typeface="Helvetica Neue"/>
              </a:rPr>
              <a:t>Contact: </a:t>
            </a:r>
            <a:r>
              <a:rPr b="0" i="0" lang="en" sz="1500" u="sng" cap="none" strike="noStrike">
                <a:solidFill>
                  <a:schemeClr val="hlink"/>
                </a:solidFill>
                <a:latin typeface="Helvetica Neue"/>
                <a:ea typeface="Helvetica Neue"/>
                <a:cs typeface="Helvetica Neue"/>
                <a:sym typeface="Helvetica Neue"/>
                <a:hlinkClick r:id="rId3"/>
              </a:rPr>
              <a:t>education@pulitzercenter.org</a:t>
            </a:r>
            <a:endParaRPr/>
          </a:p>
          <a:p>
            <a:pPr indent="0" lvl="0" marL="0" marR="0" rtl="0" algn="ctr">
              <a:lnSpc>
                <a:spcPct val="100000"/>
              </a:lnSpc>
              <a:spcBef>
                <a:spcPts val="0"/>
              </a:spcBef>
              <a:spcAft>
                <a:spcPts val="0"/>
              </a:spcAft>
              <a:buClr>
                <a:srgbClr val="000000"/>
              </a:buClr>
              <a:buFont typeface="Helvetica Neue"/>
              <a:buNone/>
            </a:pPr>
            <a:r>
              <a:t/>
            </a:r>
            <a:endParaRPr b="0" i="0" sz="1500" u="sng" cap="none" strike="noStrike">
              <a:solidFill>
                <a:schemeClr val="hlink"/>
              </a:solidFill>
              <a:latin typeface="Helvetica Neue"/>
              <a:ea typeface="Helvetica Neue"/>
              <a:cs typeface="Helvetica Neue"/>
              <a:sym typeface="Helvetica Neue"/>
              <a:hlinkClick r:id="rId4"/>
            </a:endParaRPr>
          </a:p>
          <a:p>
            <a:pPr indent="0" lvl="0" marL="0" marR="0" rtl="0" algn="ctr">
              <a:lnSpc>
                <a:spcPct val="100000"/>
              </a:lnSpc>
              <a:spcBef>
                <a:spcPts val="0"/>
              </a:spcBef>
              <a:spcAft>
                <a:spcPts val="0"/>
              </a:spcAft>
              <a:buClr>
                <a:srgbClr val="000000"/>
              </a:buClr>
              <a:buFont typeface="Helvetica Neue"/>
              <a:buNone/>
            </a:pPr>
            <a:r>
              <a:rPr b="0" i="0" lang="en" sz="1500" u="none" cap="none" strike="noStrike">
                <a:solidFill>
                  <a:srgbClr val="000000"/>
                </a:solidFill>
                <a:latin typeface="Helvetica Neue"/>
                <a:ea typeface="Helvetica Neue"/>
                <a:cs typeface="Helvetica Neue"/>
                <a:sym typeface="Helvetica Neue"/>
              </a:rPr>
              <a:t>Sign-up for our weekly education newsletter:</a:t>
            </a:r>
            <a:endParaRPr/>
          </a:p>
          <a:p>
            <a:pPr indent="0" lvl="0" marL="0" marR="0" rtl="0" algn="ctr">
              <a:lnSpc>
                <a:spcPct val="100000"/>
              </a:lnSpc>
              <a:spcBef>
                <a:spcPts val="0"/>
              </a:spcBef>
              <a:spcAft>
                <a:spcPts val="0"/>
              </a:spcAft>
              <a:buClr>
                <a:srgbClr val="000000"/>
              </a:buClr>
              <a:buFont typeface="Helvetica Neue"/>
              <a:buNone/>
            </a:pPr>
            <a:r>
              <a:rPr b="0" i="0" lang="en" sz="1500" u="sng" cap="none" strike="noStrike">
                <a:solidFill>
                  <a:schemeClr val="hlink"/>
                </a:solidFill>
                <a:latin typeface="Helvetica Neue"/>
                <a:ea typeface="Helvetica Neue"/>
                <a:cs typeface="Helvetica Neue"/>
                <a:sym typeface="Helvetica Neue"/>
                <a:hlinkClick r:id="rId5"/>
              </a:rPr>
              <a:t>pulitzercenter.org/education-newsletter</a:t>
            </a:r>
            <a:endParaRPr/>
          </a:p>
        </p:txBody>
      </p:sp>
      <p:pic>
        <p:nvPicPr>
          <p:cNvPr descr="pulitzer-center.png" id="247" name="Google Shape;247;p55"/>
          <p:cNvPicPr preferRelativeResize="0"/>
          <p:nvPr/>
        </p:nvPicPr>
        <p:blipFill rotWithShape="1">
          <a:blip r:embed="rId6">
            <a:alphaModFix/>
          </a:blip>
          <a:srcRect b="0" l="0" r="0" t="0"/>
          <a:stretch/>
        </p:blipFill>
        <p:spPr>
          <a:xfrm>
            <a:off x="873919" y="847743"/>
            <a:ext cx="7396200" cy="947700"/>
          </a:xfrm>
          <a:prstGeom prst="rect">
            <a:avLst/>
          </a:prstGeom>
          <a:noFill/>
          <a:ln>
            <a:noFill/>
          </a:ln>
        </p:spPr>
      </p:pic>
      <p:pic>
        <p:nvPicPr>
          <p:cNvPr descr="_mg_7827.jpg" id="248" name="Google Shape;248;p55"/>
          <p:cNvPicPr preferRelativeResize="0"/>
          <p:nvPr/>
        </p:nvPicPr>
        <p:blipFill rotWithShape="1">
          <a:blip r:embed="rId7">
            <a:alphaModFix/>
          </a:blip>
          <a:srcRect b="0" l="0" r="0" t="0"/>
          <a:stretch/>
        </p:blipFill>
        <p:spPr>
          <a:xfrm>
            <a:off x="44353" y="2037127"/>
            <a:ext cx="2268300" cy="1512300"/>
          </a:xfrm>
          <a:prstGeom prst="rect">
            <a:avLst/>
          </a:prstGeom>
          <a:noFill/>
          <a:ln>
            <a:noFill/>
          </a:ln>
        </p:spPr>
      </p:pic>
      <p:pic>
        <p:nvPicPr>
          <p:cNvPr descr="6.jpg" id="249" name="Google Shape;249;p55"/>
          <p:cNvPicPr preferRelativeResize="0"/>
          <p:nvPr/>
        </p:nvPicPr>
        <p:blipFill rotWithShape="1">
          <a:blip r:embed="rId8">
            <a:alphaModFix/>
          </a:blip>
          <a:srcRect b="0" l="0" r="0" t="0"/>
          <a:stretch/>
        </p:blipFill>
        <p:spPr>
          <a:xfrm>
            <a:off x="2304678" y="2037127"/>
            <a:ext cx="2268000" cy="1512300"/>
          </a:xfrm>
          <a:prstGeom prst="rect">
            <a:avLst/>
          </a:prstGeom>
          <a:noFill/>
          <a:ln>
            <a:noFill/>
          </a:ln>
        </p:spPr>
      </p:pic>
      <p:pic>
        <p:nvPicPr>
          <p:cNvPr descr="150325_Kalyanee_Burke_0014.JPG" id="250" name="Google Shape;250;p55"/>
          <p:cNvPicPr preferRelativeResize="0"/>
          <p:nvPr/>
        </p:nvPicPr>
        <p:blipFill rotWithShape="1">
          <a:blip r:embed="rId9">
            <a:alphaModFix/>
          </a:blip>
          <a:srcRect b="0" l="0" r="0" t="0"/>
          <a:stretch/>
        </p:blipFill>
        <p:spPr>
          <a:xfrm>
            <a:off x="4568505" y="2037127"/>
            <a:ext cx="2268300" cy="1512300"/>
          </a:xfrm>
          <a:prstGeom prst="rect">
            <a:avLst/>
          </a:prstGeom>
          <a:noFill/>
          <a:ln>
            <a:noFill/>
          </a:ln>
        </p:spPr>
      </p:pic>
      <p:pic>
        <p:nvPicPr>
          <p:cNvPr descr="201406_fsm_269.jpg" id="251" name="Google Shape;251;p55"/>
          <p:cNvPicPr preferRelativeResize="0"/>
          <p:nvPr/>
        </p:nvPicPr>
        <p:blipFill rotWithShape="1">
          <a:blip r:embed="rId10">
            <a:alphaModFix/>
          </a:blip>
          <a:srcRect b="0" l="0" r="0" t="0"/>
          <a:stretch/>
        </p:blipFill>
        <p:spPr>
          <a:xfrm>
            <a:off x="6831381" y="2037127"/>
            <a:ext cx="2268300" cy="1512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73"/>
          <p:cNvSpPr txBox="1"/>
          <p:nvPr/>
        </p:nvSpPr>
        <p:spPr>
          <a:xfrm>
            <a:off x="0" y="-34675"/>
            <a:ext cx="9144000" cy="7344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Lato"/>
                <a:ea typeface="Lato"/>
                <a:cs typeface="Lato"/>
                <a:sym typeface="Lato"/>
              </a:rPr>
              <a:t>Imagine this image pops up on social media.</a:t>
            </a:r>
            <a:endParaRPr sz="3600">
              <a:latin typeface="Lato"/>
              <a:ea typeface="Lato"/>
              <a:cs typeface="Lato"/>
              <a:sym typeface="Lato"/>
            </a:endParaRPr>
          </a:p>
        </p:txBody>
      </p:sp>
      <p:pic>
        <p:nvPicPr>
          <p:cNvPr descr="pulitzer-logo-square.jpg" id="398" name="Google Shape;398;p73"/>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sp>
        <p:nvSpPr>
          <p:cNvPr id="399" name="Google Shape;399;p73"/>
          <p:cNvSpPr txBox="1"/>
          <p:nvPr/>
        </p:nvSpPr>
        <p:spPr>
          <a:xfrm>
            <a:off x="0" y="1606400"/>
            <a:ext cx="1239000" cy="32883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On a scale from 1-5, how likely are you to click to read the 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1=not interested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5=I will definitely click.</a:t>
            </a:r>
            <a:endParaRPr/>
          </a:p>
        </p:txBody>
      </p:sp>
      <p:pic>
        <p:nvPicPr>
          <p:cNvPr id="400" name="Google Shape;400;p73"/>
          <p:cNvPicPr preferRelativeResize="0"/>
          <p:nvPr/>
        </p:nvPicPr>
        <p:blipFill>
          <a:blip r:embed="rId4">
            <a:alphaModFix/>
          </a:blip>
          <a:stretch>
            <a:fillRect/>
          </a:stretch>
        </p:blipFill>
        <p:spPr>
          <a:xfrm>
            <a:off x="1214000" y="642650"/>
            <a:ext cx="6716000" cy="4500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74"/>
          <p:cNvSpPr txBox="1"/>
          <p:nvPr/>
        </p:nvSpPr>
        <p:spPr>
          <a:xfrm>
            <a:off x="0" y="-34675"/>
            <a:ext cx="9144000" cy="6423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Lato"/>
                <a:ea typeface="Lato"/>
                <a:cs typeface="Lato"/>
                <a:sym typeface="Lato"/>
              </a:rPr>
              <a:t>3 Observations: What do you see?</a:t>
            </a:r>
            <a:endParaRPr sz="3600">
              <a:latin typeface="Lato"/>
              <a:ea typeface="Lato"/>
              <a:cs typeface="Lato"/>
              <a:sym typeface="Lato"/>
            </a:endParaRPr>
          </a:p>
        </p:txBody>
      </p:sp>
      <p:pic>
        <p:nvPicPr>
          <p:cNvPr descr="pulitzer-logo-square.jpg" id="406" name="Google Shape;406;p74"/>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pic>
        <p:nvPicPr>
          <p:cNvPr id="407" name="Google Shape;407;p74"/>
          <p:cNvPicPr preferRelativeResize="0"/>
          <p:nvPr/>
        </p:nvPicPr>
        <p:blipFill>
          <a:blip r:embed="rId4">
            <a:alphaModFix/>
          </a:blip>
          <a:stretch>
            <a:fillRect/>
          </a:stretch>
        </p:blipFill>
        <p:spPr>
          <a:xfrm>
            <a:off x="1214000" y="642650"/>
            <a:ext cx="6716000" cy="45008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75"/>
          <p:cNvSpPr txBox="1"/>
          <p:nvPr/>
        </p:nvSpPr>
        <p:spPr>
          <a:xfrm>
            <a:off x="0" y="0"/>
            <a:ext cx="9144000" cy="6423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Georgia"/>
              <a:buNone/>
            </a:pPr>
            <a:r>
              <a:rPr lang="en" sz="3600">
                <a:solidFill>
                  <a:schemeClr val="dk1"/>
                </a:solidFill>
                <a:latin typeface="Lato"/>
                <a:ea typeface="Lato"/>
                <a:cs typeface="Lato"/>
                <a:sym typeface="Lato"/>
              </a:rPr>
              <a:t>2 Questions: What do you want to know?</a:t>
            </a:r>
            <a:endParaRPr sz="36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Font typeface="Georgia"/>
              <a:buNone/>
            </a:pPr>
            <a:r>
              <a:t/>
            </a:r>
            <a:endParaRPr sz="3600">
              <a:latin typeface="Lato"/>
              <a:ea typeface="Lato"/>
              <a:cs typeface="Lato"/>
              <a:sym typeface="Lato"/>
            </a:endParaRPr>
          </a:p>
        </p:txBody>
      </p:sp>
      <p:pic>
        <p:nvPicPr>
          <p:cNvPr descr="pulitzer-logo-square.jpg" id="413" name="Google Shape;413;p75"/>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pic>
        <p:nvPicPr>
          <p:cNvPr id="414" name="Google Shape;414;p75"/>
          <p:cNvPicPr preferRelativeResize="0"/>
          <p:nvPr/>
        </p:nvPicPr>
        <p:blipFill>
          <a:blip r:embed="rId4">
            <a:alphaModFix/>
          </a:blip>
          <a:stretch>
            <a:fillRect/>
          </a:stretch>
        </p:blipFill>
        <p:spPr>
          <a:xfrm>
            <a:off x="1214000" y="657600"/>
            <a:ext cx="6693701" cy="4485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76"/>
          <p:cNvSpPr txBox="1"/>
          <p:nvPr/>
        </p:nvSpPr>
        <p:spPr>
          <a:xfrm>
            <a:off x="0" y="0"/>
            <a:ext cx="9144000" cy="6423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Georgia"/>
              <a:buNone/>
            </a:pPr>
            <a:r>
              <a:rPr lang="en" sz="3600">
                <a:latin typeface="Lato"/>
                <a:ea typeface="Lato"/>
                <a:cs typeface="Lato"/>
                <a:sym typeface="Lato"/>
              </a:rPr>
              <a:t>1 </a:t>
            </a:r>
            <a:r>
              <a:rPr lang="en" sz="3600">
                <a:solidFill>
                  <a:schemeClr val="dk1"/>
                </a:solidFill>
                <a:latin typeface="Lato"/>
                <a:ea typeface="Lato"/>
                <a:cs typeface="Lato"/>
                <a:sym typeface="Lato"/>
              </a:rPr>
              <a:t>Prediction: What is this story about?</a:t>
            </a:r>
            <a:endParaRPr sz="36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Font typeface="Georgia"/>
              <a:buNone/>
            </a:pPr>
            <a:r>
              <a:t/>
            </a:r>
            <a:endParaRPr sz="3600">
              <a:latin typeface="Lato"/>
              <a:ea typeface="Lato"/>
              <a:cs typeface="Lato"/>
              <a:sym typeface="Lato"/>
            </a:endParaRPr>
          </a:p>
        </p:txBody>
      </p:sp>
      <p:pic>
        <p:nvPicPr>
          <p:cNvPr descr="pulitzer-logo-square.jpg" id="420" name="Google Shape;420;p76"/>
          <p:cNvPicPr preferRelativeResize="0"/>
          <p:nvPr/>
        </p:nvPicPr>
        <p:blipFill rotWithShape="1">
          <a:blip r:embed="rId3">
            <a:alphaModFix/>
          </a:blip>
          <a:srcRect b="15874" l="8397" r="9189" t="0"/>
          <a:stretch/>
        </p:blipFill>
        <p:spPr>
          <a:xfrm>
            <a:off x="8432228" y="4390450"/>
            <a:ext cx="629375" cy="642450"/>
          </a:xfrm>
          <a:prstGeom prst="rect">
            <a:avLst/>
          </a:prstGeom>
          <a:noFill/>
          <a:ln>
            <a:noFill/>
          </a:ln>
        </p:spPr>
      </p:pic>
      <p:sp>
        <p:nvSpPr>
          <p:cNvPr id="421" name="Google Shape;421;p76"/>
          <p:cNvSpPr txBox="1"/>
          <p:nvPr/>
        </p:nvSpPr>
        <p:spPr>
          <a:xfrm>
            <a:off x="7469500" y="1519425"/>
            <a:ext cx="15921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6"/>
          <p:cNvSpPr txBox="1"/>
          <p:nvPr/>
        </p:nvSpPr>
        <p:spPr>
          <a:xfrm>
            <a:off x="7441800" y="1491725"/>
            <a:ext cx="14676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23" name="Google Shape;423;p76"/>
          <p:cNvPicPr preferRelativeResize="0"/>
          <p:nvPr/>
        </p:nvPicPr>
        <p:blipFill>
          <a:blip r:embed="rId4">
            <a:alphaModFix/>
          </a:blip>
          <a:stretch>
            <a:fillRect/>
          </a:stretch>
        </p:blipFill>
        <p:spPr>
          <a:xfrm>
            <a:off x="1686000" y="642650"/>
            <a:ext cx="6716000" cy="4500849"/>
          </a:xfrm>
          <a:prstGeom prst="rect">
            <a:avLst/>
          </a:prstGeom>
          <a:noFill/>
          <a:ln>
            <a:noFill/>
          </a:ln>
        </p:spPr>
      </p:pic>
      <p:sp>
        <p:nvSpPr>
          <p:cNvPr id="424" name="Google Shape;424;p76"/>
          <p:cNvSpPr txBox="1"/>
          <p:nvPr/>
        </p:nvSpPr>
        <p:spPr>
          <a:xfrm>
            <a:off x="0" y="1376275"/>
            <a:ext cx="1686000" cy="21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Who is she?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happening?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Where does this story take place?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is this </a:t>
            </a:r>
            <a:r>
              <a:rPr b="1" lang="en"/>
              <a:t>news</a:t>
            </a:r>
            <a:r>
              <a:rPr lang="en"/>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77"/>
          <p:cNvSpPr txBox="1"/>
          <p:nvPr/>
        </p:nvSpPr>
        <p:spPr>
          <a:xfrm>
            <a:off x="0" y="-34675"/>
            <a:ext cx="9144000" cy="7344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Lato"/>
                <a:ea typeface="Lato"/>
                <a:cs typeface="Lato"/>
                <a:sym typeface="Lato"/>
              </a:rPr>
              <a:t>Check in: How interested are you now?</a:t>
            </a:r>
            <a:endParaRPr sz="3600">
              <a:latin typeface="Lato"/>
              <a:ea typeface="Lato"/>
              <a:cs typeface="Lato"/>
              <a:sym typeface="Lato"/>
            </a:endParaRPr>
          </a:p>
        </p:txBody>
      </p:sp>
      <p:pic>
        <p:nvPicPr>
          <p:cNvPr descr="pulitzer-logo-square.jpg" id="430" name="Google Shape;430;p77"/>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sp>
        <p:nvSpPr>
          <p:cNvPr id="431" name="Google Shape;431;p77"/>
          <p:cNvSpPr txBox="1"/>
          <p:nvPr/>
        </p:nvSpPr>
        <p:spPr>
          <a:xfrm>
            <a:off x="0" y="1606400"/>
            <a:ext cx="1239000" cy="32883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On a scale from 1-5, how likely are you to click to read the 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1=not interested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5=I will definitely click.</a:t>
            </a:r>
            <a:endParaRPr/>
          </a:p>
        </p:txBody>
      </p:sp>
      <p:pic>
        <p:nvPicPr>
          <p:cNvPr id="432" name="Google Shape;432;p77"/>
          <p:cNvPicPr preferRelativeResize="0"/>
          <p:nvPr/>
        </p:nvPicPr>
        <p:blipFill>
          <a:blip r:embed="rId4">
            <a:alphaModFix/>
          </a:blip>
          <a:stretch>
            <a:fillRect/>
          </a:stretch>
        </p:blipFill>
        <p:spPr>
          <a:xfrm>
            <a:off x="1686000" y="642650"/>
            <a:ext cx="6716000" cy="45008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78"/>
          <p:cNvSpPr txBox="1"/>
          <p:nvPr/>
        </p:nvSpPr>
        <p:spPr>
          <a:xfrm>
            <a:off x="0" y="0"/>
            <a:ext cx="9144000" cy="15162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000">
                <a:latin typeface="Lato"/>
                <a:ea typeface="Lato"/>
                <a:cs typeface="Lato"/>
                <a:sym typeface="Lato"/>
              </a:rPr>
              <a:t>Check your prediction</a:t>
            </a:r>
            <a:r>
              <a:rPr lang="en" sz="3000">
                <a:latin typeface="Lato"/>
                <a:ea typeface="Lato"/>
                <a:cs typeface="Lato"/>
                <a:sym typeface="Lato"/>
              </a:rPr>
              <a:t>:</a:t>
            </a:r>
            <a:endParaRPr sz="3000">
              <a:latin typeface="Lato"/>
              <a:ea typeface="Lato"/>
              <a:cs typeface="Lato"/>
              <a:sym typeface="Lato"/>
            </a:endParaRPr>
          </a:p>
          <a:p>
            <a:pPr indent="0" lvl="0" marL="0" marR="0" rtl="0" algn="ctr">
              <a:lnSpc>
                <a:spcPct val="100000"/>
              </a:lnSpc>
              <a:spcBef>
                <a:spcPts val="0"/>
              </a:spcBef>
              <a:spcAft>
                <a:spcPts val="0"/>
              </a:spcAft>
              <a:buClr>
                <a:srgbClr val="000000"/>
              </a:buClr>
              <a:buFont typeface="Georgia"/>
              <a:buNone/>
            </a:pPr>
            <a:r>
              <a:rPr lang="en" sz="3000" u="sng">
                <a:solidFill>
                  <a:schemeClr val="hlink"/>
                </a:solidFill>
                <a:latin typeface="Lato"/>
                <a:ea typeface="Lato"/>
                <a:cs typeface="Lato"/>
                <a:sym typeface="Lato"/>
                <a:hlinkClick r:id="rId3"/>
              </a:rPr>
              <a:t>“Millions of Chinese children fend for themselves when parents must follow work away” by Max Duncan</a:t>
            </a:r>
            <a:endParaRPr sz="3000">
              <a:latin typeface="Lato"/>
              <a:ea typeface="Lato"/>
              <a:cs typeface="Lato"/>
              <a:sym typeface="Lato"/>
            </a:endParaRPr>
          </a:p>
        </p:txBody>
      </p:sp>
      <p:pic>
        <p:nvPicPr>
          <p:cNvPr descr="pulitzer-logo-square.jpg" id="438" name="Google Shape;438;p78"/>
          <p:cNvPicPr preferRelativeResize="0"/>
          <p:nvPr/>
        </p:nvPicPr>
        <p:blipFill rotWithShape="1">
          <a:blip r:embed="rId4">
            <a:alphaModFix/>
          </a:blip>
          <a:srcRect b="15874" l="8397" r="9189" t="0"/>
          <a:stretch/>
        </p:blipFill>
        <p:spPr>
          <a:xfrm>
            <a:off x="8280153" y="4355475"/>
            <a:ext cx="629375" cy="642450"/>
          </a:xfrm>
          <a:prstGeom prst="rect">
            <a:avLst/>
          </a:prstGeom>
          <a:noFill/>
          <a:ln>
            <a:noFill/>
          </a:ln>
        </p:spPr>
      </p:pic>
      <p:pic>
        <p:nvPicPr>
          <p:cNvPr id="439" name="Google Shape;439;p78"/>
          <p:cNvPicPr preferRelativeResize="0"/>
          <p:nvPr/>
        </p:nvPicPr>
        <p:blipFill>
          <a:blip r:embed="rId5">
            <a:alphaModFix/>
          </a:blip>
          <a:stretch>
            <a:fillRect/>
          </a:stretch>
        </p:blipFill>
        <p:spPr>
          <a:xfrm>
            <a:off x="0" y="1516225"/>
            <a:ext cx="8216525" cy="36272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descr="Tuesday on the NewsHour, a motorist drives into pedestrians in New York City, killing several people. Also: Tech giants testify before a Senate committee about Russian use of social media, the newest revelations in the Russia probe, Chinese children raising themselves, preschool students growing food, best ways to combat the opioid epidemic and more." id="444" name="Google Shape;444;p79" title="PBS NewsHour full episode Oct. 31, 2017">
            <a:hlinkClick r:id="rId3"/>
          </p:cNvPr>
          <p:cNvPicPr preferRelativeResize="0"/>
          <p:nvPr/>
        </p:nvPicPr>
        <p:blipFill>
          <a:blip r:embed="rId4">
            <a:alphaModFix/>
          </a:blip>
          <a:stretch>
            <a:fillRect/>
          </a:stretch>
        </p:blipFill>
        <p:spPr>
          <a:xfrm>
            <a:off x="1844275" y="1002725"/>
            <a:ext cx="5230600" cy="3922950"/>
          </a:xfrm>
          <a:prstGeom prst="rect">
            <a:avLst/>
          </a:prstGeom>
          <a:noFill/>
          <a:ln>
            <a:noFill/>
          </a:ln>
        </p:spPr>
      </p:pic>
      <p:sp>
        <p:nvSpPr>
          <p:cNvPr id="445" name="Google Shape;445;p79"/>
          <p:cNvSpPr txBox="1"/>
          <p:nvPr/>
        </p:nvSpPr>
        <p:spPr>
          <a:xfrm>
            <a:off x="0" y="0"/>
            <a:ext cx="9144000" cy="122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1"/>
                </a:solidFill>
                <a:latin typeface="Lato"/>
                <a:ea typeface="Lato"/>
                <a:cs typeface="Lato"/>
                <a:sym typeface="Lato"/>
              </a:rPr>
              <a:t>Check your prediction: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pic>
        <p:nvPicPr>
          <p:cNvPr id="450" name="Google Shape;450;p80"/>
          <p:cNvPicPr preferRelativeResize="0"/>
          <p:nvPr/>
        </p:nvPicPr>
        <p:blipFill>
          <a:blip r:embed="rId3">
            <a:alphaModFix/>
          </a:blip>
          <a:stretch>
            <a:fillRect/>
          </a:stretch>
        </p:blipFill>
        <p:spPr>
          <a:xfrm>
            <a:off x="0" y="2206900"/>
            <a:ext cx="8991600" cy="2815127"/>
          </a:xfrm>
          <a:prstGeom prst="rect">
            <a:avLst/>
          </a:prstGeom>
          <a:noFill/>
          <a:ln>
            <a:noFill/>
          </a:ln>
        </p:spPr>
      </p:pic>
      <p:pic>
        <p:nvPicPr>
          <p:cNvPr id="451" name="Google Shape;451;p80"/>
          <p:cNvPicPr preferRelativeResize="0"/>
          <p:nvPr/>
        </p:nvPicPr>
        <p:blipFill>
          <a:blip r:embed="rId4">
            <a:alphaModFix/>
          </a:blip>
          <a:stretch>
            <a:fillRect/>
          </a:stretch>
        </p:blipFill>
        <p:spPr>
          <a:xfrm>
            <a:off x="5170600" y="0"/>
            <a:ext cx="3973400" cy="2483350"/>
          </a:xfrm>
          <a:prstGeom prst="rect">
            <a:avLst/>
          </a:prstGeom>
          <a:noFill/>
          <a:ln>
            <a:noFill/>
          </a:ln>
        </p:spPr>
      </p:pic>
      <p:pic>
        <p:nvPicPr>
          <p:cNvPr descr="pulitzer-logo-square.jpg" id="452" name="Google Shape;452;p80"/>
          <p:cNvPicPr preferRelativeResize="0"/>
          <p:nvPr/>
        </p:nvPicPr>
        <p:blipFill rotWithShape="1">
          <a:blip r:embed="rId5">
            <a:alphaModFix/>
          </a:blip>
          <a:srcRect b="15874" l="8397" r="9189" t="0"/>
          <a:stretch/>
        </p:blipFill>
        <p:spPr>
          <a:xfrm>
            <a:off x="8362553" y="4379575"/>
            <a:ext cx="629375" cy="642450"/>
          </a:xfrm>
          <a:prstGeom prst="rect">
            <a:avLst/>
          </a:prstGeom>
          <a:noFill/>
          <a:ln>
            <a:noFill/>
          </a:ln>
        </p:spPr>
      </p:pic>
      <p:sp>
        <p:nvSpPr>
          <p:cNvPr id="453" name="Google Shape;453;p80"/>
          <p:cNvSpPr txBox="1"/>
          <p:nvPr/>
        </p:nvSpPr>
        <p:spPr>
          <a:xfrm>
            <a:off x="11675" y="23325"/>
            <a:ext cx="5158800" cy="816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Lato"/>
                <a:ea typeface="Lato"/>
                <a:cs typeface="Lato"/>
                <a:sym typeface="Lato"/>
              </a:rPr>
              <a:t>Connect!</a:t>
            </a:r>
            <a:endParaRPr sz="3600">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81"/>
          <p:cNvSpPr txBox="1"/>
          <p:nvPr>
            <p:ph type="title"/>
          </p:nvPr>
        </p:nvSpPr>
        <p:spPr>
          <a:xfrm>
            <a:off x="666750" y="1700213"/>
            <a:ext cx="7810500" cy="1743000"/>
          </a:xfrm>
          <a:prstGeom prst="rect">
            <a:avLst/>
          </a:prstGeom>
          <a:solidFill>
            <a:srgbClr val="004C7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b="0" i="0" lang="en" sz="10800" u="none" cap="none" strike="noStrike">
                <a:solidFill>
                  <a:srgbClr val="FFFFFF"/>
                </a:solidFill>
                <a:latin typeface="Helvetica Neue"/>
                <a:ea typeface="Helvetica Neue"/>
                <a:cs typeface="Helvetica Neue"/>
                <a:sym typeface="Helvetica Neue"/>
              </a:rPr>
              <a:t>EXPLORE</a:t>
            </a:r>
            <a:endParaRPr/>
          </a:p>
        </p:txBody>
      </p:sp>
      <p:sp>
        <p:nvSpPr>
          <p:cNvPr id="459" name="Google Shape;459;p81"/>
          <p:cNvSpPr/>
          <p:nvPr/>
        </p:nvSpPr>
        <p:spPr>
          <a:xfrm>
            <a:off x="4333875" y="909638"/>
            <a:ext cx="476100" cy="476100"/>
          </a:xfrm>
          <a:prstGeom prst="ellipse">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Helvetica Neue"/>
              <a:buNone/>
            </a:pPr>
            <a:r>
              <a:rPr b="0" i="0" lang="en" sz="1800" u="none" cap="none" strike="noStrike">
                <a:solidFill>
                  <a:srgbClr val="FFFFFF"/>
                </a:solidFill>
                <a:latin typeface="Helvetica Neue"/>
                <a:ea typeface="Helvetica Neue"/>
                <a:cs typeface="Helvetica Neue"/>
                <a:sym typeface="Helvetica Neue"/>
              </a:rPr>
              <a:t>1</a:t>
            </a:r>
            <a:endParaRPr sz="5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82"/>
          <p:cNvSpPr txBox="1"/>
          <p:nvPr>
            <p:ph idx="4294967295" type="ctrTitle"/>
          </p:nvPr>
        </p:nvSpPr>
        <p:spPr>
          <a:xfrm>
            <a:off x="666750" y="1603195"/>
            <a:ext cx="7810500" cy="851400"/>
          </a:xfrm>
          <a:prstGeom prst="rect">
            <a:avLst/>
          </a:prstGeom>
          <a:solidFill>
            <a:srgbClr val="016D01"/>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b="0" i="0" lang="en" sz="5400" u="none" cap="none" strike="noStrike">
                <a:solidFill>
                  <a:srgbClr val="FFFFFF"/>
                </a:solidFill>
                <a:latin typeface="Helvetica Neue"/>
                <a:ea typeface="Helvetica Neue"/>
                <a:cs typeface="Helvetica Neue"/>
                <a:sym typeface="Helvetica Neue"/>
              </a:rPr>
              <a:t>GO</a:t>
            </a:r>
            <a:endParaRPr/>
          </a:p>
        </p:txBody>
      </p:sp>
      <p:sp>
        <p:nvSpPr>
          <p:cNvPr id="465" name="Google Shape;465;p82"/>
          <p:cNvSpPr txBox="1"/>
          <p:nvPr>
            <p:ph idx="4294967295" type="subTitle"/>
          </p:nvPr>
        </p:nvSpPr>
        <p:spPr>
          <a:xfrm>
            <a:off x="666750" y="2805113"/>
            <a:ext cx="7810500" cy="595500"/>
          </a:xfrm>
          <a:prstGeom prst="rect">
            <a:avLst/>
          </a:prstGeom>
          <a:noFill/>
          <a:ln>
            <a:noFill/>
          </a:ln>
        </p:spPr>
        <p:txBody>
          <a:bodyPr anchorCtr="0" anchor="t" bIns="19050" lIns="19050" spcFirstLastPara="1" rIns="19050" wrap="square" tIns="19050">
            <a:noAutofit/>
          </a:bodyPr>
          <a:lstStyle/>
          <a:p>
            <a:pPr indent="0" lvl="0" marL="0" marR="0" rtl="0" algn="ctr">
              <a:lnSpc>
                <a:spcPct val="153125"/>
              </a:lnSpc>
              <a:spcBef>
                <a:spcPts val="0"/>
              </a:spcBef>
              <a:spcAft>
                <a:spcPts val="0"/>
              </a:spcAft>
              <a:buClr>
                <a:srgbClr val="000000"/>
              </a:buClr>
              <a:buFont typeface="Arial"/>
              <a:buNone/>
            </a:pPr>
            <a:r>
              <a:rPr b="0" i="0" lang="en" sz="2400" u="none" cap="none" strike="noStrike">
                <a:solidFill>
                  <a:srgbClr val="000000"/>
                </a:solidFill>
                <a:latin typeface="Arial"/>
                <a:ea typeface="Arial"/>
                <a:cs typeface="Arial"/>
                <a:sym typeface="Arial"/>
              </a:rPr>
              <a:t>Take </a:t>
            </a:r>
            <a:r>
              <a:rPr lang="en" sz="2400">
                <a:latin typeface="Arial"/>
                <a:ea typeface="Arial"/>
                <a:cs typeface="Arial"/>
                <a:sym typeface="Arial"/>
              </a:rPr>
              <a:t>30</a:t>
            </a:r>
            <a:r>
              <a:rPr b="0" i="0" lang="en" sz="2400" u="none" cap="none" strike="noStrike">
                <a:solidFill>
                  <a:srgbClr val="000000"/>
                </a:solidFill>
                <a:latin typeface="Arial"/>
                <a:ea typeface="Arial"/>
                <a:cs typeface="Arial"/>
                <a:sym typeface="Arial"/>
              </a:rPr>
              <a:t> seconds to explore every headline and image</a:t>
            </a:r>
            <a:endParaRPr/>
          </a:p>
        </p:txBody>
      </p:sp>
      <p:pic>
        <p:nvPicPr>
          <p:cNvPr descr="Chill Study Beats 4 » https://youtu.be/8iU8LPEa4o0&#10;2 Hours of mellow jazzy beats from artists like J Dilla, Nujabes as well as a lot of lesser known artists. This one is for those of you who need to focus for work, study or just enjoy real mellow vibes! Give it a 👍 and share if you like it to help us. ♥&#10;Chill Study Beats on Spotify » https://goo.gl/iPFvy2&#10;Photo by Louis Raphael Photography » http://www.louisraphaelphotography.com/&#10;&#10;▬ Tracklist ▬  (* = Unreleased) &#10;0:00 Nymano - Solitude  [ https://soundcloud.com/nymano ]&#10;02:28 Freddie Joachim - Waves  [ https://soundcloud.com/freddiejoachim ]&#10;* 06:02 Gorila - Inlove  [ https://soundcloud.com/gorilamc ]&#10;08:45 FloFilz - Dulce  [ https://soundcloud.com/flofills ]&#10;* 10:57 Moods - Love For The City  [ https://soundcloud.com/moodsprod ]&#10;12:43 Juan RIOS - Marula  [ https://soundcloud.com/juan-rios-beats ]&#10;14:43 Sleepless - Ponder  [ https://soundcloud.com/sleeplessbeats ]&#10;17:22 Wun Two - Snowing  [ https://soundcloud.com/wun-two ]&#10;19:27 The Deli - 1-47AM  [ https://soundcloud.com/the-deli ]&#10;21:48 Chinsaku - Midnight  [ https://soundcloud.com/chinsaku ]&#10;24:45 J Dilla - Alien Family  [ https://soundcloud.com/jdilla ]&#10;26:56 Jinsang - Kona Park  [ https://soundcloud.com/jinsangbeats ]&#10;30:18 CoryaYo - Good Morning  [ https://soundcloud.com/corygotbeatsdoe ]&#10;31:37 Thovo - Dawn Till Noon  [ https://soundcloud.com/thomas-vos-2 ]&#10;35:32 Fredfades &amp; Ivan Ave - Hands (Instrumental)  [ https://soundcloud.com/fredfades ]&#10;38:40 Wun Two - I Like &#10;40:32 Gorila - Akaido&#10;43:44 Vanilla - Gigi  [ https://soundcloud.com/vanilla ]&#10;47:36 Made in M &amp; Juan RIOS - Submarino [ https://soundcloud.com/madeinm ]&#10;49:50 Mono:Massive &amp; Philanthrope - Wake Up  [ https://soundcloud.com/mono-massive \ https://soundcloud.com/philanthrope1 ]&#10;52:49 Mecca:83 &amp; Joel VDK - Light Ways (spirit walk)  [ https://soundcloud.com/solar-sound-system ]&#10;54:27 Nujabes - Brothel Love  [ http://hydeout.net ]&#10;56:55 Joe Corfield - Piano Loop  [ https://soundcloud.com/joe-corfield-1 ]&#10;58:25 The Deli - Tyner&#10;1:01:09 CoryaYo - April In The Rain &#10;* 1:02:41 Moods - Samplers 3  &#10;1:05:15 SoulChef - With You (Instrumental)  [ https://soundcloud.com/soulchefmusic ]&#10;1:08:25 miraa &amp; smuv - Breakfast  [ https://soundcloud.com/asmuvone ]&#10;1:09:40 Mecca:83 - Foundation&#10;1:11:44 Juan Rios - Sol&#10;1:14:00 Nymano - Daydream &#10;1:15:01 Cooper Albert - True Colours  [ https://soundcloud.com/thatcopemusic ]&#10;1:17:14 Nymano - Bedroom Thoughts&#10;1:18:33 Flamingosis - Breakfast Poutine  [ https://soundcloud.com/flamingosis ]&#10;1:21:28 Toshiki Hayashi - Hours  [ https://soundcloud.com/pcskiiler ]&#10;1:24:11 The Deli - Day In The Life&#10;1:27:19 Tomppabeats - Puffin'  [ https://soundcloud.com/tomppabeats ]&#10;1:28:07 Wun Two - Chimney&#10;1:29:40 L'Indécis - Monday Chill #6  [ https://soundcloud.com/lindecis ]&#10;1:34:15 FloFilz - Tilezeit&#10;1:36:39 The Deli - Garbage&#10;1:38:01 GlobulDub - Seppuku  [ https://soundcloud.com/globuldub ]&#10;1:41:09 Gorila - Sid&#10;1:44:07 Joseph Jacobs - Full Circle  [ https://soundcloud.com/joejacobs ]&#10;1:48:28 CoryaYo - Fresh Air&#10;1:50:00 Aso - Timeless  [ https://soundcloud.com/aricogle ]&#10;1:55:24 Jinsang - Island&#10;* 1:57:51 Birocratic - Sophisticated  [ https://soundcloud.com/birocratic ]&#10;&#10;▬ More Chillhop ▬&#10;Spotify » https://open.spotify.com/user/chillhopmusic&#10;Bandcamp » http://chillhop.bandcamp.com&#10;Website » http://chillhop.com&#10;YouTube » http://youtube.com/chillhopdotcom&#10;Facebook » https://www.facebook.com/Chillhop&#10;Reddit »  http://reddit.com/r/chillhop&#10;&#10;▬ Useful Links ▬&#10;Submit Music » http://chillhop.com/submit&#10;Using our Music in Videos » http://chillhoprecords.com/license&#10;Support Chillhop &amp; Get Free stuff » http://patreon.com/chillhop" id="466" name="Google Shape;466;p82" title="Chill Study Beats 2 • Instrumental &amp; Jazz Hip Hop Music [2016]">
            <a:hlinkClick r:id="rId3"/>
          </p:cNvPr>
          <p:cNvPicPr preferRelativeResize="0"/>
          <p:nvPr/>
        </p:nvPicPr>
        <p:blipFill>
          <a:blip r:embed="rId4">
            <a:alphaModFix/>
          </a:blip>
          <a:stretch>
            <a:fillRect/>
          </a:stretch>
        </p:blipFill>
        <p:spPr>
          <a:xfrm>
            <a:off x="6474350" y="0"/>
            <a:ext cx="2146124" cy="160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56"/>
          <p:cNvSpPr txBox="1"/>
          <p:nvPr>
            <p:ph idx="1" type="body"/>
          </p:nvPr>
        </p:nvSpPr>
        <p:spPr>
          <a:xfrm>
            <a:off x="633413" y="666750"/>
            <a:ext cx="7877100" cy="3810000"/>
          </a:xfrm>
          <a:prstGeom prst="rect">
            <a:avLst/>
          </a:prstGeom>
        </p:spPr>
        <p:txBody>
          <a:bodyPr anchorCtr="0" anchor="ctr" bIns="91425" lIns="91425" spcFirstLastPara="1" rIns="91425" wrap="square" tIns="91425">
            <a:noAutofit/>
          </a:bodyPr>
          <a:lstStyle/>
          <a:p>
            <a:pPr indent="-419100" lvl="0" marL="457200" rtl="0" algn="l">
              <a:spcBef>
                <a:spcPts val="2200"/>
              </a:spcBef>
              <a:spcAft>
                <a:spcPts val="0"/>
              </a:spcAft>
              <a:buSzPts val="3000"/>
              <a:buAutoNum type="arabicParenR"/>
            </a:pPr>
            <a:r>
              <a:rPr lang="en" sz="2400"/>
              <a:t>On one post-it, respond to the following: </a:t>
            </a:r>
            <a:endParaRPr sz="2400"/>
          </a:p>
          <a:p>
            <a:pPr indent="0" lvl="0" marL="457200" rtl="0" algn="l">
              <a:spcBef>
                <a:spcPts val="2200"/>
              </a:spcBef>
              <a:spcAft>
                <a:spcPts val="0"/>
              </a:spcAft>
              <a:buNone/>
            </a:pPr>
            <a:r>
              <a:rPr lang="en" sz="2400">
                <a:highlight>
                  <a:srgbClr val="FFFF00"/>
                </a:highlight>
              </a:rPr>
              <a:t>Where do you get your news?</a:t>
            </a:r>
            <a:br>
              <a:rPr lang="en" sz="2400"/>
            </a:br>
            <a:endParaRPr sz="2400"/>
          </a:p>
          <a:p>
            <a:pPr indent="-419100" lvl="0" marL="457200" rtl="0" algn="l">
              <a:spcBef>
                <a:spcPts val="2200"/>
              </a:spcBef>
              <a:spcAft>
                <a:spcPts val="0"/>
              </a:spcAft>
              <a:buSzPts val="3000"/>
              <a:buAutoNum type="arabicParenR"/>
            </a:pPr>
            <a:r>
              <a:rPr lang="en" sz="2400"/>
              <a:t>On a second post-it, respond to the following</a:t>
            </a:r>
            <a:endParaRPr sz="2400"/>
          </a:p>
          <a:p>
            <a:pPr indent="0" lvl="0" marL="457200" rtl="0" algn="l">
              <a:spcBef>
                <a:spcPts val="2200"/>
              </a:spcBef>
              <a:spcAft>
                <a:spcPts val="0"/>
              </a:spcAft>
              <a:buNone/>
            </a:pPr>
            <a:r>
              <a:rPr lang="en" sz="2400">
                <a:highlight>
                  <a:srgbClr val="00FF00"/>
                </a:highlight>
              </a:rPr>
              <a:t>What news stories do you look for?</a:t>
            </a:r>
            <a:br>
              <a:rPr lang="en" sz="2400"/>
            </a:br>
            <a:endParaRPr sz="2400"/>
          </a:p>
        </p:txBody>
      </p:sp>
      <p:sp>
        <p:nvSpPr>
          <p:cNvPr id="257" name="Google Shape;257;p56"/>
          <p:cNvSpPr txBox="1"/>
          <p:nvPr>
            <p:ph idx="4294967295" type="title"/>
          </p:nvPr>
        </p:nvSpPr>
        <p:spPr>
          <a:xfrm>
            <a:off x="666750" y="385698"/>
            <a:ext cx="7810500" cy="801900"/>
          </a:xfrm>
          <a:prstGeom prst="rect">
            <a:avLst/>
          </a:prstGeom>
          <a:solidFill>
            <a:srgbClr val="016D01"/>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FEFCFF"/>
              </a:buClr>
              <a:buFont typeface="Helvetica Neue"/>
              <a:buNone/>
            </a:pPr>
            <a:r>
              <a:rPr b="0" lang="en" sz="5400">
                <a:solidFill>
                  <a:srgbClr val="FEFCFF"/>
                </a:solidFill>
                <a:latin typeface="Helvetica Neue"/>
                <a:ea typeface="Helvetica Neue"/>
                <a:cs typeface="Helvetica Neue"/>
                <a:sym typeface="Helvetica Neue"/>
              </a:rPr>
              <a:t>Warm up</a:t>
            </a:r>
            <a:endParaRPr sz="5400"/>
          </a:p>
        </p:txBody>
      </p:sp>
      <p:pic>
        <p:nvPicPr>
          <p:cNvPr descr="10 hours of hip hop jazz, hip hop jazz instrumental with hip hop jazz instrumental beats and hip hop jazz mix. Best of hip hop jazz instrumental playlist and hip hop jazz chill youtube video mix.&#10;&#10;-----&#10;On this channel, you will find hours of original music intended to provide relaxation ranging from blues, jazz, new age fusion through to classical music to love ballads, and even relaxing sound effects. Most experts agree that music affects individuals in different ways. Therefore, explore the many genres of music on this channel. Find the music that calms and relaxes you. &#10;&#10;* Stay up to date with my latest releases by:&#10;a) subscribing to my Youtube channel here: http://www.youtube.com/user/SensualMusic4You?sub_confirmation=1&#10;b) join me on my Google+ page: http://tinyurl.com/gshs262" id="258" name="Google Shape;258;p56" title="Hip Hop Jazz &amp; Hip Hop Jazz Instrumental: 10 Hours of Hip Hop Jazz Playlist Mix Video">
            <a:hlinkClick r:id="rId3"/>
          </p:cNvPr>
          <p:cNvPicPr preferRelativeResize="0"/>
          <p:nvPr/>
        </p:nvPicPr>
        <p:blipFill>
          <a:blip r:embed="rId4">
            <a:alphaModFix/>
          </a:blip>
          <a:stretch>
            <a:fillRect/>
          </a:stretch>
        </p:blipFill>
        <p:spPr>
          <a:xfrm>
            <a:off x="7035825" y="3325600"/>
            <a:ext cx="1872376" cy="1404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83"/>
          <p:cNvSpPr txBox="1"/>
          <p:nvPr>
            <p:ph idx="4294967295" type="ctrTitle"/>
          </p:nvPr>
        </p:nvSpPr>
        <p:spPr>
          <a:xfrm>
            <a:off x="666750" y="1603195"/>
            <a:ext cx="7810500" cy="851400"/>
          </a:xfrm>
          <a:prstGeom prst="rect">
            <a:avLst/>
          </a:prstGeom>
          <a:solidFill>
            <a:srgbClr val="B41600"/>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b="0" i="0" lang="en" sz="5400" u="none" cap="none" strike="noStrike">
                <a:solidFill>
                  <a:srgbClr val="FFFFFF"/>
                </a:solidFill>
                <a:latin typeface="Helvetica Neue"/>
                <a:ea typeface="Helvetica Neue"/>
                <a:cs typeface="Helvetica Neue"/>
                <a:sym typeface="Helvetica Neue"/>
              </a:rPr>
              <a:t>STOP</a:t>
            </a:r>
            <a:endParaRPr/>
          </a:p>
        </p:txBody>
      </p:sp>
      <p:sp>
        <p:nvSpPr>
          <p:cNvPr id="472" name="Google Shape;472;p83"/>
          <p:cNvSpPr txBox="1"/>
          <p:nvPr>
            <p:ph idx="4294967295" type="subTitle"/>
          </p:nvPr>
        </p:nvSpPr>
        <p:spPr>
          <a:xfrm>
            <a:off x="666750" y="2805113"/>
            <a:ext cx="7810500" cy="595500"/>
          </a:xfrm>
          <a:prstGeom prst="rect">
            <a:avLst/>
          </a:prstGeom>
          <a:noFill/>
          <a:ln>
            <a:noFill/>
          </a:ln>
        </p:spPr>
        <p:txBody>
          <a:bodyPr anchorCtr="0" anchor="t" bIns="19050" lIns="19050" spcFirstLastPara="1" rIns="19050" wrap="square" tIns="19050">
            <a:noAutofit/>
          </a:bodyPr>
          <a:lstStyle/>
          <a:p>
            <a:pPr indent="0" lvl="0" marL="0" marR="0" rtl="0" algn="ctr">
              <a:lnSpc>
                <a:spcPct val="153125"/>
              </a:lnSpc>
              <a:spcBef>
                <a:spcPts val="0"/>
              </a:spcBef>
              <a:spcAft>
                <a:spcPts val="0"/>
              </a:spcAft>
              <a:buClr>
                <a:srgbClr val="000000"/>
              </a:buClr>
              <a:buFont typeface="Arial"/>
              <a:buNone/>
            </a:pPr>
            <a:r>
              <a:rPr lang="en" sz="2400">
                <a:latin typeface="Arial"/>
                <a:ea typeface="Arial"/>
                <a:cs typeface="Arial"/>
                <a:sym typeface="Arial"/>
              </a:rPr>
              <a:t>Select one image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84"/>
          <p:cNvSpPr txBox="1"/>
          <p:nvPr>
            <p:ph idx="4294967295" type="ctrTitle"/>
          </p:nvPr>
        </p:nvSpPr>
        <p:spPr>
          <a:xfrm>
            <a:off x="666750" y="879295"/>
            <a:ext cx="7810500" cy="8514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b="0" i="0" lang="en" sz="5400" u="none" cap="none" strike="noStrike">
                <a:solidFill>
                  <a:srgbClr val="000000"/>
                </a:solidFill>
                <a:latin typeface="Helvetica Neue"/>
                <a:ea typeface="Helvetica Neue"/>
                <a:cs typeface="Helvetica Neue"/>
                <a:sym typeface="Helvetica Neue"/>
              </a:rPr>
              <a:t>EXPLORE</a:t>
            </a:r>
            <a:endParaRPr/>
          </a:p>
        </p:txBody>
      </p:sp>
      <p:graphicFrame>
        <p:nvGraphicFramePr>
          <p:cNvPr id="478" name="Google Shape;478;p84"/>
          <p:cNvGraphicFramePr/>
          <p:nvPr/>
        </p:nvGraphicFramePr>
        <p:xfrm>
          <a:off x="356125" y="2081650"/>
          <a:ext cx="3000000" cy="3000000"/>
        </p:xfrm>
        <a:graphic>
          <a:graphicData uri="http://schemas.openxmlformats.org/drawingml/2006/table">
            <a:tbl>
              <a:tblPr>
                <a:noFill/>
                <a:tableStyleId>{37B8A84B-E36C-4FEB-8859-43D4DA19265B}</a:tableStyleId>
              </a:tblPr>
              <a:tblGrid>
                <a:gridCol w="2528175"/>
                <a:gridCol w="2911275"/>
                <a:gridCol w="2935500"/>
              </a:tblGrid>
              <a:tr h="12700">
                <a:tc>
                  <a:txBody>
                    <a:bodyPr>
                      <a:noAutofit/>
                    </a:bodyPr>
                    <a:lstStyle/>
                    <a:p>
                      <a:pPr indent="0" lvl="0" marL="0" rtl="0" algn="l">
                        <a:spcBef>
                          <a:spcPts val="0"/>
                        </a:spcBef>
                        <a:spcAft>
                          <a:spcPts val="0"/>
                        </a:spcAft>
                        <a:buNone/>
                      </a:pPr>
                      <a:r>
                        <a:rPr lang="en" sz="1100"/>
                        <a:t>1. Three o</a:t>
                      </a:r>
                      <a:r>
                        <a:rPr lang="en" sz="1100"/>
                        <a:t>bservations</a:t>
                      </a:r>
                      <a:endParaRPr sz="1100"/>
                    </a:p>
                  </a:txBody>
                  <a:tcPr marT="63500" marB="63500" marR="63500" marL="63500"/>
                </a:tc>
                <a:tc>
                  <a:txBody>
                    <a:bodyPr>
                      <a:noAutofit/>
                    </a:bodyPr>
                    <a:lstStyle/>
                    <a:p>
                      <a:pPr indent="0" lvl="0" marL="0" rtl="0" algn="l">
                        <a:spcBef>
                          <a:spcPts val="0"/>
                        </a:spcBef>
                        <a:spcAft>
                          <a:spcPts val="0"/>
                        </a:spcAft>
                        <a:buNone/>
                      </a:pPr>
                      <a:r>
                        <a:rPr lang="en" sz="1100"/>
                        <a:t>2. Two questions</a:t>
                      </a:r>
                      <a:endParaRPr sz="1100"/>
                    </a:p>
                  </a:txBody>
                  <a:tcPr marT="63500" marB="63500" marR="63500" marL="63500"/>
                </a:tc>
                <a:tc>
                  <a:txBody>
                    <a:bodyPr>
                      <a:noAutofit/>
                    </a:bodyPr>
                    <a:lstStyle/>
                    <a:p>
                      <a:pPr indent="0" lvl="0" marL="0" rtl="0" algn="l">
                        <a:spcBef>
                          <a:spcPts val="0"/>
                        </a:spcBef>
                        <a:spcAft>
                          <a:spcPts val="0"/>
                        </a:spcAft>
                        <a:buNone/>
                      </a:pPr>
                      <a:r>
                        <a:rPr lang="en" sz="1100"/>
                        <a:t>3. One prediction (What is the story about?)</a:t>
                      </a:r>
                      <a:endParaRPr sz="1100"/>
                    </a:p>
                  </a:txBody>
                  <a:tcPr marT="63500" marB="63500" marR="63500" marL="63500"/>
                </a:tc>
              </a:tr>
              <a:tr h="12700">
                <a:tc>
                  <a:txBody>
                    <a:bodyPr>
                      <a:noAutofit/>
                    </a:bodyPr>
                    <a:lstStyle/>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txBody>
                  <a:tcPr marT="63500" marB="63500" marR="63500" marL="63500"/>
                </a:tc>
                <a:tc>
                  <a:txBody>
                    <a:bodyPr>
                      <a:noAutofit/>
                    </a:bodyPr>
                    <a:lstStyle/>
                    <a:p>
                      <a:pPr indent="0" lvl="0" marL="0" rtl="0" algn="l">
                        <a:spcBef>
                          <a:spcPts val="0"/>
                        </a:spcBef>
                        <a:spcAft>
                          <a:spcPts val="0"/>
                        </a:spcAft>
                        <a:buNone/>
                      </a:pPr>
                      <a:br>
                        <a:rPr lang="en" sz="1100"/>
                      </a:br>
                      <a:endParaRPr sz="1100"/>
                    </a:p>
                    <a:p>
                      <a:pPr indent="0" lvl="0" marL="0" rtl="0" algn="l">
                        <a:spcBef>
                          <a:spcPts val="0"/>
                        </a:spcBef>
                        <a:spcAft>
                          <a:spcPts val="0"/>
                        </a:spcAft>
                        <a:buNone/>
                      </a:pPr>
                      <a:r>
                        <a:t/>
                      </a:r>
                      <a:endParaRPr sz="1100"/>
                    </a:p>
                  </a:txBody>
                  <a:tcPr marT="63500" marB="63500" marR="63500" marL="63500"/>
                </a:tc>
                <a:tc>
                  <a:txBody>
                    <a:bodyPr>
                      <a:noAutofit/>
                    </a:bodyPr>
                    <a:lstStyle/>
                    <a:p>
                      <a:pPr indent="0" lvl="0" marL="0" rtl="0" algn="l">
                        <a:spcBef>
                          <a:spcPts val="0"/>
                        </a:spcBef>
                        <a:spcAft>
                          <a:spcPts val="0"/>
                        </a:spcAft>
                        <a:buNone/>
                      </a:pPr>
                      <a:r>
                        <a:t/>
                      </a:r>
                      <a:endParaRPr sz="1100"/>
                    </a:p>
                  </a:txBody>
                  <a:tcPr marT="63500" marB="63500" marR="63500" marL="63500"/>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pic>
        <p:nvPicPr>
          <p:cNvPr id="483" name="Google Shape;483;p85"/>
          <p:cNvPicPr preferRelativeResize="0"/>
          <p:nvPr/>
        </p:nvPicPr>
        <p:blipFill>
          <a:blip r:embed="rId3">
            <a:alphaModFix/>
          </a:blip>
          <a:stretch>
            <a:fillRect/>
          </a:stretch>
        </p:blipFill>
        <p:spPr>
          <a:xfrm>
            <a:off x="0" y="0"/>
            <a:ext cx="9143999" cy="5115150"/>
          </a:xfrm>
          <a:prstGeom prst="rect">
            <a:avLst/>
          </a:prstGeom>
          <a:noFill/>
          <a:ln>
            <a:noFill/>
          </a:ln>
        </p:spPr>
      </p:pic>
      <p:pic>
        <p:nvPicPr>
          <p:cNvPr id="484" name="Google Shape;484;p85"/>
          <p:cNvPicPr preferRelativeResize="0"/>
          <p:nvPr/>
        </p:nvPicPr>
        <p:blipFill>
          <a:blip r:embed="rId4">
            <a:alphaModFix/>
          </a:blip>
          <a:stretch>
            <a:fillRect/>
          </a:stretch>
        </p:blipFill>
        <p:spPr>
          <a:xfrm>
            <a:off x="0" y="32012"/>
            <a:ext cx="9144001" cy="505112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86"/>
          <p:cNvSpPr txBox="1"/>
          <p:nvPr>
            <p:ph type="title"/>
          </p:nvPr>
        </p:nvSpPr>
        <p:spPr>
          <a:xfrm>
            <a:off x="666750" y="1700213"/>
            <a:ext cx="7810500" cy="1743000"/>
          </a:xfrm>
          <a:prstGeom prst="rect">
            <a:avLst/>
          </a:prstGeom>
          <a:solidFill>
            <a:srgbClr val="004C7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b="0" i="0" lang="en" sz="6700" u="none" cap="none" strike="noStrike">
                <a:solidFill>
                  <a:srgbClr val="FFFFFF"/>
                </a:solidFill>
                <a:latin typeface="Helvetica Neue"/>
                <a:ea typeface="Helvetica Neue"/>
                <a:cs typeface="Helvetica Neue"/>
                <a:sym typeface="Helvetica Neue"/>
              </a:rPr>
              <a:t>MORE EXPLORING!</a:t>
            </a:r>
            <a:endParaRPr/>
          </a:p>
        </p:txBody>
      </p:sp>
      <p:sp>
        <p:nvSpPr>
          <p:cNvPr id="490" name="Google Shape;490;p86"/>
          <p:cNvSpPr/>
          <p:nvPr/>
        </p:nvSpPr>
        <p:spPr>
          <a:xfrm>
            <a:off x="4333875" y="909638"/>
            <a:ext cx="476100" cy="476100"/>
          </a:xfrm>
          <a:prstGeom prst="ellipse">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Helvetica Neue"/>
              <a:buNone/>
            </a:pPr>
            <a:r>
              <a:rPr b="0" i="0" lang="en" sz="1800" u="none" cap="none" strike="noStrike">
                <a:solidFill>
                  <a:srgbClr val="FFFFFF"/>
                </a:solidFill>
                <a:latin typeface="Helvetica Neue"/>
                <a:ea typeface="Helvetica Neue"/>
                <a:cs typeface="Helvetica Neue"/>
                <a:sym typeface="Helvetica Neue"/>
              </a:rPr>
              <a:t>2</a:t>
            </a:r>
            <a:endParaRPr sz="5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87"/>
          <p:cNvSpPr txBox="1"/>
          <p:nvPr>
            <p:ph idx="4294967295" type="ctrTitle"/>
          </p:nvPr>
        </p:nvSpPr>
        <p:spPr>
          <a:xfrm>
            <a:off x="666750" y="879295"/>
            <a:ext cx="7810500" cy="8514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b="0" i="0" lang="en" sz="5400" u="none" cap="none" strike="noStrike">
                <a:solidFill>
                  <a:srgbClr val="000000"/>
                </a:solidFill>
                <a:latin typeface="Helvetica Neue"/>
                <a:ea typeface="Helvetica Neue"/>
                <a:cs typeface="Helvetica Neue"/>
                <a:sym typeface="Helvetica Neue"/>
              </a:rPr>
              <a:t>EXPLORE</a:t>
            </a:r>
            <a:endParaRPr/>
          </a:p>
        </p:txBody>
      </p:sp>
      <p:sp>
        <p:nvSpPr>
          <p:cNvPr id="496" name="Google Shape;496;p87"/>
          <p:cNvSpPr txBox="1"/>
          <p:nvPr>
            <p:ph idx="4294967295" type="subTitle"/>
          </p:nvPr>
        </p:nvSpPr>
        <p:spPr>
          <a:xfrm>
            <a:off x="161250" y="1850925"/>
            <a:ext cx="8821500" cy="2463000"/>
          </a:xfrm>
          <a:prstGeom prst="rect">
            <a:avLst/>
          </a:prstGeom>
          <a:noFill/>
          <a:ln>
            <a:noFill/>
          </a:ln>
        </p:spPr>
        <p:txBody>
          <a:bodyPr anchorCtr="0" anchor="t" bIns="19050" lIns="19050" spcFirstLastPara="1" rIns="19050" wrap="square" tIns="19050">
            <a:noAutofit/>
          </a:bodyPr>
          <a:lstStyle/>
          <a:p>
            <a:pPr indent="0" lvl="0" marL="0" marR="0" rtl="0" algn="ctr">
              <a:lnSpc>
                <a:spcPct val="152658"/>
              </a:lnSpc>
              <a:spcBef>
                <a:spcPts val="0"/>
              </a:spcBef>
              <a:spcAft>
                <a:spcPts val="0"/>
              </a:spcAft>
              <a:buClr>
                <a:srgbClr val="000000"/>
              </a:buClr>
              <a:buFont typeface="Arial"/>
              <a:buNone/>
            </a:pPr>
            <a:r>
              <a:rPr i="0" lang="en" sz="2100" u="none" cap="none" strike="noStrike">
                <a:solidFill>
                  <a:srgbClr val="000000"/>
                </a:solidFill>
                <a:latin typeface="Lato"/>
                <a:ea typeface="Lato"/>
                <a:cs typeface="Lato"/>
                <a:sym typeface="Lato"/>
              </a:rPr>
              <a:t>Take 5 minutes to review </a:t>
            </a:r>
            <a:r>
              <a:rPr lang="en" sz="2100">
                <a:latin typeface="Lato"/>
                <a:ea typeface="Lato"/>
                <a:cs typeface="Lato"/>
                <a:sym typeface="Lato"/>
              </a:rPr>
              <a:t>the full story </a:t>
            </a:r>
            <a:r>
              <a:rPr i="0" lang="en" sz="2100" u="none" cap="none" strike="noStrike">
                <a:solidFill>
                  <a:srgbClr val="000000"/>
                </a:solidFill>
                <a:latin typeface="Lato"/>
                <a:ea typeface="Lato"/>
                <a:cs typeface="Lato"/>
                <a:sym typeface="Lato"/>
              </a:rPr>
              <a:t>and consider the following:</a:t>
            </a:r>
            <a:endParaRPr i="0" sz="2100" u="none" cap="none" strike="noStrike">
              <a:solidFill>
                <a:srgbClr val="000000"/>
              </a:solidFill>
              <a:latin typeface="Lato"/>
              <a:ea typeface="Lato"/>
              <a:cs typeface="Lato"/>
              <a:sym typeface="Lato"/>
            </a:endParaRPr>
          </a:p>
          <a:p>
            <a:pPr indent="-342900" lvl="0" marL="457200" marR="0" rtl="0" algn="l">
              <a:lnSpc>
                <a:spcPct val="152658"/>
              </a:lnSpc>
              <a:spcBef>
                <a:spcPts val="0"/>
              </a:spcBef>
              <a:spcAft>
                <a:spcPts val="0"/>
              </a:spcAft>
              <a:buClr>
                <a:srgbClr val="000000"/>
              </a:buClr>
              <a:buSzPts val="1800"/>
              <a:buFont typeface="Lato"/>
              <a:buAutoNum type="arabicParenR"/>
            </a:pPr>
            <a:r>
              <a:rPr i="0" lang="en" sz="1800" u="none" cap="none" strike="noStrike">
                <a:solidFill>
                  <a:srgbClr val="000000"/>
                </a:solidFill>
                <a:latin typeface="Lato"/>
                <a:ea typeface="Lato"/>
                <a:cs typeface="Lato"/>
                <a:sym typeface="Lato"/>
              </a:rPr>
              <a:t>What details stick with you?</a:t>
            </a:r>
            <a:endParaRPr sz="1800">
              <a:latin typeface="Lato"/>
              <a:ea typeface="Lato"/>
              <a:cs typeface="Lato"/>
              <a:sym typeface="Lato"/>
            </a:endParaRPr>
          </a:p>
          <a:p>
            <a:pPr indent="-342900" lvl="0" marL="457200" marR="0" rtl="0" algn="l">
              <a:lnSpc>
                <a:spcPct val="152658"/>
              </a:lnSpc>
              <a:spcBef>
                <a:spcPts val="0"/>
              </a:spcBef>
              <a:spcAft>
                <a:spcPts val="0"/>
              </a:spcAft>
              <a:buClr>
                <a:srgbClr val="000000"/>
              </a:buClr>
              <a:buSzPts val="1800"/>
              <a:buFont typeface="Lato"/>
              <a:buAutoNum type="arabicParenR"/>
            </a:pPr>
            <a:r>
              <a:rPr i="0" lang="en" sz="1800" u="none" cap="none" strike="noStrike">
                <a:solidFill>
                  <a:srgbClr val="000000"/>
                </a:solidFill>
                <a:latin typeface="Lato"/>
                <a:ea typeface="Lato"/>
                <a:cs typeface="Lato"/>
                <a:sym typeface="Lato"/>
              </a:rPr>
              <a:t>What is the main idea of the story? How could you explain it to someone else?</a:t>
            </a:r>
            <a:endParaRPr sz="1800">
              <a:latin typeface="Lato"/>
              <a:ea typeface="Lato"/>
              <a:cs typeface="Lato"/>
              <a:sym typeface="Lato"/>
            </a:endParaRPr>
          </a:p>
          <a:p>
            <a:pPr indent="-342900" lvl="0" marL="457200" marR="0" rtl="0" algn="l">
              <a:lnSpc>
                <a:spcPct val="152658"/>
              </a:lnSpc>
              <a:spcBef>
                <a:spcPts val="0"/>
              </a:spcBef>
              <a:spcAft>
                <a:spcPts val="0"/>
              </a:spcAft>
              <a:buClr>
                <a:srgbClr val="000000"/>
              </a:buClr>
              <a:buSzPts val="1800"/>
              <a:buFont typeface="Lato"/>
              <a:buAutoNum type="arabicParenR"/>
            </a:pPr>
            <a:r>
              <a:rPr lang="en" sz="1800">
                <a:latin typeface="Lato"/>
                <a:ea typeface="Lato"/>
                <a:cs typeface="Lato"/>
                <a:sym typeface="Lato"/>
              </a:rPr>
              <a:t>How does this story connect to you?</a:t>
            </a:r>
            <a:endParaRPr sz="1800">
              <a:latin typeface="Lato"/>
              <a:ea typeface="Lato"/>
              <a:cs typeface="Lato"/>
              <a:sym typeface="Lato"/>
            </a:endParaRPr>
          </a:p>
        </p:txBody>
      </p:sp>
      <p:pic>
        <p:nvPicPr>
          <p:cNvPr descr="This timer counts down silently until it reaches 0:00, then a police siren sounds to alert you that time is up." id="497" name="Google Shape;497;p87" title="5 Minute Timer">
            <a:hlinkClick r:id="rId3"/>
          </p:cNvPr>
          <p:cNvPicPr preferRelativeResize="0"/>
          <p:nvPr/>
        </p:nvPicPr>
        <p:blipFill>
          <a:blip r:embed="rId4">
            <a:alphaModFix/>
          </a:blip>
          <a:stretch>
            <a:fillRect/>
          </a:stretch>
        </p:blipFill>
        <p:spPr>
          <a:xfrm>
            <a:off x="6415325" y="3601150"/>
            <a:ext cx="1897200" cy="1422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pic>
        <p:nvPicPr>
          <p:cNvPr descr="issues.jpg" id="502" name="Google Shape;502;p88"/>
          <p:cNvPicPr preferRelativeResize="0"/>
          <p:nvPr/>
        </p:nvPicPr>
        <p:blipFill rotWithShape="1">
          <a:blip r:embed="rId3">
            <a:alphaModFix/>
          </a:blip>
          <a:srcRect b="0" l="0" r="0" t="0"/>
          <a:stretch/>
        </p:blipFill>
        <p:spPr>
          <a:xfrm>
            <a:off x="898" y="452"/>
            <a:ext cx="9142200" cy="5142600"/>
          </a:xfrm>
          <a:prstGeom prst="rect">
            <a:avLst/>
          </a:prstGeom>
          <a:noFill/>
          <a:ln>
            <a:noFill/>
          </a:ln>
        </p:spPr>
      </p:pic>
      <p:sp>
        <p:nvSpPr>
          <p:cNvPr id="503" name="Google Shape;503;p88"/>
          <p:cNvSpPr txBox="1"/>
          <p:nvPr/>
        </p:nvSpPr>
        <p:spPr>
          <a:xfrm>
            <a:off x="2956650" y="450"/>
            <a:ext cx="3230700" cy="1259100"/>
          </a:xfrm>
          <a:prstGeom prst="rect">
            <a:avLst/>
          </a:prstGeom>
          <a:solidFill>
            <a:srgbClr val="FA910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lang="en" sz="3600">
                <a:solidFill>
                  <a:srgbClr val="FFFFFF"/>
                </a:solidFill>
                <a:latin typeface="Helvetica Neue"/>
                <a:ea typeface="Helvetica Neue"/>
                <a:cs typeface="Helvetica Neue"/>
                <a:sym typeface="Helvetica Neue"/>
              </a:rPr>
              <a:t>REPORTING</a:t>
            </a:r>
            <a:endParaRPr sz="5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89"/>
          <p:cNvSpPr txBox="1"/>
          <p:nvPr>
            <p:ph type="title"/>
          </p:nvPr>
        </p:nvSpPr>
        <p:spPr>
          <a:xfrm>
            <a:off x="666750" y="1700213"/>
            <a:ext cx="7810500" cy="1743000"/>
          </a:xfrm>
          <a:prstGeom prst="rect">
            <a:avLst/>
          </a:prstGeom>
          <a:solidFill>
            <a:srgbClr val="004C7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b="0" i="0" lang="en" sz="10800" u="none" cap="none" strike="noStrike">
                <a:solidFill>
                  <a:srgbClr val="FFFFFF"/>
                </a:solidFill>
                <a:latin typeface="Helvetica Neue"/>
                <a:ea typeface="Helvetica Neue"/>
                <a:cs typeface="Helvetica Neue"/>
                <a:sym typeface="Helvetica Neue"/>
              </a:rPr>
              <a:t>SHARE</a:t>
            </a:r>
            <a:endParaRPr/>
          </a:p>
        </p:txBody>
      </p:sp>
      <p:sp>
        <p:nvSpPr>
          <p:cNvPr id="509" name="Google Shape;509;p89"/>
          <p:cNvSpPr/>
          <p:nvPr/>
        </p:nvSpPr>
        <p:spPr>
          <a:xfrm>
            <a:off x="4333875" y="909638"/>
            <a:ext cx="476100" cy="476100"/>
          </a:xfrm>
          <a:prstGeom prst="ellipse">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Helvetica Neue"/>
              <a:buNone/>
            </a:pPr>
            <a:r>
              <a:rPr b="0" i="0" lang="en" sz="1800" u="none" cap="none" strike="noStrike">
                <a:solidFill>
                  <a:srgbClr val="FFFFFF"/>
                </a:solidFill>
                <a:latin typeface="Helvetica Neue"/>
                <a:ea typeface="Helvetica Neue"/>
                <a:cs typeface="Helvetica Neue"/>
                <a:sym typeface="Helvetica Neue"/>
              </a:rPr>
              <a:t>3</a:t>
            </a:r>
            <a:endParaRPr sz="5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90"/>
          <p:cNvSpPr txBox="1"/>
          <p:nvPr>
            <p:ph idx="4294967295" type="ctrTitle"/>
          </p:nvPr>
        </p:nvSpPr>
        <p:spPr>
          <a:xfrm>
            <a:off x="666750" y="879295"/>
            <a:ext cx="7810500" cy="8514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lang="en" sz="5400"/>
              <a:t>SHARE</a:t>
            </a:r>
            <a:endParaRPr/>
          </a:p>
        </p:txBody>
      </p:sp>
      <p:sp>
        <p:nvSpPr>
          <p:cNvPr id="515" name="Google Shape;515;p90"/>
          <p:cNvSpPr txBox="1"/>
          <p:nvPr>
            <p:ph idx="4294967295" type="subTitle"/>
          </p:nvPr>
        </p:nvSpPr>
        <p:spPr>
          <a:xfrm>
            <a:off x="666750" y="1876050"/>
            <a:ext cx="7810500" cy="2463000"/>
          </a:xfrm>
          <a:prstGeom prst="rect">
            <a:avLst/>
          </a:prstGeom>
          <a:noFill/>
          <a:ln>
            <a:noFill/>
          </a:ln>
        </p:spPr>
        <p:txBody>
          <a:bodyPr anchorCtr="0" anchor="t" bIns="19050" lIns="19050" spcFirstLastPara="1" rIns="19050" wrap="square" tIns="19050">
            <a:noAutofit/>
          </a:bodyPr>
          <a:lstStyle/>
          <a:p>
            <a:pPr indent="0" lvl="0" marL="0" marR="0" rtl="0" algn="ctr">
              <a:lnSpc>
                <a:spcPct val="152616"/>
              </a:lnSpc>
              <a:spcBef>
                <a:spcPts val="0"/>
              </a:spcBef>
              <a:spcAft>
                <a:spcPts val="0"/>
              </a:spcAft>
              <a:buClr>
                <a:srgbClr val="000000"/>
              </a:buClr>
              <a:buFont typeface="Arial"/>
              <a:buNone/>
            </a:pPr>
            <a:r>
              <a:rPr b="0" i="0" lang="en" sz="2100" u="none" cap="none" strike="noStrike">
                <a:solidFill>
                  <a:srgbClr val="000000"/>
                </a:solidFill>
                <a:latin typeface="Arial"/>
                <a:ea typeface="Arial"/>
                <a:cs typeface="Arial"/>
                <a:sym typeface="Arial"/>
              </a:rPr>
              <a:t>Take </a:t>
            </a:r>
            <a:r>
              <a:rPr lang="en" sz="2100">
                <a:latin typeface="Arial"/>
                <a:ea typeface="Arial"/>
                <a:cs typeface="Arial"/>
                <a:sym typeface="Arial"/>
              </a:rPr>
              <a:t>5</a:t>
            </a:r>
            <a:r>
              <a:rPr b="0" i="0" lang="en" sz="2100" u="none" cap="none" strike="noStrike">
                <a:solidFill>
                  <a:srgbClr val="000000"/>
                </a:solidFill>
                <a:latin typeface="Arial"/>
                <a:ea typeface="Arial"/>
                <a:cs typeface="Arial"/>
                <a:sym typeface="Arial"/>
              </a:rPr>
              <a:t> minutes to share the following with another </a:t>
            </a:r>
            <a:r>
              <a:rPr lang="en" sz="2100">
                <a:latin typeface="Arial"/>
                <a:ea typeface="Arial"/>
                <a:cs typeface="Arial"/>
                <a:sym typeface="Arial"/>
              </a:rPr>
              <a:t>person</a:t>
            </a:r>
            <a:r>
              <a:rPr b="0" i="0" lang="en" sz="2100" u="none" cap="none" strike="noStrike">
                <a:solidFill>
                  <a:srgbClr val="000000"/>
                </a:solidFill>
                <a:latin typeface="Arial"/>
                <a:ea typeface="Arial"/>
                <a:cs typeface="Arial"/>
                <a:sym typeface="Arial"/>
              </a:rPr>
              <a:t>:</a:t>
            </a:r>
            <a:endParaRPr b="0" i="0" sz="2100" u="none" cap="none" strike="noStrike">
              <a:solidFill>
                <a:srgbClr val="000000"/>
              </a:solidFill>
              <a:latin typeface="Arial"/>
              <a:ea typeface="Arial"/>
              <a:cs typeface="Arial"/>
              <a:sym typeface="Arial"/>
            </a:endParaRPr>
          </a:p>
          <a:p>
            <a:pPr indent="-361950" lvl="0" marL="457200" marR="0" rtl="0" algn="l">
              <a:lnSpc>
                <a:spcPct val="152616"/>
              </a:lnSpc>
              <a:spcBef>
                <a:spcPts val="0"/>
              </a:spcBef>
              <a:spcAft>
                <a:spcPts val="0"/>
              </a:spcAft>
              <a:buClr>
                <a:srgbClr val="000000"/>
              </a:buClr>
              <a:buSzPts val="2100"/>
              <a:buFont typeface="Arial"/>
              <a:buAutoNum type="arabicParenR"/>
            </a:pPr>
            <a:r>
              <a:rPr b="0" i="0" lang="en" sz="2100" u="none" cap="none" strike="noStrike">
                <a:solidFill>
                  <a:srgbClr val="000000"/>
                </a:solidFill>
                <a:latin typeface="Arial"/>
                <a:ea typeface="Arial"/>
                <a:cs typeface="Arial"/>
                <a:sym typeface="Arial"/>
              </a:rPr>
              <a:t>What was the </a:t>
            </a:r>
            <a:r>
              <a:rPr b="1" lang="en" sz="2100">
                <a:latin typeface="Arial"/>
                <a:ea typeface="Arial"/>
                <a:cs typeface="Arial"/>
                <a:sym typeface="Arial"/>
              </a:rPr>
              <a:t>headline</a:t>
            </a:r>
            <a:r>
              <a:rPr lang="en" sz="2100">
                <a:latin typeface="Arial"/>
                <a:ea typeface="Arial"/>
                <a:cs typeface="Arial"/>
                <a:sym typeface="Arial"/>
              </a:rPr>
              <a:t> of your story</a:t>
            </a:r>
            <a:r>
              <a:rPr b="0" i="0" lang="en" sz="2100" u="none" cap="none" strike="noStrike">
                <a:solidFill>
                  <a:srgbClr val="000000"/>
                </a:solidFill>
                <a:latin typeface="Arial"/>
                <a:ea typeface="Arial"/>
                <a:cs typeface="Arial"/>
                <a:sym typeface="Arial"/>
              </a:rPr>
              <a:t>?</a:t>
            </a:r>
            <a:endParaRPr sz="2100">
              <a:latin typeface="Arial"/>
              <a:ea typeface="Arial"/>
              <a:cs typeface="Arial"/>
              <a:sym typeface="Arial"/>
            </a:endParaRPr>
          </a:p>
          <a:p>
            <a:pPr indent="-361950" lvl="0" marL="457200" marR="0" rtl="0" algn="l">
              <a:lnSpc>
                <a:spcPct val="152616"/>
              </a:lnSpc>
              <a:spcBef>
                <a:spcPts val="0"/>
              </a:spcBef>
              <a:spcAft>
                <a:spcPts val="0"/>
              </a:spcAft>
              <a:buClr>
                <a:srgbClr val="000000"/>
              </a:buClr>
              <a:buSzPts val="2100"/>
              <a:buFont typeface="Arial"/>
              <a:buAutoNum type="arabicParenR"/>
            </a:pPr>
            <a:r>
              <a:rPr b="0" i="0" lang="en" sz="2100" u="none" cap="none" strike="noStrike">
                <a:solidFill>
                  <a:srgbClr val="000000"/>
                </a:solidFill>
                <a:latin typeface="Arial"/>
                <a:ea typeface="Arial"/>
                <a:cs typeface="Arial"/>
                <a:sym typeface="Arial"/>
              </a:rPr>
              <a:t>Who was the </a:t>
            </a:r>
            <a:r>
              <a:rPr b="1" i="0" lang="en" sz="2100" u="none" cap="none" strike="noStrike">
                <a:solidFill>
                  <a:srgbClr val="000000"/>
                </a:solidFill>
                <a:latin typeface="Arial"/>
                <a:ea typeface="Arial"/>
                <a:cs typeface="Arial"/>
                <a:sym typeface="Arial"/>
              </a:rPr>
              <a:t>journalist</a:t>
            </a:r>
            <a:r>
              <a:rPr b="0" i="0" lang="en" sz="2100" u="none" cap="none" strike="noStrike">
                <a:solidFill>
                  <a:srgbClr val="000000"/>
                </a:solidFill>
                <a:latin typeface="Arial"/>
                <a:ea typeface="Arial"/>
                <a:cs typeface="Arial"/>
                <a:sym typeface="Arial"/>
              </a:rPr>
              <a:t>?</a:t>
            </a:r>
            <a:endParaRPr/>
          </a:p>
          <a:p>
            <a:pPr indent="-361950" lvl="0" marL="457200" marR="0" rtl="0" algn="l">
              <a:lnSpc>
                <a:spcPct val="152616"/>
              </a:lnSpc>
              <a:spcBef>
                <a:spcPts val="0"/>
              </a:spcBef>
              <a:spcAft>
                <a:spcPts val="0"/>
              </a:spcAft>
              <a:buClr>
                <a:srgbClr val="000000"/>
              </a:buClr>
              <a:buSzPts val="2100"/>
              <a:buFont typeface="Arial"/>
              <a:buAutoNum type="arabicParenR"/>
            </a:pPr>
            <a:r>
              <a:rPr lang="en" sz="2100">
                <a:latin typeface="Arial"/>
                <a:ea typeface="Arial"/>
                <a:cs typeface="Arial"/>
                <a:sym typeface="Arial"/>
              </a:rPr>
              <a:t>What was the </a:t>
            </a:r>
            <a:r>
              <a:rPr b="1" lang="en" sz="2100">
                <a:latin typeface="Arial"/>
                <a:ea typeface="Arial"/>
                <a:cs typeface="Arial"/>
                <a:sym typeface="Arial"/>
              </a:rPr>
              <a:t>outlet</a:t>
            </a:r>
            <a:r>
              <a:rPr lang="en" sz="2100">
                <a:latin typeface="Arial"/>
                <a:ea typeface="Arial"/>
                <a:cs typeface="Arial"/>
                <a:sym typeface="Arial"/>
              </a:rPr>
              <a:t>? (Where was it published?)</a:t>
            </a:r>
            <a:endParaRPr sz="2100">
              <a:latin typeface="Arial"/>
              <a:ea typeface="Arial"/>
              <a:cs typeface="Arial"/>
              <a:sym typeface="Arial"/>
            </a:endParaRPr>
          </a:p>
          <a:p>
            <a:pPr indent="-361950" lvl="0" marL="457200" marR="0" rtl="0" algn="l">
              <a:lnSpc>
                <a:spcPct val="152616"/>
              </a:lnSpc>
              <a:spcBef>
                <a:spcPts val="0"/>
              </a:spcBef>
              <a:spcAft>
                <a:spcPts val="0"/>
              </a:spcAft>
              <a:buClr>
                <a:srgbClr val="000000"/>
              </a:buClr>
              <a:buSzPts val="2100"/>
              <a:buFont typeface="Arial"/>
              <a:buAutoNum type="arabicParenR"/>
            </a:pPr>
            <a:r>
              <a:rPr b="0" i="0" lang="en" sz="2100" u="none" cap="none" strike="noStrike">
                <a:solidFill>
                  <a:srgbClr val="000000"/>
                </a:solidFill>
                <a:latin typeface="Arial"/>
                <a:ea typeface="Arial"/>
                <a:cs typeface="Arial"/>
                <a:sym typeface="Arial"/>
              </a:rPr>
              <a:t>What was the story about</a:t>
            </a:r>
            <a:r>
              <a:rPr lang="en" sz="2100">
                <a:latin typeface="Arial"/>
                <a:ea typeface="Arial"/>
                <a:cs typeface="Arial"/>
                <a:sym typeface="Arial"/>
              </a:rPr>
              <a:t>?</a:t>
            </a:r>
            <a:endParaRPr sz="2100">
              <a:latin typeface="Arial"/>
              <a:ea typeface="Arial"/>
              <a:cs typeface="Arial"/>
              <a:sym typeface="Arial"/>
            </a:endParaRPr>
          </a:p>
          <a:p>
            <a:pPr indent="-361950" lvl="0" marL="457200" marR="0" rtl="0" algn="l">
              <a:lnSpc>
                <a:spcPct val="152616"/>
              </a:lnSpc>
              <a:spcBef>
                <a:spcPts val="0"/>
              </a:spcBef>
              <a:spcAft>
                <a:spcPts val="0"/>
              </a:spcAft>
              <a:buClr>
                <a:srgbClr val="000000"/>
              </a:buClr>
              <a:buSzPts val="2100"/>
              <a:buFont typeface="Arial"/>
              <a:buAutoNum type="arabicParenR"/>
            </a:pPr>
            <a:r>
              <a:rPr b="0" i="0" lang="en" sz="2100" u="none" cap="none" strike="noStrike">
                <a:solidFill>
                  <a:srgbClr val="000000"/>
                </a:solidFill>
                <a:latin typeface="Arial"/>
                <a:ea typeface="Arial"/>
                <a:cs typeface="Arial"/>
                <a:sym typeface="Arial"/>
              </a:rPr>
              <a:t>Wh</a:t>
            </a:r>
            <a:r>
              <a:rPr lang="en" sz="2100">
                <a:latin typeface="Arial"/>
                <a:ea typeface="Arial"/>
                <a:cs typeface="Arial"/>
                <a:sym typeface="Arial"/>
              </a:rPr>
              <a:t>at connections did you make to the story?</a:t>
            </a:r>
            <a:endParaRPr sz="2100">
              <a:latin typeface="Arial"/>
              <a:ea typeface="Arial"/>
              <a:cs typeface="Arial"/>
              <a:sym typeface="Arial"/>
            </a:endParaRPr>
          </a:p>
          <a:p>
            <a:pPr indent="0" lvl="0" marL="0" marR="0" rtl="0" algn="l">
              <a:lnSpc>
                <a:spcPct val="152616"/>
              </a:lnSpc>
              <a:spcBef>
                <a:spcPts val="0"/>
              </a:spcBef>
              <a:spcAft>
                <a:spcPts val="0"/>
              </a:spcAft>
              <a:buNone/>
            </a:pPr>
            <a:r>
              <a:t/>
            </a:r>
            <a:endParaRPr sz="21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91"/>
          <p:cNvSpPr txBox="1"/>
          <p:nvPr>
            <p:ph idx="1" type="body"/>
          </p:nvPr>
        </p:nvSpPr>
        <p:spPr>
          <a:xfrm>
            <a:off x="600150" y="1556300"/>
            <a:ext cx="7877100" cy="2997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lang="en" sz="2400">
                <a:highlight>
                  <a:srgbClr val="FFFF00"/>
                </a:highlight>
                <a:latin typeface="Lato"/>
                <a:ea typeface="Lato"/>
                <a:cs typeface="Lato"/>
                <a:sym typeface="Lato"/>
              </a:rPr>
              <a:t>Imagine you could create a newspaper for your community that highlights underreported stories:</a:t>
            </a:r>
            <a:endParaRPr sz="2400">
              <a:highlight>
                <a:srgbClr val="FFFF00"/>
              </a:highlight>
              <a:latin typeface="Lato"/>
              <a:ea typeface="Lato"/>
              <a:cs typeface="Lato"/>
              <a:sym typeface="Lato"/>
            </a:endParaRPr>
          </a:p>
          <a:p>
            <a:pPr indent="0" lvl="0" marL="0" marR="0" rtl="0" algn="l">
              <a:lnSpc>
                <a:spcPct val="100000"/>
              </a:lnSpc>
              <a:spcBef>
                <a:spcPts val="0"/>
              </a:spcBef>
              <a:spcAft>
                <a:spcPts val="0"/>
              </a:spcAft>
              <a:buNone/>
            </a:pPr>
            <a:r>
              <a:t/>
            </a:r>
            <a:endParaRPr sz="2400">
              <a:latin typeface="Lato"/>
              <a:ea typeface="Lato"/>
              <a:cs typeface="Lato"/>
              <a:sym typeface="Lato"/>
            </a:endParaRPr>
          </a:p>
          <a:p>
            <a:pPr indent="-381000" lvl="0" marL="457200" marR="0" rtl="0" algn="l">
              <a:lnSpc>
                <a:spcPct val="100000"/>
              </a:lnSpc>
              <a:spcBef>
                <a:spcPts val="0"/>
              </a:spcBef>
              <a:spcAft>
                <a:spcPts val="0"/>
              </a:spcAft>
              <a:buSzPts val="2400"/>
              <a:buFont typeface="Lato"/>
              <a:buAutoNum type="arabicParenR"/>
            </a:pPr>
            <a:r>
              <a:rPr lang="en" sz="2400">
                <a:latin typeface="Lato"/>
                <a:ea typeface="Lato"/>
                <a:cs typeface="Lato"/>
                <a:sym typeface="Lato"/>
              </a:rPr>
              <a:t>Which story from your group would you highlight on the front page?</a:t>
            </a:r>
            <a:br>
              <a:rPr lang="en" sz="2400">
                <a:latin typeface="Lato"/>
                <a:ea typeface="Lato"/>
                <a:cs typeface="Lato"/>
                <a:sym typeface="Lato"/>
              </a:rPr>
            </a:br>
            <a:endParaRPr sz="2400">
              <a:latin typeface="Lato"/>
              <a:ea typeface="Lato"/>
              <a:cs typeface="Lato"/>
              <a:sym typeface="Lato"/>
            </a:endParaRPr>
          </a:p>
          <a:p>
            <a:pPr indent="-381000" lvl="0" marL="457200" marR="0" rtl="0" algn="l">
              <a:lnSpc>
                <a:spcPct val="100000"/>
              </a:lnSpc>
              <a:spcBef>
                <a:spcPts val="0"/>
              </a:spcBef>
              <a:spcAft>
                <a:spcPts val="0"/>
              </a:spcAft>
              <a:buSzPts val="2400"/>
              <a:buFont typeface="Lato"/>
              <a:buAutoNum type="arabicParenR"/>
            </a:pPr>
            <a:r>
              <a:rPr lang="en" sz="2400">
                <a:latin typeface="Lato"/>
                <a:ea typeface="Lato"/>
                <a:cs typeface="Lato"/>
                <a:sym typeface="Lato"/>
              </a:rPr>
              <a:t>What underreported local story could you also include on that same page?</a:t>
            </a:r>
            <a:endParaRPr sz="2400">
              <a:latin typeface="Lato"/>
              <a:ea typeface="Lato"/>
              <a:cs typeface="Lato"/>
              <a:sym typeface="Lato"/>
            </a:endParaRPr>
          </a:p>
          <a:p>
            <a:pPr indent="0" lvl="0" marL="0" marR="0" rtl="0" algn="l">
              <a:lnSpc>
                <a:spcPct val="100000"/>
              </a:lnSpc>
              <a:spcBef>
                <a:spcPts val="0"/>
              </a:spcBef>
              <a:spcAft>
                <a:spcPts val="0"/>
              </a:spcAft>
              <a:buNone/>
            </a:pPr>
            <a:r>
              <a:t/>
            </a:r>
            <a:endParaRPr sz="2400">
              <a:latin typeface="Lato"/>
              <a:ea typeface="Lato"/>
              <a:cs typeface="Lato"/>
              <a:sym typeface="Lato"/>
            </a:endParaRPr>
          </a:p>
          <a:p>
            <a:pPr indent="-381000" lvl="0" marL="457200" marR="0" rtl="0" algn="l">
              <a:lnSpc>
                <a:spcPct val="100000"/>
              </a:lnSpc>
              <a:spcBef>
                <a:spcPts val="0"/>
              </a:spcBef>
              <a:spcAft>
                <a:spcPts val="0"/>
              </a:spcAft>
              <a:buSzPts val="2400"/>
              <a:buFont typeface="Lato"/>
              <a:buAutoNum type="arabicParenR"/>
            </a:pPr>
            <a:r>
              <a:rPr lang="en" sz="2400">
                <a:latin typeface="Lato"/>
                <a:ea typeface="Lato"/>
                <a:cs typeface="Lato"/>
                <a:sym typeface="Lato"/>
              </a:rPr>
              <a:t>What would you title your newspaper?</a:t>
            </a:r>
            <a:endParaRPr sz="2400">
              <a:latin typeface="Lato"/>
              <a:ea typeface="Lato"/>
              <a:cs typeface="Lato"/>
              <a:sym typeface="Lato"/>
            </a:endParaRPr>
          </a:p>
        </p:txBody>
      </p:sp>
      <p:sp>
        <p:nvSpPr>
          <p:cNvPr id="521" name="Google Shape;521;p91"/>
          <p:cNvSpPr txBox="1"/>
          <p:nvPr>
            <p:ph idx="4294967295" type="title"/>
          </p:nvPr>
        </p:nvSpPr>
        <p:spPr>
          <a:xfrm>
            <a:off x="666750" y="385698"/>
            <a:ext cx="7810500" cy="801900"/>
          </a:xfrm>
          <a:prstGeom prst="rect">
            <a:avLst/>
          </a:prstGeom>
          <a:solidFill>
            <a:srgbClr val="016D01"/>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FEFCFF"/>
              </a:buClr>
              <a:buFont typeface="Helvetica Neue"/>
              <a:buNone/>
            </a:pPr>
            <a:r>
              <a:rPr b="0" lang="en" sz="5400">
                <a:solidFill>
                  <a:srgbClr val="FEFCFF"/>
                </a:solidFill>
                <a:latin typeface="Helvetica Neue"/>
                <a:ea typeface="Helvetica Neue"/>
                <a:cs typeface="Helvetica Neue"/>
                <a:sym typeface="Helvetica Neue"/>
              </a:rPr>
              <a:t>CONNECT</a:t>
            </a:r>
            <a:endParaRPr sz="5400"/>
          </a:p>
        </p:txBody>
      </p:sp>
      <p:pic>
        <p:nvPicPr>
          <p:cNvPr descr="5 minutes  Countdown Timer Alarm Clock&#10;The bomb will explode after 5 minutes with a huge bang!&#10;10 seconds timer https://youtu.be/cfIMopFTSbI&#10;15 seconds timer https://youtu.be/Yoi1roOUemc&#10;20 seconds timer https://youtu.be/KV9_au-87fw &#10;25 seconds timer https://youtu.be/GT56Zs9rHvA&#10;30 seconds timer https://youtu.be/yIthAc21CX4&#10;45 seconds timer https://youtu.be/qbjeS9JaNVw&#10;1  minute  timer https://youtu.be/4Lx1xkykX1A&#10;1.5 minute timer https://youtu.be/kk4GrF2EZjQ&#10;2  minutes timer https://youtu.be/qbGtqIe9LEA&#10;2.5 minutes timer https://youtu.be/rdh-Eo1iW3I&#10;3  minutes timer https://youtu.be/tWiaNWT_YbQ&#10;4  minutes timer https://youtu.be/rMG0BlCukHI&#10;5  minutes timer https://youtu.be/SW2G25Wcw-w&#10;10 minutes timer https://youtu.be/w_YAoEdqJbU&#10;15 minutes timer https://youtu.be/pEtmYmu0krM&#10;20 minutes timer https://youtu.be/c4M36N5VXwI&#10;30 minutes timer https://youtu.be/DnUVaVb-Exc&#10;45 minutes timer https://youtu.be/1fIcLQpXhz8&#10;60 minutes timer https://youtu.be/YELXWq9GjH0&#10;1.5 hours timer https://youtu.be/v3pUthZUyJ8&#10;2 hours timer https://youtu.be/oL7owFLjZEQ&#10;2.5 hours timer https://youtu.be/Z3bBO1SVLl4&#10;3 hours timer https://youtu.be/Hy3dnF-laxk&#10;-~-~~-~~~-~~-~-&#10;Please watch: &quot;Top 10 most expensive cars of 2015 + specs!&quot; &#10;➨ https://www.youtube.com/watch?v=rKdMQEq6thU&#10;-~-~~-~~~-~~-~-" id="522" name="Google Shape;522;p91" title="5 minutes Countdown Timer Alarm Clock">
            <a:hlinkClick r:id="rId3"/>
          </p:cNvPr>
          <p:cNvPicPr preferRelativeResize="0"/>
          <p:nvPr/>
        </p:nvPicPr>
        <p:blipFill>
          <a:blip r:embed="rId4">
            <a:alphaModFix/>
          </a:blip>
          <a:stretch>
            <a:fillRect/>
          </a:stretch>
        </p:blipFill>
        <p:spPr>
          <a:xfrm>
            <a:off x="6729875" y="3748675"/>
            <a:ext cx="1747375" cy="131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92"/>
          <p:cNvSpPr txBox="1"/>
          <p:nvPr>
            <p:ph type="title"/>
          </p:nvPr>
        </p:nvSpPr>
        <p:spPr>
          <a:xfrm>
            <a:off x="666750" y="1700213"/>
            <a:ext cx="7810500" cy="1743000"/>
          </a:xfrm>
          <a:prstGeom prst="rect">
            <a:avLst/>
          </a:prstGeom>
          <a:solidFill>
            <a:srgbClr val="004C7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b="0" i="0" lang="en" sz="10800" u="none" cap="none" strike="noStrike">
                <a:solidFill>
                  <a:srgbClr val="FFFFFF"/>
                </a:solidFill>
                <a:latin typeface="Helvetica Neue"/>
                <a:ea typeface="Helvetica Neue"/>
                <a:cs typeface="Helvetica Neue"/>
                <a:sym typeface="Helvetica Neue"/>
              </a:rPr>
              <a:t>REFLECT</a:t>
            </a:r>
            <a:endParaRPr/>
          </a:p>
        </p:txBody>
      </p:sp>
      <p:sp>
        <p:nvSpPr>
          <p:cNvPr id="528" name="Google Shape;528;p92"/>
          <p:cNvSpPr/>
          <p:nvPr/>
        </p:nvSpPr>
        <p:spPr>
          <a:xfrm>
            <a:off x="4333875" y="909638"/>
            <a:ext cx="476100" cy="476100"/>
          </a:xfrm>
          <a:prstGeom prst="ellipse">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Helvetica Neue"/>
              <a:buNone/>
            </a:pPr>
            <a:r>
              <a:rPr b="0" i="0" lang="en" sz="1800" u="none" cap="none" strike="noStrike">
                <a:solidFill>
                  <a:srgbClr val="FFFFFF"/>
                </a:solidFill>
                <a:latin typeface="Helvetica Neue"/>
                <a:ea typeface="Helvetica Neue"/>
                <a:cs typeface="Helvetica Neue"/>
                <a:sym typeface="Helvetica Neue"/>
              </a:rPr>
              <a:t>5</a:t>
            </a:r>
            <a:endParaRPr sz="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57"/>
          <p:cNvSpPr txBox="1"/>
          <p:nvPr>
            <p:ph idx="1" type="body"/>
          </p:nvPr>
        </p:nvSpPr>
        <p:spPr>
          <a:xfrm>
            <a:off x="633425" y="1360800"/>
            <a:ext cx="7877100" cy="3115800"/>
          </a:xfrm>
          <a:prstGeom prst="rect">
            <a:avLst/>
          </a:prstGeom>
        </p:spPr>
        <p:txBody>
          <a:bodyPr anchorCtr="0" anchor="ctr" bIns="91425" lIns="91425" spcFirstLastPara="1" rIns="91425" wrap="square" tIns="91425">
            <a:noAutofit/>
          </a:bodyPr>
          <a:lstStyle/>
          <a:p>
            <a:pPr indent="-419100" lvl="0" marL="457200" rtl="0" algn="l">
              <a:spcBef>
                <a:spcPts val="2200"/>
              </a:spcBef>
              <a:spcAft>
                <a:spcPts val="0"/>
              </a:spcAft>
              <a:buSzPts val="3000"/>
              <a:buAutoNum type="arabicParenR"/>
            </a:pPr>
            <a:r>
              <a:rPr lang="en" sz="2400"/>
              <a:t>Name</a:t>
            </a:r>
            <a:endParaRPr sz="2400"/>
          </a:p>
          <a:p>
            <a:pPr indent="-419100" lvl="0" marL="457200" rtl="0" algn="l">
              <a:spcBef>
                <a:spcPts val="0"/>
              </a:spcBef>
              <a:spcAft>
                <a:spcPts val="0"/>
              </a:spcAft>
              <a:buSzPts val="3000"/>
              <a:buAutoNum type="arabicParenR"/>
            </a:pPr>
            <a:r>
              <a:rPr lang="en" sz="2400"/>
              <a:t>Respond to one of the following:</a:t>
            </a:r>
            <a:endParaRPr sz="2400"/>
          </a:p>
          <a:p>
            <a:pPr indent="-381000" lvl="1" marL="914400" rtl="0" algn="l">
              <a:spcBef>
                <a:spcPts val="0"/>
              </a:spcBef>
              <a:spcAft>
                <a:spcPts val="0"/>
              </a:spcAft>
              <a:buSzPts val="2400"/>
              <a:buAutoNum type="alphaLcParenR"/>
            </a:pPr>
            <a:r>
              <a:rPr lang="en" sz="2400">
                <a:highlight>
                  <a:srgbClr val="FFFF00"/>
                </a:highlight>
              </a:rPr>
              <a:t>Where do you get your news?</a:t>
            </a:r>
            <a:endParaRPr sz="2400">
              <a:highlight>
                <a:srgbClr val="FFFF00"/>
              </a:highlight>
            </a:endParaRPr>
          </a:p>
          <a:p>
            <a:pPr indent="-381000" lvl="1" marL="914400" rtl="0" algn="l">
              <a:spcBef>
                <a:spcPts val="0"/>
              </a:spcBef>
              <a:spcAft>
                <a:spcPts val="0"/>
              </a:spcAft>
              <a:buSzPts val="2400"/>
              <a:buAutoNum type="alphaLcParenR"/>
            </a:pPr>
            <a:r>
              <a:rPr lang="en" sz="2400">
                <a:highlight>
                  <a:srgbClr val="00FF00"/>
                </a:highlight>
              </a:rPr>
              <a:t>What news stories do you look for?</a:t>
            </a:r>
            <a:br>
              <a:rPr lang="en" sz="2400"/>
            </a:br>
            <a:endParaRPr sz="2400"/>
          </a:p>
        </p:txBody>
      </p:sp>
      <p:sp>
        <p:nvSpPr>
          <p:cNvPr id="264" name="Google Shape;264;p57"/>
          <p:cNvSpPr txBox="1"/>
          <p:nvPr>
            <p:ph idx="4294967295" type="title"/>
          </p:nvPr>
        </p:nvSpPr>
        <p:spPr>
          <a:xfrm>
            <a:off x="666750" y="385698"/>
            <a:ext cx="7810500" cy="801900"/>
          </a:xfrm>
          <a:prstGeom prst="rect">
            <a:avLst/>
          </a:prstGeom>
          <a:solidFill>
            <a:srgbClr val="016D01"/>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FEFCFF"/>
              </a:buClr>
              <a:buFont typeface="Helvetica Neue"/>
              <a:buNone/>
            </a:pPr>
            <a:r>
              <a:rPr b="0" lang="en" sz="5400">
                <a:solidFill>
                  <a:srgbClr val="FEFCFF"/>
                </a:solidFill>
                <a:latin typeface="Helvetica Neue"/>
                <a:ea typeface="Helvetica Neue"/>
                <a:cs typeface="Helvetica Neue"/>
                <a:sym typeface="Helvetica Neue"/>
              </a:rPr>
              <a:t>Welcome!</a:t>
            </a:r>
            <a:endParaRPr sz="5400"/>
          </a:p>
        </p:txBody>
      </p:sp>
      <p:pic>
        <p:nvPicPr>
          <p:cNvPr descr="10 hours of hip hop jazz, hip hop jazz instrumental with hip hop jazz instrumental beats and hip hop jazz mix. Best of hip hop jazz instrumental playlist and hip hop jazz chill youtube video mix.&#10;&#10;-----&#10;On this channel, you will find hours of original music intended to provide relaxation ranging from blues, jazz, new age fusion through to classical music to love ballads, and even relaxing sound effects. Most experts agree that music affects individuals in different ways. Therefore, explore the many genres of music on this channel. Find the music that calms and relaxes you. &#10;&#10;* Stay up to date with my latest releases by:&#10;a) subscribing to my Youtube channel here: http://www.youtube.com/user/SensualMusic4You?sub_confirmation=1&#10;b) join me on my Google+ page: http://tinyurl.com/gshs262" id="265" name="Google Shape;265;p57" title="Hip Hop Jazz &amp; Hip Hop Jazz Instrumental: 10 Hours of Hip Hop Jazz Playlist Mix Video">
            <a:hlinkClick r:id="rId3"/>
          </p:cNvPr>
          <p:cNvPicPr preferRelativeResize="0"/>
          <p:nvPr/>
        </p:nvPicPr>
        <p:blipFill>
          <a:blip r:embed="rId4">
            <a:alphaModFix/>
          </a:blip>
          <a:stretch>
            <a:fillRect/>
          </a:stretch>
        </p:blipFill>
        <p:spPr>
          <a:xfrm>
            <a:off x="6869975" y="3201200"/>
            <a:ext cx="2038225" cy="15286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93"/>
          <p:cNvSpPr txBox="1"/>
          <p:nvPr>
            <p:ph idx="4294967295" type="title"/>
          </p:nvPr>
        </p:nvSpPr>
        <p:spPr>
          <a:xfrm>
            <a:off x="666750" y="1006952"/>
            <a:ext cx="7810500" cy="461700"/>
          </a:xfrm>
          <a:prstGeom prst="rect">
            <a:avLst/>
          </a:prstGeom>
          <a:solidFill>
            <a:srgbClr val="016D01"/>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FEFCFF"/>
              </a:buClr>
              <a:buFont typeface="Helvetica Neue"/>
              <a:buNone/>
            </a:pPr>
            <a:r>
              <a:rPr b="0" i="0" lang="en" sz="2700" u="none" cap="none" strike="noStrike">
                <a:solidFill>
                  <a:srgbClr val="FEFCFF"/>
                </a:solidFill>
                <a:latin typeface="Helvetica Neue"/>
                <a:ea typeface="Helvetica Neue"/>
                <a:cs typeface="Helvetica Neue"/>
                <a:sym typeface="Helvetica Neue"/>
              </a:rPr>
              <a:t>Raise Your Hand:</a:t>
            </a:r>
            <a:endParaRPr/>
          </a:p>
        </p:txBody>
      </p:sp>
      <p:sp>
        <p:nvSpPr>
          <p:cNvPr id="534" name="Google Shape;534;p93"/>
          <p:cNvSpPr txBox="1"/>
          <p:nvPr/>
        </p:nvSpPr>
        <p:spPr>
          <a:xfrm>
            <a:off x="2067150" y="1614900"/>
            <a:ext cx="4853100" cy="6498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chemeClr val="dk1"/>
              </a:buClr>
              <a:buSzPts val="1800"/>
              <a:buFont typeface="Lato"/>
              <a:buAutoNum type="arabicPeriod"/>
            </a:pPr>
            <a:r>
              <a:rPr lang="en" sz="1800">
                <a:solidFill>
                  <a:schemeClr val="dk1"/>
                </a:solidFill>
                <a:latin typeface="Lato"/>
                <a:ea typeface="Lato"/>
                <a:cs typeface="Lato"/>
                <a:sym typeface="Lato"/>
              </a:rPr>
              <a:t>Who learned something new?</a:t>
            </a:r>
            <a:br>
              <a:rPr lang="en" sz="1800">
                <a:solidFill>
                  <a:schemeClr val="dk1"/>
                </a:solidFill>
                <a:latin typeface="Lato"/>
                <a:ea typeface="Lato"/>
                <a:cs typeface="Lato"/>
                <a:sym typeface="Lato"/>
              </a:rPr>
            </a:br>
            <a:endParaRPr sz="1800">
              <a:solidFill>
                <a:schemeClr val="dk1"/>
              </a:solidFill>
              <a:latin typeface="Lato"/>
              <a:ea typeface="Lato"/>
              <a:cs typeface="Lato"/>
              <a:sym typeface="Lato"/>
            </a:endParaRPr>
          </a:p>
        </p:txBody>
      </p:sp>
      <p:sp>
        <p:nvSpPr>
          <p:cNvPr id="535" name="Google Shape;535;p93"/>
          <p:cNvSpPr txBox="1"/>
          <p:nvPr/>
        </p:nvSpPr>
        <p:spPr>
          <a:xfrm>
            <a:off x="2765175" y="2246850"/>
            <a:ext cx="4853100" cy="649800"/>
          </a:xfrm>
          <a:prstGeom prst="rect">
            <a:avLst/>
          </a:prstGeom>
          <a:noFill/>
          <a:ln>
            <a:noFill/>
          </a:ln>
        </p:spPr>
        <p:txBody>
          <a:bodyPr anchorCtr="0" anchor="t" bIns="91425" lIns="91425" spcFirstLastPara="1" rIns="91425" wrap="square" tIns="91425">
            <a:noAutofit/>
          </a:bodyPr>
          <a:lstStyle/>
          <a:p>
            <a:pPr indent="0" lvl="0" marL="0" rtl="0" algn="l">
              <a:spcBef>
                <a:spcPts val="2200"/>
              </a:spcBef>
              <a:spcAft>
                <a:spcPts val="0"/>
              </a:spcAft>
              <a:buNone/>
            </a:pPr>
            <a:r>
              <a:rPr lang="en" sz="1800">
                <a:solidFill>
                  <a:schemeClr val="dk1"/>
                </a:solidFill>
                <a:latin typeface="Lato"/>
                <a:ea typeface="Lato"/>
                <a:cs typeface="Lato"/>
                <a:sym typeface="Lato"/>
              </a:rPr>
              <a:t>2. Who learned something that they think others should know?</a:t>
            </a:r>
            <a:br>
              <a:rPr lang="en" sz="1800">
                <a:solidFill>
                  <a:schemeClr val="dk1"/>
                </a:solidFill>
                <a:latin typeface="Lato"/>
                <a:ea typeface="Lato"/>
                <a:cs typeface="Lato"/>
                <a:sym typeface="Lato"/>
              </a:rPr>
            </a:br>
            <a:endParaRPr sz="1800">
              <a:solidFill>
                <a:schemeClr val="dk1"/>
              </a:solidFill>
              <a:latin typeface="Lato"/>
              <a:ea typeface="Lato"/>
              <a:cs typeface="Lato"/>
              <a:sym typeface="Lato"/>
            </a:endParaRPr>
          </a:p>
        </p:txBody>
      </p:sp>
      <p:sp>
        <p:nvSpPr>
          <p:cNvPr id="536" name="Google Shape;536;p93"/>
          <p:cNvSpPr txBox="1"/>
          <p:nvPr/>
        </p:nvSpPr>
        <p:spPr>
          <a:xfrm>
            <a:off x="2765175" y="3336900"/>
            <a:ext cx="4853100" cy="649800"/>
          </a:xfrm>
          <a:prstGeom prst="rect">
            <a:avLst/>
          </a:prstGeom>
          <a:noFill/>
          <a:ln>
            <a:noFill/>
          </a:ln>
        </p:spPr>
        <p:txBody>
          <a:bodyPr anchorCtr="0" anchor="t" bIns="91425" lIns="91425" spcFirstLastPara="1" rIns="91425" wrap="square" tIns="91425">
            <a:noAutofit/>
          </a:bodyPr>
          <a:lstStyle/>
          <a:p>
            <a:pPr indent="0" lvl="0" marL="0" rtl="0" algn="l">
              <a:spcBef>
                <a:spcPts val="2200"/>
              </a:spcBef>
              <a:spcAft>
                <a:spcPts val="0"/>
              </a:spcAft>
              <a:buNone/>
            </a:pPr>
            <a:r>
              <a:rPr lang="en" sz="1800">
                <a:solidFill>
                  <a:schemeClr val="dk1"/>
                </a:solidFill>
                <a:latin typeface="Lato"/>
                <a:ea typeface="Lato"/>
                <a:cs typeface="Lato"/>
                <a:sym typeface="Lato"/>
              </a:rPr>
              <a:t>3. Who explored something published in an outlet they don’t often read?</a:t>
            </a:r>
            <a:endParaRPr sz="1800">
              <a:solidFill>
                <a:schemeClr val="dk1"/>
              </a:solidFill>
              <a:latin typeface="Lato"/>
              <a:ea typeface="Lato"/>
              <a:cs typeface="Lato"/>
              <a:sym typeface="Lato"/>
            </a:endParaRPr>
          </a:p>
          <a:p>
            <a:pPr indent="0" lvl="0" marL="0" rtl="0" algn="l">
              <a:spcBef>
                <a:spcPts val="2200"/>
              </a:spcBef>
              <a:spcAft>
                <a:spcPts val="0"/>
              </a:spcAft>
              <a:buNone/>
            </a:pPr>
            <a:br>
              <a:rPr lang="en" sz="1800">
                <a:solidFill>
                  <a:schemeClr val="dk1"/>
                </a:solidFill>
                <a:latin typeface="Lato"/>
                <a:ea typeface="Lato"/>
                <a:cs typeface="Lato"/>
                <a:sym typeface="Lato"/>
              </a:rPr>
            </a:br>
            <a:endParaRPr sz="18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94"/>
          <p:cNvSpPr txBox="1"/>
          <p:nvPr>
            <p:ph idx="1" type="body"/>
          </p:nvPr>
        </p:nvSpPr>
        <p:spPr>
          <a:xfrm>
            <a:off x="633413" y="1451539"/>
            <a:ext cx="7877100" cy="3025200"/>
          </a:xfrm>
          <a:prstGeom prst="rect">
            <a:avLst/>
          </a:prstGeom>
          <a:noFill/>
          <a:ln>
            <a:noFill/>
          </a:ln>
        </p:spPr>
        <p:txBody>
          <a:bodyPr anchorCtr="0" anchor="ctr" bIns="19050" lIns="19050" spcFirstLastPara="1" rIns="19050" wrap="square" tIns="19050">
            <a:noAutofit/>
          </a:bodyPr>
          <a:lstStyle/>
          <a:p>
            <a:pPr indent="-342900" lvl="0" marL="457200" marR="0" rtl="0" algn="ctr">
              <a:lnSpc>
                <a:spcPct val="100000"/>
              </a:lnSpc>
              <a:spcBef>
                <a:spcPts val="0"/>
              </a:spcBef>
              <a:spcAft>
                <a:spcPts val="0"/>
              </a:spcAft>
              <a:buClr>
                <a:srgbClr val="000000"/>
              </a:buClr>
              <a:buSzPts val="1800"/>
              <a:buFont typeface="Helvetica Neue"/>
              <a:buAutoNum type="arabicPeriod"/>
            </a:pPr>
            <a:r>
              <a:rPr lang="en"/>
              <a:t>The stories you read were all published in the last year. How did we miss them? </a:t>
            </a:r>
            <a:endParaRPr/>
          </a:p>
          <a:p>
            <a:pPr indent="0" lvl="0" marL="457200" marR="0" rtl="0" algn="ctr">
              <a:lnSpc>
                <a:spcPct val="100000"/>
              </a:lnSpc>
              <a:spcBef>
                <a:spcPts val="0"/>
              </a:spcBef>
              <a:spcAft>
                <a:spcPts val="0"/>
              </a:spcAft>
              <a:buNone/>
            </a:pPr>
            <a:r>
              <a:t/>
            </a:r>
            <a:endParaRPr/>
          </a:p>
          <a:p>
            <a:pPr indent="-342900" lvl="0" marL="457200" marR="0" rtl="0" algn="ctr">
              <a:lnSpc>
                <a:spcPct val="100000"/>
              </a:lnSpc>
              <a:spcBef>
                <a:spcPts val="0"/>
              </a:spcBef>
              <a:spcAft>
                <a:spcPts val="0"/>
              </a:spcAft>
              <a:buClr>
                <a:srgbClr val="000000"/>
              </a:buClr>
              <a:buSzPts val="1800"/>
              <a:buFont typeface="Helvetica Neue"/>
              <a:buAutoNum type="arabicPeriod"/>
            </a:pPr>
            <a:r>
              <a:rPr b="0" i="0" lang="en" sz="1800" u="none" cap="none" strike="noStrike">
                <a:solidFill>
                  <a:srgbClr val="000000"/>
                </a:solidFill>
                <a:latin typeface="Helvetica Neue"/>
                <a:ea typeface="Helvetica Neue"/>
                <a:cs typeface="Helvetica Neue"/>
                <a:sym typeface="Helvetica Neue"/>
              </a:rPr>
              <a:t>What can we do to more regularly access stories like the ones we just explored?</a:t>
            </a:r>
            <a:br>
              <a:rPr b="0" i="0" lang="en" sz="1800" u="none" cap="none" strike="noStrike">
                <a:solidFill>
                  <a:srgbClr val="000000"/>
                </a:solidFill>
                <a:latin typeface="Helvetica Neue"/>
                <a:ea typeface="Helvetica Neue"/>
                <a:cs typeface="Helvetica Neue"/>
                <a:sym typeface="Helvetica Neue"/>
              </a:rPr>
            </a:br>
            <a:endParaRPr/>
          </a:p>
          <a:p>
            <a:pPr indent="-342900" lvl="0" marL="457200" marR="0" rtl="0" algn="ctr">
              <a:lnSpc>
                <a:spcPct val="100000"/>
              </a:lnSpc>
              <a:spcBef>
                <a:spcPts val="0"/>
              </a:spcBef>
              <a:spcAft>
                <a:spcPts val="0"/>
              </a:spcAft>
              <a:buClr>
                <a:srgbClr val="000000"/>
              </a:buClr>
              <a:buSzPts val="1800"/>
              <a:buFont typeface="Helvetica Neue"/>
              <a:buAutoNum type="arabicPeriod"/>
            </a:pPr>
            <a:r>
              <a:rPr b="0" i="0" lang="en" sz="1800" u="none" cap="none" strike="noStrike">
                <a:solidFill>
                  <a:srgbClr val="000000"/>
                </a:solidFill>
                <a:latin typeface="Helvetica Neue"/>
                <a:ea typeface="Helvetica Neue"/>
                <a:cs typeface="Helvetica Neue"/>
                <a:sym typeface="Helvetica Neue"/>
              </a:rPr>
              <a:t>How can we </a:t>
            </a:r>
            <a:r>
              <a:rPr lang="en"/>
              <a:t>better access </a:t>
            </a:r>
            <a:r>
              <a:rPr b="0" i="0" lang="en" sz="1800" u="none" cap="none" strike="noStrike">
                <a:solidFill>
                  <a:srgbClr val="000000"/>
                </a:solidFill>
                <a:latin typeface="Helvetica Neue"/>
                <a:ea typeface="Helvetica Neue"/>
                <a:cs typeface="Helvetica Neue"/>
                <a:sym typeface="Helvetica Neue"/>
              </a:rPr>
              <a:t>global news that interests </a:t>
            </a:r>
            <a:r>
              <a:rPr lang="en"/>
              <a:t>us in the ways that make sense for us</a:t>
            </a:r>
            <a:r>
              <a:rPr b="0" i="0" lang="en" sz="1800" u="none" cap="none" strike="noStrike">
                <a:solidFill>
                  <a:srgbClr val="000000"/>
                </a:solidFill>
                <a:latin typeface="Helvetica Neue"/>
                <a:ea typeface="Helvetica Neue"/>
                <a:cs typeface="Helvetica Neue"/>
                <a:sym typeface="Helvetica Neue"/>
              </a:rPr>
              <a:t>?</a:t>
            </a:r>
            <a:br>
              <a:rPr b="0" i="0" lang="en" sz="1800" u="none" cap="none" strike="noStrike">
                <a:solidFill>
                  <a:srgbClr val="000000"/>
                </a:solidFill>
                <a:latin typeface="Helvetica Neue"/>
                <a:ea typeface="Helvetica Neue"/>
                <a:cs typeface="Helvetica Neue"/>
                <a:sym typeface="Helvetica Neue"/>
              </a:rPr>
            </a:br>
            <a:endParaRPr b="0" i="0" sz="1800" u="none" cap="none" strike="noStrike">
              <a:solidFill>
                <a:srgbClr val="000000"/>
              </a:solidFill>
              <a:latin typeface="Helvetica Neue"/>
              <a:ea typeface="Helvetica Neue"/>
              <a:cs typeface="Helvetica Neue"/>
              <a:sym typeface="Helvetica Neue"/>
            </a:endParaRPr>
          </a:p>
          <a:p>
            <a:pPr indent="-342900" lvl="0" marL="457200" marR="0" rtl="0" algn="ctr">
              <a:lnSpc>
                <a:spcPct val="100000"/>
              </a:lnSpc>
              <a:spcBef>
                <a:spcPts val="0"/>
              </a:spcBef>
              <a:spcAft>
                <a:spcPts val="0"/>
              </a:spcAft>
              <a:buClr>
                <a:srgbClr val="000000"/>
              </a:buClr>
              <a:buSzPts val="1800"/>
              <a:buFont typeface="Helvetica Neue"/>
              <a:buAutoNum type="arabicPeriod"/>
            </a:pPr>
            <a:r>
              <a:rPr lang="en"/>
              <a:t>What might be barriers to accessing global news that interests us? What can we do to overcome those barriers?</a:t>
            </a:r>
            <a:br>
              <a:rPr b="0" i="0" lang="en" sz="1800" u="none" cap="none" strike="noStrike">
                <a:solidFill>
                  <a:srgbClr val="000000"/>
                </a:solidFill>
                <a:latin typeface="Helvetica Neue"/>
                <a:ea typeface="Helvetica Neue"/>
                <a:cs typeface="Helvetica Neue"/>
                <a:sym typeface="Helvetica Neue"/>
              </a:rPr>
            </a:br>
            <a:endParaRPr/>
          </a:p>
          <a:p>
            <a:pPr indent="0" lvl="0" marL="0" marR="0" rtl="0" algn="ctr">
              <a:lnSpc>
                <a:spcPct val="100000"/>
              </a:lnSpc>
              <a:spcBef>
                <a:spcPts val="2200"/>
              </a:spcBef>
              <a:spcAft>
                <a:spcPts val="0"/>
              </a:spcAft>
              <a:buNone/>
            </a:pPr>
            <a:r>
              <a:t/>
            </a:r>
            <a:endParaRPr/>
          </a:p>
        </p:txBody>
      </p:sp>
      <p:sp>
        <p:nvSpPr>
          <p:cNvPr id="542" name="Google Shape;542;p94"/>
          <p:cNvSpPr txBox="1"/>
          <p:nvPr>
            <p:ph idx="4294967295" type="title"/>
          </p:nvPr>
        </p:nvSpPr>
        <p:spPr>
          <a:xfrm>
            <a:off x="666750" y="411502"/>
            <a:ext cx="7810500" cy="4617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b="0" i="0" lang="en" sz="2700" u="none" cap="none" strike="noStrike">
                <a:solidFill>
                  <a:srgbClr val="000000"/>
                </a:solidFill>
                <a:latin typeface="Helvetica Neue"/>
                <a:ea typeface="Helvetica Neue"/>
                <a:cs typeface="Helvetica Neue"/>
                <a:sym typeface="Helvetica Neue"/>
              </a:rPr>
              <a:t>Discuss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95"/>
          <p:cNvSpPr txBox="1"/>
          <p:nvPr>
            <p:ph idx="4294967295" type="title"/>
          </p:nvPr>
        </p:nvSpPr>
        <p:spPr>
          <a:xfrm>
            <a:off x="666750" y="1006952"/>
            <a:ext cx="7810500" cy="4617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lang="en" sz="2700"/>
              <a:t>Check Free Local Papers</a:t>
            </a:r>
            <a:endParaRPr/>
          </a:p>
        </p:txBody>
      </p:sp>
      <p:pic>
        <p:nvPicPr>
          <p:cNvPr descr="IMG_7685.JPG" id="548" name="Google Shape;548;p95"/>
          <p:cNvPicPr preferRelativeResize="0"/>
          <p:nvPr/>
        </p:nvPicPr>
        <p:blipFill>
          <a:blip r:embed="rId3">
            <a:alphaModFix/>
          </a:blip>
          <a:stretch>
            <a:fillRect/>
          </a:stretch>
        </p:blipFill>
        <p:spPr>
          <a:xfrm rot="-5400000">
            <a:off x="1239650" y="1425902"/>
            <a:ext cx="2527536" cy="3370048"/>
          </a:xfrm>
          <a:prstGeom prst="rect">
            <a:avLst/>
          </a:prstGeom>
          <a:noFill/>
          <a:ln>
            <a:noFill/>
          </a:ln>
        </p:spPr>
      </p:pic>
      <p:pic>
        <p:nvPicPr>
          <p:cNvPr descr="IMG_7686.JPG" id="549" name="Google Shape;549;p95"/>
          <p:cNvPicPr preferRelativeResize="0"/>
          <p:nvPr/>
        </p:nvPicPr>
        <p:blipFill>
          <a:blip r:embed="rId4">
            <a:alphaModFix/>
          </a:blip>
          <a:stretch>
            <a:fillRect/>
          </a:stretch>
        </p:blipFill>
        <p:spPr>
          <a:xfrm rot="-5400000">
            <a:off x="5414167" y="1328352"/>
            <a:ext cx="2527536" cy="33700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96"/>
          <p:cNvSpPr txBox="1"/>
          <p:nvPr>
            <p:ph idx="4294967295" type="title"/>
          </p:nvPr>
        </p:nvSpPr>
        <p:spPr>
          <a:xfrm>
            <a:off x="666750" y="1006952"/>
            <a:ext cx="7810500" cy="4617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lang="en" sz="2700"/>
              <a:t>Use Google News! (Check outlets!)</a:t>
            </a:r>
            <a:endParaRPr/>
          </a:p>
        </p:txBody>
      </p:sp>
      <p:pic>
        <p:nvPicPr>
          <p:cNvPr descr="Screen Shot 2017-11-06 at 5.09.56 PM.png" id="555" name="Google Shape;555;p96"/>
          <p:cNvPicPr preferRelativeResize="0"/>
          <p:nvPr/>
        </p:nvPicPr>
        <p:blipFill>
          <a:blip r:embed="rId3">
            <a:alphaModFix/>
          </a:blip>
          <a:stretch>
            <a:fillRect/>
          </a:stretch>
        </p:blipFill>
        <p:spPr>
          <a:xfrm>
            <a:off x="327800" y="1533352"/>
            <a:ext cx="3896986" cy="3370048"/>
          </a:xfrm>
          <a:prstGeom prst="rect">
            <a:avLst/>
          </a:prstGeom>
          <a:noFill/>
          <a:ln>
            <a:noFill/>
          </a:ln>
        </p:spPr>
      </p:pic>
      <p:pic>
        <p:nvPicPr>
          <p:cNvPr descr="Screen Shot 2017-11-06 at 5.10.28 PM.png" id="556" name="Google Shape;556;p96"/>
          <p:cNvPicPr preferRelativeResize="0"/>
          <p:nvPr/>
        </p:nvPicPr>
        <p:blipFill>
          <a:blip r:embed="rId4">
            <a:alphaModFix/>
          </a:blip>
          <a:stretch>
            <a:fillRect/>
          </a:stretch>
        </p:blipFill>
        <p:spPr>
          <a:xfrm>
            <a:off x="4313411" y="1789865"/>
            <a:ext cx="4614414" cy="285701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97"/>
          <p:cNvSpPr txBox="1"/>
          <p:nvPr>
            <p:ph idx="4294967295" type="title"/>
          </p:nvPr>
        </p:nvSpPr>
        <p:spPr>
          <a:xfrm>
            <a:off x="666750" y="656177"/>
            <a:ext cx="7810500" cy="4617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lang="en" sz="2700"/>
              <a:t>Search News Outlets Online</a:t>
            </a:r>
            <a:endParaRPr/>
          </a:p>
        </p:txBody>
      </p:sp>
      <p:sp>
        <p:nvSpPr>
          <p:cNvPr id="562" name="Google Shape;562;p97"/>
          <p:cNvSpPr txBox="1"/>
          <p:nvPr/>
        </p:nvSpPr>
        <p:spPr>
          <a:xfrm>
            <a:off x="1913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for Kids</a:t>
            </a:r>
            <a:endParaRPr/>
          </a:p>
        </p:txBody>
      </p:sp>
      <p:pic>
        <p:nvPicPr>
          <p:cNvPr descr="Screen Shot 2017-11-06 at 5.16.54 PM.png" id="563" name="Google Shape;563;p97"/>
          <p:cNvPicPr preferRelativeResize="0"/>
          <p:nvPr/>
        </p:nvPicPr>
        <p:blipFill>
          <a:blip r:embed="rId3">
            <a:alphaModFix/>
          </a:blip>
          <a:stretch>
            <a:fillRect/>
          </a:stretch>
        </p:blipFill>
        <p:spPr>
          <a:xfrm>
            <a:off x="191350" y="1264350"/>
            <a:ext cx="2452225" cy="2690375"/>
          </a:xfrm>
          <a:prstGeom prst="rect">
            <a:avLst/>
          </a:prstGeom>
          <a:noFill/>
          <a:ln>
            <a:noFill/>
          </a:ln>
        </p:spPr>
      </p:pic>
      <p:pic>
        <p:nvPicPr>
          <p:cNvPr descr="Screen Shot 2017-11-06 at 5.15.16 PM.png" id="564" name="Google Shape;564;p97"/>
          <p:cNvPicPr preferRelativeResize="0"/>
          <p:nvPr/>
        </p:nvPicPr>
        <p:blipFill>
          <a:blip r:embed="rId4">
            <a:alphaModFix/>
          </a:blip>
          <a:stretch>
            <a:fillRect/>
          </a:stretch>
        </p:blipFill>
        <p:spPr>
          <a:xfrm>
            <a:off x="5825375" y="1176650"/>
            <a:ext cx="3189525" cy="3200600"/>
          </a:xfrm>
          <a:prstGeom prst="rect">
            <a:avLst/>
          </a:prstGeom>
          <a:noFill/>
          <a:ln>
            <a:noFill/>
          </a:ln>
        </p:spPr>
      </p:pic>
      <p:pic>
        <p:nvPicPr>
          <p:cNvPr descr="Screen Shot 2017-11-06 at 5.14.51 PM.png" id="565" name="Google Shape;565;p97"/>
          <p:cNvPicPr preferRelativeResize="0"/>
          <p:nvPr/>
        </p:nvPicPr>
        <p:blipFill>
          <a:blip r:embed="rId5">
            <a:alphaModFix/>
          </a:blip>
          <a:stretch>
            <a:fillRect/>
          </a:stretch>
        </p:blipFill>
        <p:spPr>
          <a:xfrm>
            <a:off x="2876650" y="1117877"/>
            <a:ext cx="2877001" cy="1889817"/>
          </a:xfrm>
          <a:prstGeom prst="rect">
            <a:avLst/>
          </a:prstGeom>
          <a:noFill/>
          <a:ln>
            <a:noFill/>
          </a:ln>
        </p:spPr>
      </p:pic>
      <p:pic>
        <p:nvPicPr>
          <p:cNvPr descr="Screen Shot 2017-11-06 at 5.13.06 PM.png" id="566" name="Google Shape;566;p97"/>
          <p:cNvPicPr preferRelativeResize="0"/>
          <p:nvPr/>
        </p:nvPicPr>
        <p:blipFill>
          <a:blip r:embed="rId6">
            <a:alphaModFix/>
          </a:blip>
          <a:stretch>
            <a:fillRect/>
          </a:stretch>
        </p:blipFill>
        <p:spPr>
          <a:xfrm>
            <a:off x="3053350" y="3207944"/>
            <a:ext cx="2876999" cy="1753330"/>
          </a:xfrm>
          <a:prstGeom prst="rect">
            <a:avLst/>
          </a:prstGeom>
          <a:noFill/>
          <a:ln>
            <a:noFill/>
          </a:ln>
        </p:spPr>
      </p:pic>
      <p:sp>
        <p:nvSpPr>
          <p:cNvPr id="567" name="Google Shape;567;p97"/>
          <p:cNvSpPr txBox="1"/>
          <p:nvPr/>
        </p:nvSpPr>
        <p:spPr>
          <a:xfrm>
            <a:off x="1890325"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Newsela</a:t>
            </a:r>
            <a:endParaRPr/>
          </a:p>
        </p:txBody>
      </p:sp>
      <p:sp>
        <p:nvSpPr>
          <p:cNvPr id="568" name="Google Shape;568;p97"/>
          <p:cNvSpPr txBox="1"/>
          <p:nvPr/>
        </p:nvSpPr>
        <p:spPr>
          <a:xfrm>
            <a:off x="34142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TweenTribune</a:t>
            </a:r>
            <a:endParaRPr/>
          </a:p>
        </p:txBody>
      </p:sp>
      <p:sp>
        <p:nvSpPr>
          <p:cNvPr id="569" name="Google Shape;569;p97"/>
          <p:cNvSpPr txBox="1"/>
          <p:nvPr/>
        </p:nvSpPr>
        <p:spPr>
          <a:xfrm>
            <a:off x="50574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NPR</a:t>
            </a:r>
            <a:endParaRPr/>
          </a:p>
        </p:txBody>
      </p:sp>
      <p:sp>
        <p:nvSpPr>
          <p:cNvPr id="570" name="Google Shape;570;p97"/>
          <p:cNvSpPr txBox="1"/>
          <p:nvPr/>
        </p:nvSpPr>
        <p:spPr>
          <a:xfrm>
            <a:off x="66371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KidsPost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98"/>
          <p:cNvSpPr txBox="1"/>
          <p:nvPr>
            <p:ph idx="4294967295" type="title"/>
          </p:nvPr>
        </p:nvSpPr>
        <p:spPr>
          <a:xfrm>
            <a:off x="666750" y="656177"/>
            <a:ext cx="7810500" cy="461700"/>
          </a:xfrm>
          <a:prstGeom prst="rect">
            <a:avLst/>
          </a:prstGeom>
          <a:solidFill>
            <a:srgbClr val="6FFDEA"/>
          </a:solidFill>
          <a:ln>
            <a:noFill/>
          </a:ln>
        </p:spPr>
        <p:txBody>
          <a:bodyPr anchorCtr="0" anchor="b"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lang="en" sz="2700"/>
              <a:t>Follow News Outlets on Social Media</a:t>
            </a:r>
            <a:endParaRPr/>
          </a:p>
        </p:txBody>
      </p:sp>
      <p:sp>
        <p:nvSpPr>
          <p:cNvPr id="576" name="Google Shape;576;p98"/>
          <p:cNvSpPr txBox="1"/>
          <p:nvPr/>
        </p:nvSpPr>
        <p:spPr>
          <a:xfrm>
            <a:off x="1913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for Kids</a:t>
            </a:r>
            <a:endParaRPr/>
          </a:p>
        </p:txBody>
      </p:sp>
      <p:sp>
        <p:nvSpPr>
          <p:cNvPr id="577" name="Google Shape;577;p98"/>
          <p:cNvSpPr txBox="1"/>
          <p:nvPr/>
        </p:nvSpPr>
        <p:spPr>
          <a:xfrm>
            <a:off x="1890325"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Newsela</a:t>
            </a:r>
            <a:endParaRPr/>
          </a:p>
        </p:txBody>
      </p:sp>
      <p:sp>
        <p:nvSpPr>
          <p:cNvPr id="578" name="Google Shape;578;p98"/>
          <p:cNvSpPr txBox="1"/>
          <p:nvPr/>
        </p:nvSpPr>
        <p:spPr>
          <a:xfrm>
            <a:off x="34142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TweenTribune</a:t>
            </a:r>
            <a:endParaRPr/>
          </a:p>
        </p:txBody>
      </p:sp>
      <p:sp>
        <p:nvSpPr>
          <p:cNvPr id="579" name="Google Shape;579;p98"/>
          <p:cNvSpPr txBox="1"/>
          <p:nvPr/>
        </p:nvSpPr>
        <p:spPr>
          <a:xfrm>
            <a:off x="50574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NPR</a:t>
            </a:r>
            <a:endParaRPr/>
          </a:p>
        </p:txBody>
      </p:sp>
      <p:sp>
        <p:nvSpPr>
          <p:cNvPr id="580" name="Google Shape;580;p98"/>
          <p:cNvSpPr txBox="1"/>
          <p:nvPr/>
        </p:nvSpPr>
        <p:spPr>
          <a:xfrm>
            <a:off x="6637150" y="156225"/>
            <a:ext cx="1801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KidsPost</a:t>
            </a:r>
            <a:endParaRPr/>
          </a:p>
        </p:txBody>
      </p:sp>
      <p:pic>
        <p:nvPicPr>
          <p:cNvPr id="581" name="Google Shape;581;p98"/>
          <p:cNvPicPr preferRelativeResize="0"/>
          <p:nvPr/>
        </p:nvPicPr>
        <p:blipFill>
          <a:blip r:embed="rId3">
            <a:alphaModFix/>
          </a:blip>
          <a:stretch>
            <a:fillRect/>
          </a:stretch>
        </p:blipFill>
        <p:spPr>
          <a:xfrm>
            <a:off x="1249850" y="1185952"/>
            <a:ext cx="2087150" cy="3720824"/>
          </a:xfrm>
          <a:prstGeom prst="rect">
            <a:avLst/>
          </a:prstGeom>
          <a:noFill/>
          <a:ln>
            <a:noFill/>
          </a:ln>
        </p:spPr>
      </p:pic>
      <p:pic>
        <p:nvPicPr>
          <p:cNvPr id="582" name="Google Shape;582;p98"/>
          <p:cNvPicPr preferRelativeResize="0"/>
          <p:nvPr/>
        </p:nvPicPr>
        <p:blipFill>
          <a:blip r:embed="rId4">
            <a:alphaModFix/>
          </a:blip>
          <a:stretch>
            <a:fillRect/>
          </a:stretch>
        </p:blipFill>
        <p:spPr>
          <a:xfrm>
            <a:off x="3489400" y="1185952"/>
            <a:ext cx="2087150" cy="3720824"/>
          </a:xfrm>
          <a:prstGeom prst="rect">
            <a:avLst/>
          </a:prstGeom>
          <a:noFill/>
          <a:ln>
            <a:noFill/>
          </a:ln>
        </p:spPr>
      </p:pic>
      <p:pic>
        <p:nvPicPr>
          <p:cNvPr id="583" name="Google Shape;583;p98"/>
          <p:cNvPicPr preferRelativeResize="0"/>
          <p:nvPr/>
        </p:nvPicPr>
        <p:blipFill>
          <a:blip r:embed="rId5">
            <a:alphaModFix/>
          </a:blip>
          <a:stretch>
            <a:fillRect/>
          </a:stretch>
        </p:blipFill>
        <p:spPr>
          <a:xfrm>
            <a:off x="5728949" y="1185952"/>
            <a:ext cx="2087150" cy="3720824"/>
          </a:xfrm>
          <a:prstGeom prst="rect">
            <a:avLst/>
          </a:prstGeom>
          <a:noFill/>
          <a:ln>
            <a:noFill/>
          </a:ln>
        </p:spPr>
      </p:pic>
      <p:pic>
        <p:nvPicPr>
          <p:cNvPr id="584" name="Google Shape;584;p98"/>
          <p:cNvPicPr preferRelativeResize="0"/>
          <p:nvPr/>
        </p:nvPicPr>
        <p:blipFill>
          <a:blip r:embed="rId6">
            <a:alphaModFix/>
          </a:blip>
          <a:stretch>
            <a:fillRect/>
          </a:stretch>
        </p:blipFill>
        <p:spPr>
          <a:xfrm>
            <a:off x="7816100" y="2528275"/>
            <a:ext cx="1254524" cy="705663"/>
          </a:xfrm>
          <a:prstGeom prst="rect">
            <a:avLst/>
          </a:prstGeom>
          <a:noFill/>
          <a:ln>
            <a:noFill/>
          </a:ln>
        </p:spPr>
      </p:pic>
      <p:pic>
        <p:nvPicPr>
          <p:cNvPr id="585" name="Google Shape;585;p98"/>
          <p:cNvPicPr preferRelativeResize="0"/>
          <p:nvPr/>
        </p:nvPicPr>
        <p:blipFill>
          <a:blip r:embed="rId7">
            <a:alphaModFix/>
          </a:blip>
          <a:stretch>
            <a:fillRect/>
          </a:stretch>
        </p:blipFill>
        <p:spPr>
          <a:xfrm>
            <a:off x="215275" y="2472050"/>
            <a:ext cx="882176" cy="8821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99"/>
          <p:cNvSpPr txBox="1"/>
          <p:nvPr/>
        </p:nvSpPr>
        <p:spPr>
          <a:xfrm>
            <a:off x="1809700" y="132325"/>
            <a:ext cx="5532900" cy="970800"/>
          </a:xfrm>
          <a:prstGeom prst="rect">
            <a:avLst/>
          </a:prstGeom>
          <a:solidFill>
            <a:srgbClr val="FA910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rPr lang="en" sz="3600">
                <a:solidFill>
                  <a:srgbClr val="FFFFFF"/>
                </a:solidFill>
                <a:latin typeface="Helvetica Neue"/>
                <a:ea typeface="Helvetica Neue"/>
                <a:cs typeface="Helvetica Neue"/>
                <a:sym typeface="Helvetica Neue"/>
              </a:rPr>
              <a:t>Connect with Pulitzer Center!</a:t>
            </a:r>
            <a:endParaRPr sz="500"/>
          </a:p>
        </p:txBody>
      </p:sp>
      <p:sp>
        <p:nvSpPr>
          <p:cNvPr id="591" name="Google Shape;591;p99"/>
          <p:cNvSpPr txBox="1"/>
          <p:nvPr/>
        </p:nvSpPr>
        <p:spPr>
          <a:xfrm>
            <a:off x="2597050" y="1207000"/>
            <a:ext cx="3883200" cy="3566100"/>
          </a:xfrm>
          <a:prstGeom prst="rect">
            <a:avLst/>
          </a:prstGeom>
          <a:solidFill>
            <a:srgbClr val="D5D5D5"/>
          </a:solidFill>
          <a:ln>
            <a:noFill/>
          </a:ln>
        </p:spPr>
        <p:txBody>
          <a:bodyPr anchorCtr="0" anchor="ctr" bIns="19050" lIns="19050" spcFirstLastPara="1" rIns="19050" wrap="square" tIns="19050">
            <a:noAutofit/>
          </a:bodyPr>
          <a:lstStyle/>
          <a:p>
            <a:pPr indent="-317500" lvl="0" marL="457200" marR="0" rtl="0" algn="l">
              <a:lnSpc>
                <a:spcPct val="219444"/>
              </a:lnSpc>
              <a:spcBef>
                <a:spcPts val="0"/>
              </a:spcBef>
              <a:spcAft>
                <a:spcPts val="0"/>
              </a:spcAft>
              <a:buSzPts val="1400"/>
              <a:buFont typeface="Arial"/>
              <a:buAutoNum type="arabicPeriod"/>
            </a:pPr>
            <a:r>
              <a:rPr b="0" i="0" lang="en" sz="1400" u="none" cap="none" strike="noStrike">
                <a:solidFill>
                  <a:srgbClr val="000000"/>
                </a:solidFill>
                <a:latin typeface="Arial"/>
                <a:ea typeface="Arial"/>
                <a:cs typeface="Arial"/>
                <a:sym typeface="Arial"/>
              </a:rPr>
              <a:t>Visit </a:t>
            </a:r>
            <a:r>
              <a:rPr b="0" i="0" lang="en" sz="1400" u="sng" cap="none" strike="noStrike">
                <a:solidFill>
                  <a:schemeClr val="hlink"/>
                </a:solidFill>
                <a:latin typeface="Arial"/>
                <a:ea typeface="Arial"/>
                <a:cs typeface="Arial"/>
                <a:sym typeface="Arial"/>
                <a:hlinkClick r:id="rId3"/>
              </a:rPr>
              <a:t>www.pulitzercenter.org</a:t>
            </a:r>
            <a:endParaRPr/>
          </a:p>
          <a:p>
            <a:pPr indent="-317500" lvl="0" marL="457200" marR="0" rtl="0" algn="l">
              <a:lnSpc>
                <a:spcPct val="100000"/>
              </a:lnSpc>
              <a:spcBef>
                <a:spcPts val="0"/>
              </a:spcBef>
              <a:spcAft>
                <a:spcPts val="0"/>
              </a:spcAft>
              <a:buSzPts val="1400"/>
              <a:buAutoNum type="arabicPeriod"/>
            </a:pPr>
            <a:r>
              <a:rPr lang="en"/>
              <a:t>Follow </a:t>
            </a:r>
            <a:r>
              <a:rPr lang="en">
                <a:highlight>
                  <a:srgbClr val="FFFF00"/>
                </a:highlight>
              </a:rPr>
              <a:t>@pulitzercenter</a:t>
            </a:r>
            <a:r>
              <a:rPr lang="en"/>
              <a:t> on Twitter, Instagram and Facebook </a:t>
            </a:r>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AutoNum type="arabicPeriod"/>
            </a:pPr>
            <a:r>
              <a:rPr lang="en"/>
              <a:t>Ask your teacher to schedule a journalist visit to your class</a:t>
            </a:r>
            <a:endParaRPr/>
          </a:p>
        </p:txBody>
      </p:sp>
      <p:pic>
        <p:nvPicPr>
          <p:cNvPr descr="Screen shot 2016-02-23 at 2.48.44 PM.png" id="592" name="Google Shape;592;p99"/>
          <p:cNvPicPr preferRelativeResize="0"/>
          <p:nvPr/>
        </p:nvPicPr>
        <p:blipFill rotWithShape="1">
          <a:blip r:embed="rId4">
            <a:alphaModFix/>
          </a:blip>
          <a:srcRect b="2180" l="2049" r="1285" t="3023"/>
          <a:stretch/>
        </p:blipFill>
        <p:spPr>
          <a:xfrm>
            <a:off x="205449" y="1317046"/>
            <a:ext cx="2391600" cy="1502700"/>
          </a:xfrm>
          <a:prstGeom prst="rect">
            <a:avLst/>
          </a:prstGeom>
          <a:noFill/>
          <a:ln>
            <a:noFill/>
          </a:ln>
        </p:spPr>
      </p:pic>
      <p:pic>
        <p:nvPicPr>
          <p:cNvPr descr="Screen Shot 2016-03-15 at 6.01.42 PM.png" id="593" name="Google Shape;593;p99"/>
          <p:cNvPicPr preferRelativeResize="0"/>
          <p:nvPr/>
        </p:nvPicPr>
        <p:blipFill rotWithShape="1">
          <a:blip r:embed="rId5">
            <a:alphaModFix/>
          </a:blip>
          <a:srcRect b="0" l="0" r="0" t="0"/>
          <a:stretch/>
        </p:blipFill>
        <p:spPr>
          <a:xfrm>
            <a:off x="104950" y="2936673"/>
            <a:ext cx="2492100" cy="1668900"/>
          </a:xfrm>
          <a:prstGeom prst="rect">
            <a:avLst/>
          </a:prstGeom>
          <a:noFill/>
          <a:ln>
            <a:noFill/>
          </a:ln>
        </p:spPr>
      </p:pic>
      <p:pic>
        <p:nvPicPr>
          <p:cNvPr descr="Screen Shot 2016-04-20 at 12.28.24 PM.png" id="594" name="Google Shape;594;p99"/>
          <p:cNvPicPr preferRelativeResize="0"/>
          <p:nvPr/>
        </p:nvPicPr>
        <p:blipFill>
          <a:blip r:embed="rId6">
            <a:alphaModFix/>
          </a:blip>
          <a:stretch>
            <a:fillRect/>
          </a:stretch>
        </p:blipFill>
        <p:spPr>
          <a:xfrm>
            <a:off x="6551350" y="3242425"/>
            <a:ext cx="2212699" cy="1453800"/>
          </a:xfrm>
          <a:prstGeom prst="rect">
            <a:avLst/>
          </a:prstGeom>
          <a:noFill/>
          <a:ln>
            <a:noFill/>
          </a:ln>
        </p:spPr>
      </p:pic>
      <p:pic>
        <p:nvPicPr>
          <p:cNvPr descr="Screen Shot 2016-09-12 at 4.25.49 PM.png" id="595" name="Google Shape;595;p99"/>
          <p:cNvPicPr preferRelativeResize="0"/>
          <p:nvPr/>
        </p:nvPicPr>
        <p:blipFill>
          <a:blip r:embed="rId7">
            <a:alphaModFix/>
          </a:blip>
          <a:stretch>
            <a:fillRect/>
          </a:stretch>
        </p:blipFill>
        <p:spPr>
          <a:xfrm>
            <a:off x="6551350" y="1255525"/>
            <a:ext cx="1925000" cy="191539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100"/>
          <p:cNvSpPr txBox="1"/>
          <p:nvPr>
            <p:ph type="title"/>
          </p:nvPr>
        </p:nvSpPr>
        <p:spPr>
          <a:xfrm>
            <a:off x="249900" y="209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Closing:</a:t>
            </a:r>
            <a:endParaRPr>
              <a:latin typeface="Lato"/>
              <a:ea typeface="Lato"/>
              <a:cs typeface="Lato"/>
              <a:sym typeface="Lato"/>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01" name="Google Shape;601;p100"/>
          <p:cNvSpPr txBox="1"/>
          <p:nvPr/>
        </p:nvSpPr>
        <p:spPr>
          <a:xfrm>
            <a:off x="4680875" y="2110450"/>
            <a:ext cx="3773700" cy="1542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200">
              <a:solidFill>
                <a:srgbClr val="333333"/>
              </a:solidFill>
              <a:highlight>
                <a:srgbClr val="FFFFFF"/>
              </a:highlight>
              <a:latin typeface="Roboto"/>
              <a:ea typeface="Roboto"/>
              <a:cs typeface="Roboto"/>
              <a:sym typeface="Roboto"/>
            </a:endParaRPr>
          </a:p>
          <a:p>
            <a:pPr indent="0" lvl="0" marL="0" rtl="0" algn="l">
              <a:spcBef>
                <a:spcPts val="500"/>
              </a:spcBef>
              <a:spcAft>
                <a:spcPts val="0"/>
              </a:spcAft>
              <a:buNone/>
            </a:pPr>
            <a:r>
              <a:t/>
            </a:r>
            <a:endParaRPr/>
          </a:p>
        </p:txBody>
      </p:sp>
      <p:sp>
        <p:nvSpPr>
          <p:cNvPr id="602" name="Google Shape;602;p100"/>
          <p:cNvSpPr txBox="1"/>
          <p:nvPr/>
        </p:nvSpPr>
        <p:spPr>
          <a:xfrm>
            <a:off x="249900" y="997850"/>
            <a:ext cx="4783800" cy="2239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AutoNum type="arabicParenR"/>
            </a:pPr>
            <a:r>
              <a:rPr lang="en" sz="1800">
                <a:latin typeface="Lato"/>
                <a:ea typeface="Lato"/>
                <a:cs typeface="Lato"/>
                <a:sym typeface="Lato"/>
              </a:rPr>
              <a:t>Please complete the closing survey:</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b="1" lang="en" sz="2400">
                <a:highlight>
                  <a:srgbClr val="FFFF00"/>
                </a:highlight>
                <a:latin typeface="Lato"/>
                <a:ea typeface="Lato"/>
                <a:cs typeface="Lato"/>
                <a:sym typeface="Lato"/>
              </a:rPr>
              <a:t>https://bit.ly/2NjOduu</a:t>
            </a:r>
            <a:br>
              <a:rPr lang="en" sz="1800">
                <a:latin typeface="Lato"/>
                <a:ea typeface="Lato"/>
                <a:cs typeface="Lato"/>
                <a:sym typeface="Lato"/>
              </a:rPr>
            </a:br>
            <a:endParaRPr sz="1800">
              <a:latin typeface="Lato"/>
              <a:ea typeface="Lato"/>
              <a:cs typeface="Lato"/>
              <a:sym typeface="Lato"/>
            </a:endParaRPr>
          </a:p>
          <a:p>
            <a:pPr indent="-342900" lvl="0" marL="457200" rtl="0" algn="l">
              <a:spcBef>
                <a:spcPts val="0"/>
              </a:spcBef>
              <a:spcAft>
                <a:spcPts val="0"/>
              </a:spcAft>
              <a:buSzPts val="1800"/>
              <a:buFont typeface="Lato"/>
              <a:buAutoNum type="arabicParenR"/>
            </a:pPr>
            <a:r>
              <a:rPr lang="en" sz="1800">
                <a:solidFill>
                  <a:schemeClr val="dk1"/>
                </a:solidFill>
                <a:latin typeface="Lato"/>
                <a:ea typeface="Lato"/>
                <a:cs typeface="Lato"/>
                <a:sym typeface="Lato"/>
              </a:rPr>
              <a:t>Prepare to share one word inspired by your experience of the workshop.</a:t>
            </a:r>
            <a:endParaRPr sz="1800">
              <a:latin typeface="Lato"/>
              <a:ea typeface="Lato"/>
              <a:cs typeface="Lato"/>
              <a:sym typeface="Lato"/>
            </a:endParaRPr>
          </a:p>
        </p:txBody>
      </p:sp>
      <p:pic>
        <p:nvPicPr>
          <p:cNvPr descr="Screen Shot 2016-12-07 at 11.23.30 AM.png" id="603" name="Google Shape;603;p100"/>
          <p:cNvPicPr preferRelativeResize="0"/>
          <p:nvPr/>
        </p:nvPicPr>
        <p:blipFill>
          <a:blip r:embed="rId3">
            <a:alphaModFix/>
          </a:blip>
          <a:stretch>
            <a:fillRect/>
          </a:stretch>
        </p:blipFill>
        <p:spPr>
          <a:xfrm>
            <a:off x="5563281" y="209175"/>
            <a:ext cx="3136081" cy="2087276"/>
          </a:xfrm>
          <a:prstGeom prst="rect">
            <a:avLst/>
          </a:prstGeom>
          <a:noFill/>
          <a:ln>
            <a:noFill/>
          </a:ln>
        </p:spPr>
      </p:pic>
      <p:sp>
        <p:nvSpPr>
          <p:cNvPr id="604" name="Google Shape;604;p100"/>
          <p:cNvSpPr txBox="1"/>
          <p:nvPr/>
        </p:nvSpPr>
        <p:spPr>
          <a:xfrm>
            <a:off x="5089450" y="2635000"/>
            <a:ext cx="3979200" cy="1109400"/>
          </a:xfrm>
          <a:prstGeom prst="rect">
            <a:avLst/>
          </a:prstGeom>
          <a:solidFill>
            <a:srgbClr val="FFFF0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0" i="0" lang="en" sz="1400" u="none" cap="none" strike="noStrike">
                <a:solidFill>
                  <a:srgbClr val="000000"/>
                </a:solidFill>
                <a:latin typeface="Arial"/>
                <a:ea typeface="Arial"/>
                <a:cs typeface="Arial"/>
                <a:sym typeface="Arial"/>
              </a:rPr>
              <a:t>Questions?</a:t>
            </a:r>
            <a:endParaRPr/>
          </a:p>
          <a:p>
            <a:pPr indent="0" lvl="0" marL="0" marR="0" rtl="0" algn="l">
              <a:lnSpc>
                <a:spcPct val="100000"/>
              </a:lnSpc>
              <a:spcBef>
                <a:spcPts val="0"/>
              </a:spcBef>
              <a:spcAft>
                <a:spcPts val="0"/>
              </a:spcAft>
              <a:buClr>
                <a:srgbClr val="000000"/>
              </a:buClr>
              <a:buFont typeface="Arial"/>
              <a:buNone/>
            </a:pPr>
            <a:r>
              <a:t/>
            </a:r>
            <a:endParaRPr/>
          </a:p>
          <a:p>
            <a:pPr indent="0" lvl="0" marL="0" marR="0" rtl="0" algn="l">
              <a:lnSpc>
                <a:spcPct val="100000"/>
              </a:lnSpc>
              <a:spcBef>
                <a:spcPts val="0"/>
              </a:spcBef>
              <a:spcAft>
                <a:spcPts val="0"/>
              </a:spcAft>
              <a:buClr>
                <a:srgbClr val="000000"/>
              </a:buClr>
              <a:buFont typeface="Arial"/>
              <a:buNone/>
            </a:pPr>
            <a:r>
              <a:rPr lang="en" sz="2200"/>
              <a:t>education</a:t>
            </a:r>
            <a:r>
              <a:rPr b="0" i="0" lang="en" sz="2200" u="none" cap="none" strike="noStrike">
                <a:solidFill>
                  <a:srgbClr val="000000"/>
                </a:solidFill>
                <a:latin typeface="Arial"/>
                <a:ea typeface="Arial"/>
                <a:cs typeface="Arial"/>
                <a:sym typeface="Arial"/>
              </a:rPr>
              <a:t>@pulitzercenter.org</a:t>
            </a:r>
            <a:endParaRPr/>
          </a:p>
        </p:txBody>
      </p:sp>
      <p:pic>
        <p:nvPicPr>
          <p:cNvPr descr="pulitzer-logo-square.jpg" id="605" name="Google Shape;605;p100"/>
          <p:cNvPicPr preferRelativeResize="0"/>
          <p:nvPr/>
        </p:nvPicPr>
        <p:blipFill rotWithShape="1">
          <a:blip r:embed="rId4">
            <a:alphaModFix/>
          </a:blip>
          <a:srcRect b="15874" l="8397" r="9189" t="0"/>
          <a:stretch/>
        </p:blipFill>
        <p:spPr>
          <a:xfrm>
            <a:off x="8354503" y="4488100"/>
            <a:ext cx="629375" cy="642450"/>
          </a:xfrm>
          <a:prstGeom prst="rect">
            <a:avLst/>
          </a:prstGeom>
          <a:noFill/>
          <a:ln>
            <a:noFill/>
          </a:ln>
        </p:spPr>
      </p:pic>
      <p:pic>
        <p:nvPicPr>
          <p:cNvPr id="606" name="Google Shape;606;p100"/>
          <p:cNvPicPr preferRelativeResize="0"/>
          <p:nvPr/>
        </p:nvPicPr>
        <p:blipFill>
          <a:blip r:embed="rId5">
            <a:alphaModFix/>
          </a:blip>
          <a:stretch>
            <a:fillRect/>
          </a:stretch>
        </p:blipFill>
        <p:spPr>
          <a:xfrm>
            <a:off x="2531304" y="3896800"/>
            <a:ext cx="2695996" cy="642450"/>
          </a:xfrm>
          <a:prstGeom prst="rect">
            <a:avLst/>
          </a:prstGeom>
          <a:noFill/>
          <a:ln>
            <a:noFill/>
          </a:ln>
        </p:spPr>
      </p:pic>
      <p:sp>
        <p:nvSpPr>
          <p:cNvPr id="607" name="Google Shape;607;p100"/>
          <p:cNvSpPr txBox="1"/>
          <p:nvPr/>
        </p:nvSpPr>
        <p:spPr>
          <a:xfrm>
            <a:off x="249900" y="3896800"/>
            <a:ext cx="2235600" cy="11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@pulitzercenter</a:t>
            </a:r>
            <a:endParaRPr sz="1800"/>
          </a:p>
        </p:txBody>
      </p:sp>
      <p:pic>
        <p:nvPicPr>
          <p:cNvPr descr="10 hours of hip hop jazz, hip hop jazz instrumental with hip hop jazz instrumental beats and hip hop jazz mix. Best of hip hop jazz instrumental playlist and hip hop jazz chill youtube video mix.&#10;&#10;-----&#10;On this channel, you will find hours of original music intended to provide relaxation ranging from blues, jazz, new age fusion through to classical music to love ballads, and even relaxing sound effects. Most experts agree that music affects individuals in different ways. Therefore, explore the many genres of music on this channel. Find the music that calms and relaxes you. &#10;&#10;* Stay up to date with my latest releases by:&#10;a) subscribing to my Youtube channel here: http://www.youtube.com/user/SensualMusic4You?sub_confirmation=1&#10;b) join me on my Google+ page: http://tinyurl.com/gshs262" id="608" name="Google Shape;608;p100" title="Hip Hop Jazz &amp; Hip Hop Jazz Instrumental: 10 Hours of Hip Hop Jazz Playlist Mix Video">
            <a:hlinkClick r:id="rId6"/>
          </p:cNvPr>
          <p:cNvPicPr preferRelativeResize="0"/>
          <p:nvPr/>
        </p:nvPicPr>
        <p:blipFill>
          <a:blip r:embed="rId7">
            <a:alphaModFix/>
          </a:blip>
          <a:stretch>
            <a:fillRect/>
          </a:stretch>
        </p:blipFill>
        <p:spPr>
          <a:xfrm>
            <a:off x="5647050" y="4021100"/>
            <a:ext cx="1222925" cy="91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58"/>
          <p:cNvSpPr txBox="1"/>
          <p:nvPr>
            <p:ph idx="4294967295" type="subTitle"/>
          </p:nvPr>
        </p:nvSpPr>
        <p:spPr>
          <a:xfrm>
            <a:off x="666750" y="3790950"/>
            <a:ext cx="7810500" cy="1192500"/>
          </a:xfrm>
          <a:prstGeom prst="rect">
            <a:avLst/>
          </a:prstGeom>
          <a:no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000000"/>
              </a:buClr>
              <a:buFont typeface="Helvetica Neue"/>
              <a:buNone/>
            </a:pPr>
            <a:r>
              <a:rPr b="0" i="0" lang="en" sz="1500" u="none" cap="none" strike="noStrike">
                <a:solidFill>
                  <a:srgbClr val="000000"/>
                </a:solidFill>
                <a:latin typeface="Helvetica Neue"/>
                <a:ea typeface="Helvetica Neue"/>
                <a:cs typeface="Helvetica Neue"/>
                <a:sym typeface="Helvetica Neue"/>
              </a:rPr>
              <a:t>Contact: </a:t>
            </a:r>
            <a:r>
              <a:rPr b="0" i="0" lang="en" sz="1500" u="sng" cap="none" strike="noStrike">
                <a:solidFill>
                  <a:schemeClr val="hlink"/>
                </a:solidFill>
                <a:latin typeface="Helvetica Neue"/>
                <a:ea typeface="Helvetica Neue"/>
                <a:cs typeface="Helvetica Neue"/>
                <a:sym typeface="Helvetica Neue"/>
                <a:hlinkClick r:id="rId3"/>
              </a:rPr>
              <a:t>education@pulitzercenter.org</a:t>
            </a:r>
            <a:endParaRPr/>
          </a:p>
          <a:p>
            <a:pPr indent="0" lvl="0" marL="0" marR="0" rtl="0" algn="ctr">
              <a:lnSpc>
                <a:spcPct val="100000"/>
              </a:lnSpc>
              <a:spcBef>
                <a:spcPts val="0"/>
              </a:spcBef>
              <a:spcAft>
                <a:spcPts val="0"/>
              </a:spcAft>
              <a:buClr>
                <a:srgbClr val="000000"/>
              </a:buClr>
              <a:buFont typeface="Helvetica Neue"/>
              <a:buNone/>
            </a:pPr>
            <a:r>
              <a:t/>
            </a:r>
            <a:endParaRPr b="0" i="0" sz="1500" u="sng" cap="none" strike="noStrike">
              <a:solidFill>
                <a:schemeClr val="hlink"/>
              </a:solidFill>
              <a:latin typeface="Helvetica Neue"/>
              <a:ea typeface="Helvetica Neue"/>
              <a:cs typeface="Helvetica Neue"/>
              <a:sym typeface="Helvetica Neue"/>
              <a:hlinkClick r:id="rId4"/>
            </a:endParaRPr>
          </a:p>
          <a:p>
            <a:pPr indent="0" lvl="0" marL="0" marR="0" rtl="0" algn="ctr">
              <a:lnSpc>
                <a:spcPct val="100000"/>
              </a:lnSpc>
              <a:spcBef>
                <a:spcPts val="0"/>
              </a:spcBef>
              <a:spcAft>
                <a:spcPts val="0"/>
              </a:spcAft>
              <a:buClr>
                <a:srgbClr val="000000"/>
              </a:buClr>
              <a:buFont typeface="Helvetica Neue"/>
              <a:buNone/>
            </a:pPr>
            <a:r>
              <a:rPr b="0" i="0" lang="en" sz="1500" u="none" cap="none" strike="noStrike">
                <a:solidFill>
                  <a:srgbClr val="000000"/>
                </a:solidFill>
                <a:latin typeface="Helvetica Neue"/>
                <a:ea typeface="Helvetica Neue"/>
                <a:cs typeface="Helvetica Neue"/>
                <a:sym typeface="Helvetica Neue"/>
              </a:rPr>
              <a:t>Sign-up for our weekly education newsletter:</a:t>
            </a:r>
            <a:endParaRPr/>
          </a:p>
          <a:p>
            <a:pPr indent="0" lvl="0" marL="0" marR="0" rtl="0" algn="ctr">
              <a:lnSpc>
                <a:spcPct val="100000"/>
              </a:lnSpc>
              <a:spcBef>
                <a:spcPts val="0"/>
              </a:spcBef>
              <a:spcAft>
                <a:spcPts val="0"/>
              </a:spcAft>
              <a:buClr>
                <a:srgbClr val="000000"/>
              </a:buClr>
              <a:buFont typeface="Helvetica Neue"/>
              <a:buNone/>
            </a:pPr>
            <a:r>
              <a:rPr b="0" i="0" lang="en" sz="1500" u="sng" cap="none" strike="noStrike">
                <a:solidFill>
                  <a:schemeClr val="hlink"/>
                </a:solidFill>
                <a:latin typeface="Helvetica Neue"/>
                <a:ea typeface="Helvetica Neue"/>
                <a:cs typeface="Helvetica Neue"/>
                <a:sym typeface="Helvetica Neue"/>
                <a:hlinkClick r:id="rId5"/>
              </a:rPr>
              <a:t>pulitzercenter.org/education-newsletter</a:t>
            </a:r>
            <a:endParaRPr/>
          </a:p>
        </p:txBody>
      </p:sp>
      <p:pic>
        <p:nvPicPr>
          <p:cNvPr descr="pulitzer-center.png" id="271" name="Google Shape;271;p58"/>
          <p:cNvPicPr preferRelativeResize="0"/>
          <p:nvPr/>
        </p:nvPicPr>
        <p:blipFill rotWithShape="1">
          <a:blip r:embed="rId6">
            <a:alphaModFix/>
          </a:blip>
          <a:srcRect b="0" l="0" r="0" t="0"/>
          <a:stretch/>
        </p:blipFill>
        <p:spPr>
          <a:xfrm>
            <a:off x="873919" y="847743"/>
            <a:ext cx="7396200" cy="947700"/>
          </a:xfrm>
          <a:prstGeom prst="rect">
            <a:avLst/>
          </a:prstGeom>
          <a:noFill/>
          <a:ln>
            <a:noFill/>
          </a:ln>
        </p:spPr>
      </p:pic>
      <p:pic>
        <p:nvPicPr>
          <p:cNvPr descr="_mg_7827.jpg" id="272" name="Google Shape;272;p58"/>
          <p:cNvPicPr preferRelativeResize="0"/>
          <p:nvPr/>
        </p:nvPicPr>
        <p:blipFill rotWithShape="1">
          <a:blip r:embed="rId7">
            <a:alphaModFix/>
          </a:blip>
          <a:srcRect b="0" l="0" r="0" t="0"/>
          <a:stretch/>
        </p:blipFill>
        <p:spPr>
          <a:xfrm>
            <a:off x="44353" y="2037127"/>
            <a:ext cx="2268300" cy="1512300"/>
          </a:xfrm>
          <a:prstGeom prst="rect">
            <a:avLst/>
          </a:prstGeom>
          <a:noFill/>
          <a:ln>
            <a:noFill/>
          </a:ln>
        </p:spPr>
      </p:pic>
      <p:pic>
        <p:nvPicPr>
          <p:cNvPr descr="6.jpg" id="273" name="Google Shape;273;p58"/>
          <p:cNvPicPr preferRelativeResize="0"/>
          <p:nvPr/>
        </p:nvPicPr>
        <p:blipFill rotWithShape="1">
          <a:blip r:embed="rId8">
            <a:alphaModFix/>
          </a:blip>
          <a:srcRect b="0" l="0" r="0" t="0"/>
          <a:stretch/>
        </p:blipFill>
        <p:spPr>
          <a:xfrm>
            <a:off x="2304678" y="2037127"/>
            <a:ext cx="2268000" cy="1512300"/>
          </a:xfrm>
          <a:prstGeom prst="rect">
            <a:avLst/>
          </a:prstGeom>
          <a:noFill/>
          <a:ln>
            <a:noFill/>
          </a:ln>
        </p:spPr>
      </p:pic>
      <p:pic>
        <p:nvPicPr>
          <p:cNvPr descr="150325_Kalyanee_Burke_0014.JPG" id="274" name="Google Shape;274;p58"/>
          <p:cNvPicPr preferRelativeResize="0"/>
          <p:nvPr/>
        </p:nvPicPr>
        <p:blipFill rotWithShape="1">
          <a:blip r:embed="rId9">
            <a:alphaModFix/>
          </a:blip>
          <a:srcRect b="0" l="0" r="0" t="0"/>
          <a:stretch/>
        </p:blipFill>
        <p:spPr>
          <a:xfrm>
            <a:off x="4568505" y="2037127"/>
            <a:ext cx="2268300" cy="1512300"/>
          </a:xfrm>
          <a:prstGeom prst="rect">
            <a:avLst/>
          </a:prstGeom>
          <a:noFill/>
          <a:ln>
            <a:noFill/>
          </a:ln>
        </p:spPr>
      </p:pic>
      <p:pic>
        <p:nvPicPr>
          <p:cNvPr descr="201406_fsm_269.jpg" id="275" name="Google Shape;275;p58"/>
          <p:cNvPicPr preferRelativeResize="0"/>
          <p:nvPr/>
        </p:nvPicPr>
        <p:blipFill rotWithShape="1">
          <a:blip r:embed="rId10">
            <a:alphaModFix/>
          </a:blip>
          <a:srcRect b="0" l="0" r="0" t="0"/>
          <a:stretch/>
        </p:blipFill>
        <p:spPr>
          <a:xfrm>
            <a:off x="6831381" y="2037127"/>
            <a:ext cx="2268300" cy="1512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59"/>
          <p:cNvSpPr txBox="1"/>
          <p:nvPr>
            <p:ph idx="1" type="body"/>
          </p:nvPr>
        </p:nvSpPr>
        <p:spPr>
          <a:xfrm>
            <a:off x="311700" y="1152475"/>
            <a:ext cx="4584900" cy="3416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1600"/>
              </a:spcBef>
              <a:spcAft>
                <a:spcPts val="0"/>
              </a:spcAft>
              <a:buSzPts val="1400"/>
              <a:buAutoNum type="arabicPeriod"/>
            </a:pPr>
            <a:r>
              <a:rPr b="1" lang="en"/>
              <a:t>Journalist</a:t>
            </a:r>
            <a:br>
              <a:rPr b="1" lang="en"/>
            </a:br>
            <a:endParaRPr b="1"/>
          </a:p>
          <a:p>
            <a:pPr indent="-317500" lvl="0" marL="457200" marR="0" rtl="0" algn="l">
              <a:lnSpc>
                <a:spcPct val="115000"/>
              </a:lnSpc>
              <a:spcBef>
                <a:spcPts val="0"/>
              </a:spcBef>
              <a:spcAft>
                <a:spcPts val="0"/>
              </a:spcAft>
              <a:buSzPts val="1400"/>
              <a:buAutoNum type="arabicPeriod"/>
            </a:pPr>
            <a:r>
              <a:rPr b="1" lang="en"/>
              <a:t>News</a:t>
            </a:r>
            <a:br>
              <a:rPr b="1" lang="en"/>
            </a:br>
            <a:endParaRPr b="1"/>
          </a:p>
        </p:txBody>
      </p:sp>
      <p:pic>
        <p:nvPicPr>
          <p:cNvPr descr="pulitzer-center logo.png" id="281" name="Google Shape;281;p59"/>
          <p:cNvPicPr preferRelativeResize="0"/>
          <p:nvPr/>
        </p:nvPicPr>
        <p:blipFill rotWithShape="1">
          <a:blip r:embed="rId3">
            <a:alphaModFix/>
          </a:blip>
          <a:srcRect b="0" l="0" r="0" t="0"/>
          <a:stretch/>
        </p:blipFill>
        <p:spPr>
          <a:xfrm>
            <a:off x="0" y="0"/>
            <a:ext cx="5091000" cy="652200"/>
          </a:xfrm>
          <a:prstGeom prst="rect">
            <a:avLst/>
          </a:prstGeom>
          <a:noFill/>
          <a:ln>
            <a:noFill/>
          </a:ln>
        </p:spPr>
      </p:pic>
      <p:pic>
        <p:nvPicPr>
          <p:cNvPr descr="IMG_0242.JPG" id="282" name="Google Shape;282;p59"/>
          <p:cNvPicPr preferRelativeResize="0"/>
          <p:nvPr/>
        </p:nvPicPr>
        <p:blipFill rotWithShape="1">
          <a:blip r:embed="rId4">
            <a:alphaModFix/>
          </a:blip>
          <a:srcRect b="0" l="0" r="0" t="0"/>
          <a:stretch/>
        </p:blipFill>
        <p:spPr>
          <a:xfrm>
            <a:off x="5164699" y="0"/>
            <a:ext cx="3506100" cy="2629500"/>
          </a:xfrm>
          <a:prstGeom prst="rect">
            <a:avLst/>
          </a:prstGeom>
          <a:noFill/>
          <a:ln>
            <a:noFill/>
          </a:ln>
        </p:spPr>
      </p:pic>
      <p:pic>
        <p:nvPicPr>
          <p:cNvPr descr="Lesson Builder Post Card.png" id="283" name="Google Shape;283;p59"/>
          <p:cNvPicPr preferRelativeResize="0"/>
          <p:nvPr/>
        </p:nvPicPr>
        <p:blipFill rotWithShape="1">
          <a:blip r:embed="rId5">
            <a:alphaModFix/>
          </a:blip>
          <a:srcRect b="0" l="0" r="0" t="0"/>
          <a:stretch/>
        </p:blipFill>
        <p:spPr>
          <a:xfrm>
            <a:off x="5118650" y="2629600"/>
            <a:ext cx="3552000" cy="2538000"/>
          </a:xfrm>
          <a:prstGeom prst="rect">
            <a:avLst/>
          </a:prstGeom>
          <a:noFill/>
          <a:ln>
            <a:noFill/>
          </a:ln>
        </p:spPr>
      </p:pic>
      <p:sp>
        <p:nvSpPr>
          <p:cNvPr id="284" name="Google Shape;284;p59"/>
          <p:cNvSpPr txBox="1"/>
          <p:nvPr/>
        </p:nvSpPr>
        <p:spPr>
          <a:xfrm>
            <a:off x="44850" y="652200"/>
            <a:ext cx="5118600" cy="81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Georgia"/>
                <a:ea typeface="Georgia"/>
                <a:cs typeface="Georgia"/>
                <a:sym typeface="Georgia"/>
              </a:rPr>
              <a:t>Key Terms:</a:t>
            </a:r>
            <a:endParaRPr/>
          </a:p>
        </p:txBody>
      </p:sp>
      <p:pic>
        <p:nvPicPr>
          <p:cNvPr id="285" name="Google Shape;285;p59"/>
          <p:cNvPicPr preferRelativeResize="0"/>
          <p:nvPr/>
        </p:nvPicPr>
        <p:blipFill>
          <a:blip r:embed="rId6">
            <a:alphaModFix/>
          </a:blip>
          <a:stretch>
            <a:fillRect/>
          </a:stretch>
        </p:blipFill>
        <p:spPr>
          <a:xfrm>
            <a:off x="90904" y="4452650"/>
            <a:ext cx="2695996" cy="642450"/>
          </a:xfrm>
          <a:prstGeom prst="rect">
            <a:avLst/>
          </a:prstGeom>
          <a:noFill/>
          <a:ln>
            <a:noFill/>
          </a:ln>
        </p:spPr>
      </p:pic>
      <p:sp>
        <p:nvSpPr>
          <p:cNvPr id="286" name="Google Shape;286;p59"/>
          <p:cNvSpPr txBox="1"/>
          <p:nvPr/>
        </p:nvSpPr>
        <p:spPr>
          <a:xfrm>
            <a:off x="2814725" y="4483025"/>
            <a:ext cx="22356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@pulitzercenter</a:t>
            </a:r>
            <a:endParaRPr sz="1800">
              <a:highlight>
                <a:srgbClr val="FFFF00"/>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animEffect filter="fade" transition="in">
                                      <p:cBhvr>
                                        <p:cTn dur="1000"/>
                                        <p:tgtEl>
                                          <p:spTgt spid="2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1" st="1"/>
                                            </p:txEl>
                                          </p:spTgt>
                                        </p:tgtEl>
                                        <p:attrNameLst>
                                          <p:attrName>style.visibility</p:attrName>
                                        </p:attrNameLst>
                                      </p:cBhvr>
                                      <p:to>
                                        <p:strVal val="visible"/>
                                      </p:to>
                                    </p:set>
                                    <p:animEffect filter="fade" transition="in">
                                      <p:cBhvr>
                                        <p:cTn dur="1000"/>
                                        <p:tgtEl>
                                          <p:spTgt spid="28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60"/>
          <p:cNvSpPr txBox="1"/>
          <p:nvPr/>
        </p:nvSpPr>
        <p:spPr>
          <a:xfrm>
            <a:off x="0" y="0"/>
            <a:ext cx="9144000" cy="9123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000">
                <a:latin typeface="Lato"/>
                <a:ea typeface="Lato"/>
                <a:cs typeface="Lato"/>
                <a:sym typeface="Lato"/>
              </a:rPr>
              <a:t>News</a:t>
            </a:r>
            <a:endParaRPr i="1" sz="3000">
              <a:latin typeface="Lato"/>
              <a:ea typeface="Lato"/>
              <a:cs typeface="Lato"/>
              <a:sym typeface="Lato"/>
            </a:endParaRPr>
          </a:p>
        </p:txBody>
      </p:sp>
      <p:pic>
        <p:nvPicPr>
          <p:cNvPr descr="pulitzer-logo-square.jpg" id="292" name="Google Shape;292;p60"/>
          <p:cNvPicPr preferRelativeResize="0"/>
          <p:nvPr/>
        </p:nvPicPr>
        <p:blipFill rotWithShape="1">
          <a:blip r:embed="rId3">
            <a:alphaModFix/>
          </a:blip>
          <a:srcRect b="15874" l="8397" r="9189" t="0"/>
          <a:stretch/>
        </p:blipFill>
        <p:spPr>
          <a:xfrm>
            <a:off x="8280153" y="4355475"/>
            <a:ext cx="629375" cy="642450"/>
          </a:xfrm>
          <a:prstGeom prst="rect">
            <a:avLst/>
          </a:prstGeom>
          <a:noFill/>
          <a:ln>
            <a:noFill/>
          </a:ln>
        </p:spPr>
      </p:pic>
      <p:pic>
        <p:nvPicPr>
          <p:cNvPr descr="Screen Shot 2017-11-06 at 1.24.27 PM.png" id="293" name="Google Shape;293;p60"/>
          <p:cNvPicPr preferRelativeResize="0"/>
          <p:nvPr/>
        </p:nvPicPr>
        <p:blipFill>
          <a:blip r:embed="rId4">
            <a:alphaModFix/>
          </a:blip>
          <a:stretch>
            <a:fillRect/>
          </a:stretch>
        </p:blipFill>
        <p:spPr>
          <a:xfrm>
            <a:off x="1340972" y="912300"/>
            <a:ext cx="6462051" cy="4231201"/>
          </a:xfrm>
          <a:prstGeom prst="rect">
            <a:avLst/>
          </a:prstGeom>
          <a:noFill/>
          <a:ln>
            <a:noFill/>
          </a:ln>
        </p:spPr>
      </p:pic>
      <p:sp>
        <p:nvSpPr>
          <p:cNvPr id="294" name="Google Shape;294;p60"/>
          <p:cNvSpPr txBox="1"/>
          <p:nvPr/>
        </p:nvSpPr>
        <p:spPr>
          <a:xfrm>
            <a:off x="151850" y="1314225"/>
            <a:ext cx="1116000" cy="11991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News is...</a:t>
            </a:r>
            <a:endParaRPr/>
          </a:p>
        </p:txBody>
      </p:sp>
      <p:sp>
        <p:nvSpPr>
          <p:cNvPr id="295" name="Google Shape;295;p60"/>
          <p:cNvSpPr txBox="1"/>
          <p:nvPr/>
        </p:nvSpPr>
        <p:spPr>
          <a:xfrm>
            <a:off x="7876150" y="1314225"/>
            <a:ext cx="1162800" cy="1199100"/>
          </a:xfrm>
          <a:prstGeom prst="rect">
            <a:avLst/>
          </a:prstGeom>
          <a:solidFill>
            <a:schemeClr val="lt1"/>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News isn’t...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61"/>
          <p:cNvSpPr txBox="1"/>
          <p:nvPr>
            <p:ph idx="1" type="body"/>
          </p:nvPr>
        </p:nvSpPr>
        <p:spPr>
          <a:xfrm>
            <a:off x="311700" y="1152475"/>
            <a:ext cx="4584900" cy="3416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1600"/>
              </a:spcBef>
              <a:spcAft>
                <a:spcPts val="0"/>
              </a:spcAft>
              <a:buSzPts val="1400"/>
              <a:buAutoNum type="arabicPeriod"/>
            </a:pPr>
            <a:r>
              <a:rPr b="1" lang="en"/>
              <a:t>Journalist</a:t>
            </a:r>
            <a:br>
              <a:rPr b="1" lang="en"/>
            </a:br>
            <a:endParaRPr b="1"/>
          </a:p>
          <a:p>
            <a:pPr indent="-317500" lvl="0" marL="457200" marR="0" rtl="0" algn="l">
              <a:lnSpc>
                <a:spcPct val="115000"/>
              </a:lnSpc>
              <a:spcBef>
                <a:spcPts val="0"/>
              </a:spcBef>
              <a:spcAft>
                <a:spcPts val="0"/>
              </a:spcAft>
              <a:buSzPts val="1400"/>
              <a:buAutoNum type="arabicPeriod"/>
            </a:pPr>
            <a:r>
              <a:rPr b="1" lang="en"/>
              <a:t>News</a:t>
            </a:r>
            <a:br>
              <a:rPr b="1" lang="en"/>
            </a:br>
            <a:endParaRPr b="1"/>
          </a:p>
          <a:p>
            <a:pPr indent="-317500" lvl="0" marL="457200" marR="0" rtl="0" algn="l">
              <a:lnSpc>
                <a:spcPct val="115000"/>
              </a:lnSpc>
              <a:spcBef>
                <a:spcPts val="0"/>
              </a:spcBef>
              <a:spcAft>
                <a:spcPts val="0"/>
              </a:spcAft>
              <a:buSzPts val="1400"/>
              <a:buAutoNum type="arabicPeriod"/>
            </a:pPr>
            <a:r>
              <a:rPr b="1" lang="en"/>
              <a:t>Under-reported story</a:t>
            </a:r>
            <a:br>
              <a:rPr b="1" lang="en"/>
            </a:br>
            <a:endParaRPr b="1"/>
          </a:p>
          <a:p>
            <a:pPr indent="-317500" lvl="0" marL="457200" marR="0" rtl="0" algn="l">
              <a:lnSpc>
                <a:spcPct val="115000"/>
              </a:lnSpc>
              <a:spcBef>
                <a:spcPts val="0"/>
              </a:spcBef>
              <a:spcAft>
                <a:spcPts val="0"/>
              </a:spcAft>
              <a:buSzPts val="1400"/>
              <a:buAutoNum type="arabicPeriod"/>
            </a:pPr>
            <a:r>
              <a:rPr b="1" lang="en"/>
              <a:t>Headline</a:t>
            </a:r>
            <a:br>
              <a:rPr b="1" lang="en"/>
            </a:br>
            <a:endParaRPr b="1"/>
          </a:p>
          <a:p>
            <a:pPr indent="-317500" lvl="0" marL="457200" rtl="0" algn="l">
              <a:spcBef>
                <a:spcPts val="0"/>
              </a:spcBef>
              <a:spcAft>
                <a:spcPts val="0"/>
              </a:spcAft>
              <a:buSzPts val="1400"/>
              <a:buAutoNum type="arabicPeriod"/>
            </a:pPr>
            <a:r>
              <a:rPr b="1" lang="en"/>
              <a:t>Outlet/Publication</a:t>
            </a:r>
            <a:endParaRPr b="1"/>
          </a:p>
        </p:txBody>
      </p:sp>
      <p:pic>
        <p:nvPicPr>
          <p:cNvPr descr="pulitzer-center logo.png" id="301" name="Google Shape;301;p61"/>
          <p:cNvPicPr preferRelativeResize="0"/>
          <p:nvPr/>
        </p:nvPicPr>
        <p:blipFill rotWithShape="1">
          <a:blip r:embed="rId3">
            <a:alphaModFix/>
          </a:blip>
          <a:srcRect b="0" l="0" r="0" t="0"/>
          <a:stretch/>
        </p:blipFill>
        <p:spPr>
          <a:xfrm>
            <a:off x="0" y="0"/>
            <a:ext cx="5091000" cy="652200"/>
          </a:xfrm>
          <a:prstGeom prst="rect">
            <a:avLst/>
          </a:prstGeom>
          <a:noFill/>
          <a:ln>
            <a:noFill/>
          </a:ln>
        </p:spPr>
      </p:pic>
      <p:pic>
        <p:nvPicPr>
          <p:cNvPr descr="IMG_0242.JPG" id="302" name="Google Shape;302;p61"/>
          <p:cNvPicPr preferRelativeResize="0"/>
          <p:nvPr/>
        </p:nvPicPr>
        <p:blipFill rotWithShape="1">
          <a:blip r:embed="rId4">
            <a:alphaModFix/>
          </a:blip>
          <a:srcRect b="0" l="0" r="0" t="0"/>
          <a:stretch/>
        </p:blipFill>
        <p:spPr>
          <a:xfrm>
            <a:off x="5164699" y="0"/>
            <a:ext cx="3506100" cy="2629500"/>
          </a:xfrm>
          <a:prstGeom prst="rect">
            <a:avLst/>
          </a:prstGeom>
          <a:noFill/>
          <a:ln>
            <a:noFill/>
          </a:ln>
        </p:spPr>
      </p:pic>
      <p:pic>
        <p:nvPicPr>
          <p:cNvPr descr="Lesson Builder Post Card.png" id="303" name="Google Shape;303;p61"/>
          <p:cNvPicPr preferRelativeResize="0"/>
          <p:nvPr/>
        </p:nvPicPr>
        <p:blipFill rotWithShape="1">
          <a:blip r:embed="rId5">
            <a:alphaModFix/>
          </a:blip>
          <a:srcRect b="0" l="0" r="0" t="0"/>
          <a:stretch/>
        </p:blipFill>
        <p:spPr>
          <a:xfrm>
            <a:off x="5118650" y="2629600"/>
            <a:ext cx="3552000" cy="2538000"/>
          </a:xfrm>
          <a:prstGeom prst="rect">
            <a:avLst/>
          </a:prstGeom>
          <a:noFill/>
          <a:ln>
            <a:noFill/>
          </a:ln>
        </p:spPr>
      </p:pic>
      <p:sp>
        <p:nvSpPr>
          <p:cNvPr id="304" name="Google Shape;304;p61"/>
          <p:cNvSpPr txBox="1"/>
          <p:nvPr/>
        </p:nvSpPr>
        <p:spPr>
          <a:xfrm>
            <a:off x="44850" y="652200"/>
            <a:ext cx="5118600" cy="81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Georgia"/>
              <a:buNone/>
            </a:pPr>
            <a:r>
              <a:rPr lang="en" sz="3600">
                <a:latin typeface="Georgia"/>
                <a:ea typeface="Georgia"/>
                <a:cs typeface="Georgia"/>
                <a:sym typeface="Georgia"/>
              </a:rPr>
              <a:t>Key Terms:</a:t>
            </a:r>
            <a:endParaRPr/>
          </a:p>
        </p:txBody>
      </p:sp>
      <p:pic>
        <p:nvPicPr>
          <p:cNvPr id="305" name="Google Shape;305;p61"/>
          <p:cNvPicPr preferRelativeResize="0"/>
          <p:nvPr/>
        </p:nvPicPr>
        <p:blipFill>
          <a:blip r:embed="rId6">
            <a:alphaModFix/>
          </a:blip>
          <a:stretch>
            <a:fillRect/>
          </a:stretch>
        </p:blipFill>
        <p:spPr>
          <a:xfrm>
            <a:off x="90904" y="4452650"/>
            <a:ext cx="2695996" cy="642450"/>
          </a:xfrm>
          <a:prstGeom prst="rect">
            <a:avLst/>
          </a:prstGeom>
          <a:noFill/>
          <a:ln>
            <a:noFill/>
          </a:ln>
        </p:spPr>
      </p:pic>
      <p:sp>
        <p:nvSpPr>
          <p:cNvPr id="306" name="Google Shape;306;p61"/>
          <p:cNvSpPr txBox="1"/>
          <p:nvPr/>
        </p:nvSpPr>
        <p:spPr>
          <a:xfrm>
            <a:off x="2814725" y="4483025"/>
            <a:ext cx="22356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@pulitzercenter</a:t>
            </a:r>
            <a:endParaRPr sz="1800">
              <a:highlight>
                <a:srgbClr val="FFFF00"/>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0" st="0"/>
                                            </p:txEl>
                                          </p:spTgt>
                                        </p:tgtEl>
                                        <p:attrNameLst>
                                          <p:attrName>style.visibility</p:attrName>
                                        </p:attrNameLst>
                                      </p:cBhvr>
                                      <p:to>
                                        <p:strVal val="visible"/>
                                      </p:to>
                                    </p:set>
                                    <p:animEffect filter="fade" transition="in">
                                      <p:cBhvr>
                                        <p:cTn dur="1000"/>
                                        <p:tgtEl>
                                          <p:spTgt spid="3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1" st="1"/>
                                            </p:txEl>
                                          </p:spTgt>
                                        </p:tgtEl>
                                        <p:attrNameLst>
                                          <p:attrName>style.visibility</p:attrName>
                                        </p:attrNameLst>
                                      </p:cBhvr>
                                      <p:to>
                                        <p:strVal val="visible"/>
                                      </p:to>
                                    </p:set>
                                    <p:animEffect filter="fade" transition="in">
                                      <p:cBhvr>
                                        <p:cTn dur="1000"/>
                                        <p:tgtEl>
                                          <p:spTgt spid="3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2" st="2"/>
                                            </p:txEl>
                                          </p:spTgt>
                                        </p:tgtEl>
                                        <p:attrNameLst>
                                          <p:attrName>style.visibility</p:attrName>
                                        </p:attrNameLst>
                                      </p:cBhvr>
                                      <p:to>
                                        <p:strVal val="visible"/>
                                      </p:to>
                                    </p:set>
                                    <p:animEffect filter="fade" transition="in">
                                      <p:cBhvr>
                                        <p:cTn dur="1000"/>
                                        <p:tgtEl>
                                          <p:spTgt spid="3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3" st="3"/>
                                            </p:txEl>
                                          </p:spTgt>
                                        </p:tgtEl>
                                        <p:attrNameLst>
                                          <p:attrName>style.visibility</p:attrName>
                                        </p:attrNameLst>
                                      </p:cBhvr>
                                      <p:to>
                                        <p:strVal val="visible"/>
                                      </p:to>
                                    </p:set>
                                    <p:animEffect filter="fade" transition="in">
                                      <p:cBhvr>
                                        <p:cTn dur="1000"/>
                                        <p:tgtEl>
                                          <p:spTgt spid="3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xEl>
                                              <p:pRg end="4" st="4"/>
                                            </p:txEl>
                                          </p:spTgt>
                                        </p:tgtEl>
                                        <p:attrNameLst>
                                          <p:attrName>style.visibility</p:attrName>
                                        </p:attrNameLst>
                                      </p:cBhvr>
                                      <p:to>
                                        <p:strVal val="visible"/>
                                      </p:to>
                                    </p:set>
                                    <p:animEffect filter="fade" transition="in">
                                      <p:cBhvr>
                                        <p:cTn dur="1000"/>
                                        <p:tgtEl>
                                          <p:spTgt spid="30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62"/>
          <p:cNvSpPr txBox="1"/>
          <p:nvPr>
            <p:ph idx="1" type="body"/>
          </p:nvPr>
        </p:nvSpPr>
        <p:spPr>
          <a:xfrm>
            <a:off x="344700" y="763000"/>
            <a:ext cx="4584900" cy="160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Georgia"/>
              <a:buNone/>
            </a:pPr>
            <a:r>
              <a:rPr b="0" i="1" lang="en" sz="1400" u="none" cap="none" strike="noStrike">
                <a:solidFill>
                  <a:schemeClr val="dk1"/>
                </a:solidFill>
                <a:highlight>
                  <a:srgbClr val="FFFFFF"/>
                </a:highlight>
                <a:latin typeface="Georgia"/>
                <a:ea typeface="Georgia"/>
                <a:cs typeface="Georgia"/>
                <a:sym typeface="Georgia"/>
              </a:rPr>
              <a:t>T</a:t>
            </a:r>
            <a:r>
              <a:rPr i="1" lang="en" sz="1400" u="none" cap="none" strike="noStrike">
                <a:solidFill>
                  <a:schemeClr val="dk1"/>
                </a:solidFill>
                <a:highlight>
                  <a:srgbClr val="FFFFFF"/>
                </a:highlight>
                <a:latin typeface="Lato"/>
                <a:ea typeface="Lato"/>
                <a:cs typeface="Lato"/>
                <a:sym typeface="Lato"/>
              </a:rPr>
              <a:t>he Pulitzer Center on Crisis Reporting is an innovative award-winning non-profit journalism organization dedicated to supporting in-depth engagement with underreported global affairs through our sponsorship of quality international journalism across all media platforms and a unique program of outreach and education to schools and universities.</a:t>
            </a:r>
            <a:endParaRPr>
              <a:latin typeface="Lato"/>
              <a:ea typeface="Lato"/>
              <a:cs typeface="Lato"/>
              <a:sym typeface="Lato"/>
            </a:endParaRPr>
          </a:p>
          <a:p>
            <a:pPr indent="0" lvl="0" marL="0" marR="0" rtl="0" algn="l">
              <a:lnSpc>
                <a:spcPct val="115000"/>
              </a:lnSpc>
              <a:spcBef>
                <a:spcPts val="0"/>
              </a:spcBef>
              <a:spcAft>
                <a:spcPts val="0"/>
              </a:spcAft>
              <a:buClr>
                <a:schemeClr val="dk2"/>
              </a:buClr>
              <a:buFont typeface="Arial"/>
              <a:buNone/>
            </a:pPr>
            <a:r>
              <a:t/>
            </a:r>
            <a:endParaRPr i="0" sz="2000" u="none" cap="none" strike="noStrike">
              <a:solidFill>
                <a:schemeClr val="dk2"/>
              </a:solidFill>
              <a:latin typeface="Lato"/>
              <a:ea typeface="Lato"/>
              <a:cs typeface="Lato"/>
              <a:sym typeface="Lato"/>
            </a:endParaRPr>
          </a:p>
        </p:txBody>
      </p:sp>
      <p:pic>
        <p:nvPicPr>
          <p:cNvPr descr="pulitzer-center logo.png" id="312" name="Google Shape;312;p62">
            <a:hlinkClick r:id="rId3"/>
          </p:cNvPr>
          <p:cNvPicPr preferRelativeResize="0"/>
          <p:nvPr/>
        </p:nvPicPr>
        <p:blipFill rotWithShape="1">
          <a:blip r:embed="rId4">
            <a:alphaModFix/>
          </a:blip>
          <a:srcRect b="0" l="0" r="0" t="0"/>
          <a:stretch/>
        </p:blipFill>
        <p:spPr>
          <a:xfrm>
            <a:off x="0" y="0"/>
            <a:ext cx="5091000" cy="652200"/>
          </a:xfrm>
          <a:prstGeom prst="rect">
            <a:avLst/>
          </a:prstGeom>
          <a:noFill/>
          <a:ln>
            <a:noFill/>
          </a:ln>
        </p:spPr>
      </p:pic>
      <p:sp>
        <p:nvSpPr>
          <p:cNvPr id="313" name="Google Shape;313;p62"/>
          <p:cNvSpPr txBox="1"/>
          <p:nvPr/>
        </p:nvSpPr>
        <p:spPr>
          <a:xfrm>
            <a:off x="201000" y="2371300"/>
            <a:ext cx="4689000" cy="2279700"/>
          </a:xfrm>
          <a:prstGeom prst="rect">
            <a:avLst/>
          </a:prstGeom>
          <a:noFill/>
          <a:ln>
            <a:noFill/>
          </a:ln>
        </p:spPr>
        <p:txBody>
          <a:bodyPr anchorCtr="0" anchor="t" bIns="91425" lIns="91425" spcFirstLastPara="1" rIns="91425" wrap="square" tIns="91425">
            <a:noAutofit/>
          </a:bodyPr>
          <a:lstStyle/>
          <a:p>
            <a:pPr indent="0" lvl="0" marL="0" marR="0" rtl="0" algn="l">
              <a:lnSpc>
                <a:spcPct val="185250"/>
              </a:lnSpc>
              <a:spcBef>
                <a:spcPts val="0"/>
              </a:spcBef>
              <a:spcAft>
                <a:spcPts val="0"/>
              </a:spcAft>
              <a:buClr>
                <a:schemeClr val="dk1"/>
              </a:buClr>
              <a:buFont typeface="Arial"/>
              <a:buNone/>
            </a:pPr>
            <a:r>
              <a:rPr i="0" lang="en" sz="1000" u="none" cap="none" strike="noStrike">
                <a:solidFill>
                  <a:schemeClr val="dk1"/>
                </a:solidFill>
                <a:highlight>
                  <a:srgbClr val="FFFFFF"/>
                </a:highlight>
                <a:latin typeface="Lato"/>
                <a:ea typeface="Lato"/>
                <a:cs typeface="Lato"/>
                <a:sym typeface="Lato"/>
              </a:rPr>
              <a:t>• Over 100 projects each year, featuring print series, documentaries, data interactives, and e-books</a:t>
            </a:r>
            <a:endParaRPr>
              <a:latin typeface="Lato"/>
              <a:ea typeface="Lato"/>
              <a:cs typeface="Lato"/>
              <a:sym typeface="Lato"/>
            </a:endParaRPr>
          </a:p>
          <a:p>
            <a:pPr indent="0" lvl="0" marL="0" marR="0" rtl="0" algn="l">
              <a:lnSpc>
                <a:spcPct val="185250"/>
              </a:lnSpc>
              <a:spcBef>
                <a:spcPts val="0"/>
              </a:spcBef>
              <a:spcAft>
                <a:spcPts val="0"/>
              </a:spcAft>
              <a:buClr>
                <a:schemeClr val="dk1"/>
              </a:buClr>
              <a:buFont typeface="Arial"/>
              <a:buNone/>
            </a:pPr>
            <a:r>
              <a:rPr i="0" lang="en" sz="1000" u="none" cap="none" strike="noStrike">
                <a:solidFill>
                  <a:schemeClr val="dk1"/>
                </a:solidFill>
                <a:highlight>
                  <a:srgbClr val="FFFFFF"/>
                </a:highlight>
                <a:latin typeface="Lato"/>
                <a:ea typeface="Lato"/>
                <a:cs typeface="Lato"/>
                <a:sym typeface="Lato"/>
              </a:rPr>
              <a:t>• Nearly $1.5 million in direct support of journalists</a:t>
            </a:r>
            <a:endParaRPr>
              <a:latin typeface="Lato"/>
              <a:ea typeface="Lato"/>
              <a:cs typeface="Lato"/>
              <a:sym typeface="Lato"/>
            </a:endParaRPr>
          </a:p>
          <a:p>
            <a:pPr indent="0" lvl="0" marL="0" marR="0" rtl="0" algn="l">
              <a:lnSpc>
                <a:spcPct val="185250"/>
              </a:lnSpc>
              <a:spcBef>
                <a:spcPts val="0"/>
              </a:spcBef>
              <a:spcAft>
                <a:spcPts val="0"/>
              </a:spcAft>
              <a:buClr>
                <a:schemeClr val="dk1"/>
              </a:buClr>
              <a:buFont typeface="Arial"/>
              <a:buNone/>
            </a:pPr>
            <a:r>
              <a:rPr i="0" lang="en" sz="1000" u="none" cap="none" strike="noStrike">
                <a:solidFill>
                  <a:schemeClr val="dk1"/>
                </a:solidFill>
                <a:highlight>
                  <a:srgbClr val="FFFFFF"/>
                </a:highlight>
                <a:latin typeface="Lato"/>
                <a:ea typeface="Lato"/>
                <a:cs typeface="Lato"/>
                <a:sym typeface="Lato"/>
              </a:rPr>
              <a:t>• Partnerships with outlets ranging from </a:t>
            </a:r>
            <a:r>
              <a:rPr i="1" lang="en" sz="1000" u="none" cap="none" strike="noStrike">
                <a:solidFill>
                  <a:schemeClr val="dk1"/>
                </a:solidFill>
                <a:highlight>
                  <a:srgbClr val="FFFFFF"/>
                </a:highlight>
                <a:latin typeface="Lato"/>
                <a:ea typeface="Lato"/>
                <a:cs typeface="Lato"/>
                <a:sym typeface="Lato"/>
              </a:rPr>
              <a:t>The New York Times</a:t>
            </a:r>
            <a:r>
              <a:rPr i="0" lang="en" sz="1000" u="none" cap="none" strike="noStrike">
                <a:solidFill>
                  <a:schemeClr val="dk1"/>
                </a:solidFill>
                <a:highlight>
                  <a:srgbClr val="FFFFFF"/>
                </a:highlight>
                <a:latin typeface="Lato"/>
                <a:ea typeface="Lato"/>
                <a:cs typeface="Lato"/>
                <a:sym typeface="Lato"/>
              </a:rPr>
              <a:t> and PBS </a:t>
            </a:r>
            <a:r>
              <a:rPr i="1" lang="en" sz="1000" u="none" cap="none" strike="noStrike">
                <a:solidFill>
                  <a:schemeClr val="dk1"/>
                </a:solidFill>
                <a:highlight>
                  <a:srgbClr val="FFFFFF"/>
                </a:highlight>
                <a:latin typeface="Lato"/>
                <a:ea typeface="Lato"/>
                <a:cs typeface="Lato"/>
                <a:sym typeface="Lato"/>
              </a:rPr>
              <a:t>NewsHour</a:t>
            </a:r>
            <a:r>
              <a:rPr i="0" lang="en" sz="1000" u="none" cap="none" strike="noStrike">
                <a:solidFill>
                  <a:schemeClr val="dk1"/>
                </a:solidFill>
                <a:highlight>
                  <a:srgbClr val="FFFFFF"/>
                </a:highlight>
                <a:latin typeface="Lato"/>
                <a:ea typeface="Lato"/>
                <a:cs typeface="Lato"/>
                <a:sym typeface="Lato"/>
              </a:rPr>
              <a:t> to </a:t>
            </a:r>
            <a:r>
              <a:rPr i="1" lang="en" sz="1000" u="none" cap="none" strike="noStrike">
                <a:solidFill>
                  <a:schemeClr val="dk1"/>
                </a:solidFill>
                <a:highlight>
                  <a:srgbClr val="FFFFFF"/>
                </a:highlight>
                <a:latin typeface="Lato"/>
                <a:ea typeface="Lato"/>
                <a:cs typeface="Lato"/>
                <a:sym typeface="Lato"/>
              </a:rPr>
              <a:t>The New Yorker</a:t>
            </a:r>
            <a:r>
              <a:rPr i="0" lang="en" sz="1000" u="none" cap="none" strike="noStrike">
                <a:solidFill>
                  <a:schemeClr val="dk1"/>
                </a:solidFill>
                <a:highlight>
                  <a:srgbClr val="FFFFFF"/>
                </a:highlight>
                <a:latin typeface="Lato"/>
                <a:ea typeface="Lato"/>
                <a:cs typeface="Lato"/>
                <a:sym typeface="Lato"/>
              </a:rPr>
              <a:t>, NPR, and many more</a:t>
            </a:r>
            <a:endParaRPr>
              <a:latin typeface="Lato"/>
              <a:ea typeface="Lato"/>
              <a:cs typeface="Lato"/>
              <a:sym typeface="Lato"/>
            </a:endParaRPr>
          </a:p>
          <a:p>
            <a:pPr indent="0" lvl="0" marL="0" marR="0" rtl="0" algn="l">
              <a:lnSpc>
                <a:spcPct val="185250"/>
              </a:lnSpc>
              <a:spcBef>
                <a:spcPts val="0"/>
              </a:spcBef>
              <a:spcAft>
                <a:spcPts val="0"/>
              </a:spcAft>
              <a:buClr>
                <a:schemeClr val="dk1"/>
              </a:buClr>
              <a:buFont typeface="Arial"/>
              <a:buNone/>
            </a:pPr>
            <a:r>
              <a:rPr i="0" lang="en" sz="1000" u="none" cap="none" strike="noStrike">
                <a:solidFill>
                  <a:schemeClr val="dk1"/>
                </a:solidFill>
                <a:highlight>
                  <a:srgbClr val="FFFFFF"/>
                </a:highlight>
                <a:latin typeface="Lato"/>
                <a:ea typeface="Lato"/>
                <a:cs typeface="Lato"/>
                <a:sym typeface="Lato"/>
              </a:rPr>
              <a:t>• More than 400 events each year for K-12 schools and college audiences, including lectures, panel discussions, film screenings, and photography exhibits</a:t>
            </a:r>
            <a:endParaRPr>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800"/>
              <a:t>@pulitzercenter</a:t>
            </a:r>
            <a:endParaRPr sz="1800"/>
          </a:p>
          <a:p>
            <a:pPr indent="0" lvl="0" marL="0" marR="0" rtl="0" algn="l">
              <a:lnSpc>
                <a:spcPct val="100000"/>
              </a:lnSpc>
              <a:spcBef>
                <a:spcPts val="0"/>
              </a:spcBef>
              <a:spcAft>
                <a:spcPts val="0"/>
              </a:spcAft>
              <a:buClr>
                <a:srgbClr val="000000"/>
              </a:buClr>
              <a:buFont typeface="Arial"/>
              <a:buNone/>
            </a:pPr>
            <a:r>
              <a:t/>
            </a:r>
            <a:endParaRPr/>
          </a:p>
        </p:txBody>
      </p:sp>
      <p:pic>
        <p:nvPicPr>
          <p:cNvPr descr="Screen Shot 2016-04-13 at 8.54.31 AM.png" id="314" name="Google Shape;314;p62"/>
          <p:cNvPicPr preferRelativeResize="0"/>
          <p:nvPr/>
        </p:nvPicPr>
        <p:blipFill rotWithShape="1">
          <a:blip r:embed="rId5">
            <a:alphaModFix/>
          </a:blip>
          <a:srcRect b="0" l="0" r="0" t="0"/>
          <a:stretch/>
        </p:blipFill>
        <p:spPr>
          <a:xfrm>
            <a:off x="5010151" y="571424"/>
            <a:ext cx="3769200" cy="2120700"/>
          </a:xfrm>
          <a:prstGeom prst="rect">
            <a:avLst/>
          </a:prstGeom>
          <a:noFill/>
          <a:ln>
            <a:noFill/>
          </a:ln>
        </p:spPr>
      </p:pic>
      <p:pic>
        <p:nvPicPr>
          <p:cNvPr descr="Screen Shot 2016-03-28 at 11.56.06 PM.png" id="315" name="Google Shape;315;p62"/>
          <p:cNvPicPr preferRelativeResize="0"/>
          <p:nvPr/>
        </p:nvPicPr>
        <p:blipFill rotWithShape="1">
          <a:blip r:embed="rId6">
            <a:alphaModFix/>
          </a:blip>
          <a:srcRect b="0" l="0" r="0" t="0"/>
          <a:stretch/>
        </p:blipFill>
        <p:spPr>
          <a:xfrm>
            <a:off x="7062625" y="2771574"/>
            <a:ext cx="1716600" cy="2120700"/>
          </a:xfrm>
          <a:prstGeom prst="rect">
            <a:avLst/>
          </a:prstGeom>
          <a:noFill/>
          <a:ln>
            <a:noFill/>
          </a:ln>
        </p:spPr>
      </p:pic>
      <p:pic>
        <p:nvPicPr>
          <p:cNvPr descr="Screen Shot 2016-08-27 at 6.10.03 PM.png" id="316" name="Google Shape;316;p62"/>
          <p:cNvPicPr preferRelativeResize="0"/>
          <p:nvPr/>
        </p:nvPicPr>
        <p:blipFill rotWithShape="1">
          <a:blip r:embed="rId7">
            <a:alphaModFix/>
          </a:blip>
          <a:srcRect b="0" l="0" r="0" t="0"/>
          <a:stretch/>
        </p:blipFill>
        <p:spPr>
          <a:xfrm>
            <a:off x="5010150" y="2771575"/>
            <a:ext cx="2052600" cy="2120700"/>
          </a:xfrm>
          <a:prstGeom prst="rect">
            <a:avLst/>
          </a:prstGeom>
          <a:noFill/>
          <a:ln>
            <a:noFill/>
          </a:ln>
        </p:spPr>
      </p:pic>
      <p:pic>
        <p:nvPicPr>
          <p:cNvPr id="317" name="Google Shape;317;p62"/>
          <p:cNvPicPr preferRelativeResize="0"/>
          <p:nvPr/>
        </p:nvPicPr>
        <p:blipFill>
          <a:blip r:embed="rId8">
            <a:alphaModFix/>
          </a:blip>
          <a:stretch>
            <a:fillRect/>
          </a:stretch>
        </p:blipFill>
        <p:spPr>
          <a:xfrm>
            <a:off x="90904" y="4452650"/>
            <a:ext cx="2695996" cy="642450"/>
          </a:xfrm>
          <a:prstGeom prst="rect">
            <a:avLst/>
          </a:prstGeom>
          <a:noFill/>
          <a:ln>
            <a:noFill/>
          </a:ln>
        </p:spPr>
      </p:pic>
      <p:sp>
        <p:nvSpPr>
          <p:cNvPr id="318" name="Google Shape;318;p62"/>
          <p:cNvSpPr txBox="1"/>
          <p:nvPr/>
        </p:nvSpPr>
        <p:spPr>
          <a:xfrm>
            <a:off x="2814725" y="4483025"/>
            <a:ext cx="22356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@pulitzercenter</a:t>
            </a:r>
            <a:endParaRPr sz="1800">
              <a:highlight>
                <a:srgbClr val="FFFF00"/>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0" st="0"/>
                                            </p:txEl>
                                          </p:spTgt>
                                        </p:tgtEl>
                                        <p:attrNameLst>
                                          <p:attrName>style.visibility</p:attrName>
                                        </p:attrNameLst>
                                      </p:cBhvr>
                                      <p:to>
                                        <p:strVal val="visible"/>
                                      </p:to>
                                    </p:set>
                                    <p:animEffect filter="fade" transition="in">
                                      <p:cBhvr>
                                        <p:cTn dur="1000"/>
                                        <p:tgtEl>
                                          <p:spTgt spid="3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xEl>
                                              <p:pRg end="1" st="1"/>
                                            </p:txEl>
                                          </p:spTgt>
                                        </p:tgtEl>
                                        <p:attrNameLst>
                                          <p:attrName>style.visibility</p:attrName>
                                        </p:attrNameLst>
                                      </p:cBhvr>
                                      <p:to>
                                        <p:strVal val="visible"/>
                                      </p:to>
                                    </p:set>
                                    <p:animEffect filter="fade" transition="in">
                                      <p:cBhvr>
                                        <p:cTn dur="1000"/>
                                        <p:tgtEl>
                                          <p:spTgt spid="3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