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Play"/>
      <p:regular r:id="rId23"/>
      <p:bold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0oZx+TqP9UJWg1j79KwDN7srC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EC96F3-641E-495C-AD7E-5E2A956C9EF3}">
  <a:tblStyle styleId="{A1EC96F3-641E-495C-AD7E-5E2A956C9EF3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-bold.fntdata"/><Relationship Id="rId23" Type="http://schemas.openxmlformats.org/officeDocument/2006/relationships/font" Target="fonts/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pulitzercenter.org/stories/shadow-war-life-begins-anew-congoles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hyperlink" Target="https://www.youtube.com/watch?v=tEOmI5bc3H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ulitzercenter.org/stories/shadow-war-life-begins-anew-congoles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ews.bahai.org/story/1233/" TargetMode="External"/><Relationship Id="rId4" Type="http://schemas.openxmlformats.org/officeDocument/2006/relationships/hyperlink" Target="https://www.amnesty.org/en/location/africa/east-africa-the-horn-and-great-lakes/democratic-republic-of-the-congo/report-democratic-republic-of-the-congo/" TargetMode="External"/><Relationship Id="rId5" Type="http://schemas.openxmlformats.org/officeDocument/2006/relationships/hyperlink" Target="https://www.cfr.org/global-conflict-tracker/conflict/violence-democratic-republic-congo" TargetMode="External"/><Relationship Id="rId6" Type="http://schemas.openxmlformats.org/officeDocument/2006/relationships/hyperlink" Target="https://www.bbc.com/news/world-africa-1328321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hyperlink" Target="https://www.youtube.com/watch?v=PgRTMfYB57k" TargetMode="External"/><Relationship Id="rId6" Type="http://schemas.openxmlformats.org/officeDocument/2006/relationships/hyperlink" Target="https://www.youtube.com/watch?v=PgRTMfYB57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village protecting mothers and babies in DR Congo | Doctors Without  Borders - USA" id="85" name="Google Shape;85;p1"/>
          <p:cNvPicPr preferRelativeResize="0"/>
          <p:nvPr/>
        </p:nvPicPr>
        <p:blipFill rotWithShape="1">
          <a:blip r:embed="rId3">
            <a:alphaModFix/>
          </a:blip>
          <a:srcRect b="10210" l="0" r="0" t="552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lay"/>
              <a:buNone/>
            </a:pPr>
            <a:r>
              <a:rPr lang="en-US" sz="5200">
                <a:solidFill>
                  <a:srgbClr val="FFFFFF"/>
                </a:solidFill>
              </a:rPr>
              <a:t>Babies Can’t Wait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b="1" i="0" lang="en-US" sz="1700" u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the Shadow of War, Life Begins Anew in a Congolese Maternity Ward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700"/>
              <a:buNone/>
            </a:pPr>
            <a:r>
              <a:rPr b="1" i="0" lang="en-US" sz="1700" u="sng" strike="noStrik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https://pulitzercenter.org/stories/shadow-war-life-begins-anew-congolese</a:t>
            </a:r>
            <a:endParaRPr b="1" sz="1700">
              <a:solidFill>
                <a:srgbClr val="FFFF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br>
              <a:rPr lang="en-US" sz="1700">
                <a:solidFill>
                  <a:srgbClr val="FFFFFF"/>
                </a:solidFill>
              </a:rPr>
            </a:b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/>
              <a:t>Natural Resources</a:t>
            </a:r>
            <a:endParaRPr b="1"/>
          </a:p>
        </p:txBody>
      </p:sp>
      <p:grpSp>
        <p:nvGrpSpPr>
          <p:cNvPr id="167" name="Google Shape;167;p10"/>
          <p:cNvGrpSpPr/>
          <p:nvPr/>
        </p:nvGrpSpPr>
        <p:grpSpPr>
          <a:xfrm>
            <a:off x="603814" y="2400348"/>
            <a:ext cx="5157787" cy="2501894"/>
            <a:chOff x="0" y="445958"/>
            <a:chExt cx="5157787" cy="2501894"/>
          </a:xfrm>
        </p:grpSpPr>
        <p:sp>
          <p:nvSpPr>
            <p:cNvPr id="168" name="Google Shape;168;p10"/>
            <p:cNvSpPr/>
            <p:nvPr/>
          </p:nvSpPr>
          <p:spPr>
            <a:xfrm>
              <a:off x="0" y="445958"/>
              <a:ext cx="5157787" cy="822845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0"/>
            <p:cNvSpPr txBox="1"/>
            <p:nvPr/>
          </p:nvSpPr>
          <p:spPr>
            <a:xfrm>
              <a:off x="40168" y="486126"/>
              <a:ext cx="5077451" cy="742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Natural Resources: Tin, </a:t>
              </a: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cooper, gold, cobalt, crude oil</a:t>
              </a: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0" y="1573502"/>
              <a:ext cx="5157787" cy="137435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0"/>
            <p:cNvSpPr txBox="1"/>
            <p:nvPr/>
          </p:nvSpPr>
          <p:spPr>
            <a:xfrm>
              <a:off x="67090" y="1640592"/>
              <a:ext cx="5023607" cy="1240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Many of these natural resources have </a:t>
              </a:r>
              <a:r>
                <a:rPr b="0" i="0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been labeled “conflict minerals” because armed groups use the profits from sales to fund their violent activities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10"/>
          <p:cNvSpPr txBox="1"/>
          <p:nvPr>
            <p:ph idx="3" type="body"/>
          </p:nvPr>
        </p:nvSpPr>
        <p:spPr>
          <a:xfrm>
            <a:off x="10498780" y="1799150"/>
            <a:ext cx="1200926" cy="4311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an the Democratic Republic of the Congo's mineral resources provide a  pathway to peace?"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1919" y="101423"/>
            <a:ext cx="5157787" cy="3159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C is the world's largest producer of cobalt – how control by local elites  can shape the global battery industry" id="174" name="Google Shape;174;p1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1919" y="3371851"/>
            <a:ext cx="5183188" cy="3457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>
            <p:ph type="title"/>
          </p:nvPr>
        </p:nvSpPr>
        <p:spPr>
          <a:xfrm>
            <a:off x="640080" y="4777739"/>
            <a:ext cx="3418990" cy="141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lang="en-US" sz="4800"/>
              <a:t>Where To Go?</a:t>
            </a:r>
            <a:endParaRPr/>
          </a:p>
        </p:txBody>
      </p:sp>
      <p:pic>
        <p:nvPicPr>
          <p:cNvPr descr="DR Congo boycotts its own aid conference - BBC News" id="181" name="Google Shape;181;p1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8808" l="0" r="0" t="0"/>
          <a:stretch/>
        </p:blipFill>
        <p:spPr>
          <a:xfrm>
            <a:off x="20" y="10"/>
            <a:ext cx="12191980" cy="455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 rot="5400000">
            <a:off x="3661305" y="5468206"/>
            <a:ext cx="1371600" cy="18288"/>
          </a:xfrm>
          <a:custGeom>
            <a:rect b="b" l="l" r="r" t="t"/>
            <a:pathLst>
              <a:path extrusionOk="0" fill="none" h="18288" w="137160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extrusionOk="0" h="18288" w="137160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4654294" y="4777739"/>
            <a:ext cx="6897626" cy="2080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/>
              <a:t>More than seven million people have been displaced due to the constant threat of violence, extreme poverty and mining expansion </a:t>
            </a:r>
            <a:endParaRPr b="0" i="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https://www.youtube.com/watch?v=tEOmI5bc3HU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12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190" name="Google Shape;190;p1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2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 txBox="1"/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US" sz="4800"/>
              <a:t>Key Vocabulary</a:t>
            </a:r>
            <a:endParaRPr/>
          </a:p>
        </p:txBody>
      </p:sp>
      <p:sp>
        <p:nvSpPr>
          <p:cNvPr id="195" name="Google Shape;195;p12"/>
          <p:cNvSpPr txBox="1"/>
          <p:nvPr>
            <p:ph idx="1" type="body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Infrastructure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Health disparities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Conflict Zone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Maternity Ward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Resilience</a:t>
            </a:r>
            <a:endParaRPr/>
          </a:p>
        </p:txBody>
      </p:sp>
      <p:cxnSp>
        <p:nvCxnSpPr>
          <p:cNvPr id="196" name="Google Shape;196;p12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b="1" i="0" lang="en-US" sz="2400" u="none" strike="noStrike">
                <a:latin typeface="Lato"/>
                <a:ea typeface="Lato"/>
                <a:cs typeface="Lato"/>
                <a:sym typeface="Lato"/>
              </a:rPr>
              <a:t>In the Shadow of War, Life Begins Anew in a Congolese Maternity Ward</a:t>
            </a:r>
            <a:br>
              <a:rPr b="1" i="0" lang="en-US" sz="2400" u="none" strike="noStrike">
                <a:latin typeface="Lato"/>
                <a:ea typeface="Lato"/>
                <a:cs typeface="Lato"/>
                <a:sym typeface="Lato"/>
              </a:rPr>
            </a:br>
            <a:br>
              <a:rPr b="1" i="0" lang="en-US" sz="2000" u="none" strike="noStrike">
                <a:latin typeface="Lato"/>
                <a:ea typeface="Lato"/>
                <a:cs typeface="Lato"/>
                <a:sym typeface="Lato"/>
              </a:rPr>
            </a:br>
            <a:r>
              <a:rPr b="1" i="0" lang="en-US" sz="2000" u="sng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https://pulitzercenter.org/stories/shadow-war-life-begins-anew-congolese</a:t>
            </a:r>
            <a:endParaRPr/>
          </a:p>
        </p:txBody>
      </p:sp>
      <p:sp>
        <p:nvSpPr>
          <p:cNvPr id="202" name="Google Shape;202;p13"/>
          <p:cNvSpPr txBox="1"/>
          <p:nvPr>
            <p:ph idx="1" type="body"/>
          </p:nvPr>
        </p:nvSpPr>
        <p:spPr>
          <a:xfrm>
            <a:off x="742384" y="15630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groups of 3 read the article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Underline/circle any words that are unfamiliar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Select 2 individuals mentioned in the article and complete the chart for the individuals selected</a:t>
            </a:r>
            <a:endParaRPr/>
          </a:p>
        </p:txBody>
      </p:sp>
      <p:graphicFrame>
        <p:nvGraphicFramePr>
          <p:cNvPr id="203" name="Google Shape;203;p13"/>
          <p:cNvGraphicFramePr/>
          <p:nvPr/>
        </p:nvGraphicFramePr>
        <p:xfrm>
          <a:off x="742384" y="35178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{A1EC96F3-641E-495C-AD7E-5E2A956C9EF3}</a:tableStyleId>
              </a:tblPr>
              <a:tblGrid>
                <a:gridCol w="3005750"/>
                <a:gridCol w="3983525"/>
                <a:gridCol w="391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Role of Interviewee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Key Quote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Theme (Resilience, Community, Healthcare Challenges, etc.)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Nurse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“Push. Breathe,” she tells them. </a:t>
                      </a:r>
                      <a:r>
                        <a:rPr b="1" i="0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“It will be all right.”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Resilience – telling the mother that it will be alright; hope during hard times and suffering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type="title"/>
          </p:nvPr>
        </p:nvSpPr>
        <p:spPr>
          <a:xfrm>
            <a:off x="838200" y="167148"/>
            <a:ext cx="10515600" cy="924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lang="en-US"/>
              <a:t>Reflection Poem</a:t>
            </a:r>
            <a:br>
              <a:rPr b="1" lang="en-US" sz="2700"/>
            </a:br>
            <a:r>
              <a:rPr b="1" lang="en-US" sz="2200"/>
              <a:t>Inspired by "In the Shadow of War, Life Begins Anew in a Congolese Maternity Ward"</a:t>
            </a:r>
            <a:endParaRPr/>
          </a:p>
        </p:txBody>
      </p:sp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838200" y="1524000"/>
            <a:ext cx="10515600" cy="507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Directions: </a:t>
            </a:r>
            <a:r>
              <a:rPr lang="en-US" sz="2200"/>
              <a:t>Write a thoughtful and creative poem that reflects the themes, emotions, and imagery from the article. Use your own words to explore hope, struggle, and new beginnings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Step 1: Choose a poem structure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28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Free Verse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 no rules about rhyming or line length</a:t>
            </a:r>
            <a:endParaRPr/>
          </a:p>
          <a:p>
            <a:pPr indent="-228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Rhyming Poem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 use words that rhyme at the end of lines</a:t>
            </a:r>
            <a:endParaRPr/>
          </a:p>
          <a:p>
            <a:pPr indent="-228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Acrostic Poem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 write the word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HOPE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vertically, and begin each line with a letter from the word.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Step 2: Writing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28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Start with an image or feeling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Use descriptive language: u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se your senses! What might you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hear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feel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?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228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Include themes: writ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e about the struggle (the war) and conflict zones, resilience, and hope (new life)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228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AutoNum type="arabicPeriod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End on a high note: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leave the reader with a feeling of hope or peace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others and their babies attend a clinic in Brazzaville, Republic of Congo  | The New Humanitarian" id="215" name="Google Shape;21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5014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type="title"/>
          </p:nvPr>
        </p:nvSpPr>
        <p:spPr>
          <a:xfrm>
            <a:off x="838200" y="365125"/>
            <a:ext cx="10515600" cy="460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i="1" lang="en-US"/>
              <a:t>Babies Can’t Wait</a:t>
            </a:r>
            <a:endParaRPr/>
          </a:p>
        </p:txBody>
      </p:sp>
      <p:sp>
        <p:nvSpPr>
          <p:cNvPr id="221" name="Google Shape;221;p16"/>
          <p:cNvSpPr txBox="1"/>
          <p:nvPr>
            <p:ph idx="1" type="body"/>
          </p:nvPr>
        </p:nvSpPr>
        <p:spPr>
          <a:xfrm>
            <a:off x="612058" y="1294683"/>
            <a:ext cx="10515600" cy="6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The babies can’t wait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What’s the due date?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Now! It’s time; it’s time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Everyone gather around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A new life has made it town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We’ve been waiting for you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You’re bringing joy to ease our pain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Your cooing and cries are sweet as drops of rain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Be strong, young Black prince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Mama is tired and Daddy must go fight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For justice, for peace and freedom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We can, we will, we must - WIN!!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References and Resources</a:t>
            </a:r>
            <a:endParaRPr/>
          </a:p>
        </p:txBody>
      </p:sp>
      <p:sp>
        <p:nvSpPr>
          <p:cNvPr id="227" name="Google Shape;2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https://news.bahai.org/story/1233/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https://www.amnesty.org/en/location/africa/east-africa-the-horn-and-great-lakes/democratic-republic-of-the-congo/report-democratic-republic-of-the-congo/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https://www.cfr.org/global-conflict-tracker/conflict/violence-democratic-republic-congo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https://www.bbc.com/news/world-africa-13283212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mocratic Republic of the Congo | EITI" id="94" name="Google Shape;9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86697" y="442452"/>
            <a:ext cx="112186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Kinshasa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Population: 17 million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>
            <p:ph type="title"/>
          </p:nvPr>
        </p:nvSpPr>
        <p:spPr>
          <a:xfrm>
            <a:off x="6247606" y="467271"/>
            <a:ext cx="5338555" cy="2052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/>
              <a:t>Where in the World</a:t>
            </a:r>
            <a:br>
              <a:rPr lang="en-US" sz="2700"/>
            </a:br>
            <a:r>
              <a:rPr lang="en-US" sz="2000"/>
              <a:t>Where is the Democratic Republic of the Congo?</a:t>
            </a:r>
            <a:br>
              <a:rPr lang="en-US" sz="2000"/>
            </a:br>
            <a:br>
              <a:rPr lang="en-US" sz="2700"/>
            </a:br>
            <a:endParaRPr sz="2700"/>
          </a:p>
        </p:txBody>
      </p:sp>
      <p:sp>
        <p:nvSpPr>
          <p:cNvPr id="102" name="Google Shape;102;p3"/>
          <p:cNvSpPr/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p of Africa and its countries [18] | Download Scientific Diagram" id="103" name="Google Shape;103;p3"/>
          <p:cNvPicPr preferRelativeResize="0"/>
          <p:nvPr/>
        </p:nvPicPr>
        <p:blipFill rotWithShape="1">
          <a:blip r:embed="rId3">
            <a:alphaModFix/>
          </a:blip>
          <a:srcRect b="4747" l="0" r="-2" t="0"/>
          <a:stretch/>
        </p:blipFill>
        <p:spPr>
          <a:xfrm>
            <a:off x="505418" y="554151"/>
            <a:ext cx="5742189" cy="5742189"/>
          </a:xfrm>
          <a:custGeom>
            <a:rect b="b" l="l" r="r" t="t"/>
            <a:pathLst>
              <a:path extrusionOk="0" h="1838528" w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1004956" y="703679"/>
            <a:ext cx="171515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22753" y="1562696"/>
            <a:ext cx="157545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6657715" y="2519793"/>
            <a:ext cx="4745993" cy="3625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in Central Africa and is the 2</a:t>
            </a:r>
            <a:r>
              <a:rPr b="0" baseline="3000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largest country in Africa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largest country in the world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around 110 million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 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populous Francophone (French-speaking) country in the world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Kinshasa is the national capital and largest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5454149" y="5775082"/>
            <a:ext cx="112426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3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1" lang="en-US" sz="4800"/>
              <a:t>Who Has The Power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412955" y="2399070"/>
            <a:ext cx="5805503" cy="40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>
                <a:latin typeface="Arial"/>
                <a:ea typeface="Arial"/>
                <a:cs typeface="Arial"/>
                <a:sym typeface="Arial"/>
              </a:rPr>
              <a:t>Kingdom of Kongo first controlled the territory of what is now modern-day Angola, DRC, and Republic of the Congo from the 14</a:t>
            </a:r>
            <a:r>
              <a:rPr b="0" baseline="30000" i="0" lang="en-US" sz="24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>
                <a:latin typeface="Arial"/>
                <a:ea typeface="Arial"/>
                <a:cs typeface="Arial"/>
                <a:sym typeface="Arial"/>
              </a:rPr>
              <a:t> to the 19</a:t>
            </a:r>
            <a:r>
              <a:rPr b="0" baseline="30000" i="0" lang="en-US" sz="24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>
                <a:latin typeface="Arial"/>
                <a:ea typeface="Arial"/>
                <a:cs typeface="Arial"/>
                <a:sym typeface="Arial"/>
              </a:rPr>
              <a:t> century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>
                <a:latin typeface="Arial"/>
                <a:ea typeface="Arial"/>
                <a:cs typeface="Arial"/>
                <a:sym typeface="Arial"/>
              </a:rPr>
              <a:t>Later, King Leopold of Belgium colonized the country in 1884 until 1960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DRC gained</a:t>
            </a:r>
            <a:r>
              <a:rPr b="0" i="0" lang="en-US" sz="2400">
                <a:latin typeface="Arial"/>
                <a:ea typeface="Arial"/>
                <a:cs typeface="Arial"/>
                <a:sym typeface="Arial"/>
              </a:rPr>
              <a:t> independence from Belgium in 1960 and has continued to suffer political and social unrest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Today the DRC is a republic, with a parliament, prime minister, and president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ag of the Democratic Republic of the Congo - Wikipedia" id="118" name="Google Shape;118;p4"/>
          <p:cNvPicPr preferRelativeResize="0"/>
          <p:nvPr/>
        </p:nvPicPr>
        <p:blipFill rotWithShape="1">
          <a:blip r:embed="rId3">
            <a:alphaModFix/>
          </a:blip>
          <a:srcRect b="-3" l="2133" r="26331" t="0"/>
          <a:stretch/>
        </p:blipFill>
        <p:spPr>
          <a:xfrm>
            <a:off x="6715376" y="2484255"/>
            <a:ext cx="3542589" cy="371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>
            <p:ph type="title"/>
          </p:nvPr>
        </p:nvSpPr>
        <p:spPr>
          <a:xfrm>
            <a:off x="630936" y="4562856"/>
            <a:ext cx="341985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1" lang="en-US" sz="4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Geography</a:t>
            </a:r>
            <a:endParaRPr/>
          </a:p>
        </p:txBody>
      </p:sp>
      <p:pic>
        <p:nvPicPr>
          <p:cNvPr descr="Congo Rain Forest and Basin | Places | WWF" id="126" name="Google Shape;126;p5"/>
          <p:cNvPicPr preferRelativeResize="0"/>
          <p:nvPr/>
        </p:nvPicPr>
        <p:blipFill rotWithShape="1">
          <a:blip r:embed="rId3">
            <a:alphaModFix/>
          </a:blip>
          <a:srcRect b="-3" l="1760" r="11075" t="0"/>
          <a:stretch/>
        </p:blipFill>
        <p:spPr>
          <a:xfrm>
            <a:off x="5" y="10"/>
            <a:ext cx="6095995" cy="4196271"/>
          </a:xfrm>
          <a:custGeom>
            <a:rect b="b" l="l" r="r" t="t"/>
            <a:pathLst>
              <a:path extrusionOk="0" h="4196281" w="6005375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Two elephants cross a river inside the heavily forested Congo Basin" id="127" name="Google Shape;127;p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2" l="6437" r="5130" t="0"/>
          <a:stretch/>
        </p:blipFill>
        <p:spPr>
          <a:xfrm>
            <a:off x="6019800" y="10"/>
            <a:ext cx="6172195" cy="418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 rot="5400000">
            <a:off x="3589020" y="5404538"/>
            <a:ext cx="1554480" cy="18288"/>
          </a:xfrm>
          <a:custGeom>
            <a:rect b="b" l="l" r="r" t="t"/>
            <a:pathLst>
              <a:path extrusionOk="0" fill="none" h="18288" w="155448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extrusionOk="0" h="18288" w="155448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4375404" y="4177251"/>
            <a:ext cx="7670761" cy="2371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/>
              <a:t>The DRC is located in central sub-Saharan Africa, bordered by 9 countries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Congo Rainforest is the 2</a:t>
            </a:r>
            <a:r>
              <a:rPr baseline="30000" lang="en-US" sz="2400"/>
              <a:t>nd</a:t>
            </a:r>
            <a:r>
              <a:rPr lang="en-US" sz="2400"/>
              <a:t> largest rainforest in the world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Congo River has the 2</a:t>
            </a:r>
            <a:r>
              <a:rPr baseline="30000" lang="en-US" sz="2400"/>
              <a:t>nd</a:t>
            </a:r>
            <a:r>
              <a:rPr lang="en-US" sz="2400"/>
              <a:t> largest flow and watershed river in the world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pendent on the forest': The fight for indigenous peoples' rights in the  Congo Basin"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23715" r="21852" t="0"/>
          <a:stretch/>
        </p:blipFill>
        <p:spPr>
          <a:xfrm>
            <a:off x="-11852" y="0"/>
            <a:ext cx="4977364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bal conservationists in the Congo Basin - Survival International" id="136" name="Google Shape;136;p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10487" r="10613" t="0"/>
          <a:stretch/>
        </p:blipFill>
        <p:spPr>
          <a:xfrm>
            <a:off x="4989236" y="0"/>
            <a:ext cx="721461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lt1">
              <a:alpha val="94901"/>
            </a:schemeClr>
          </a:solidFill>
          <a:ln cap="flat" cmpd="sng" w="12700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6505574" y="3876005"/>
            <a:ext cx="4848225" cy="6858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>
            <p:ph type="title"/>
          </p:nvPr>
        </p:nvSpPr>
        <p:spPr>
          <a:xfrm>
            <a:off x="6760886" y="3949147"/>
            <a:ext cx="4324351" cy="53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lay"/>
              <a:buNone/>
            </a:pPr>
            <a:r>
              <a:rPr lang="en-US" sz="2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Language and Culture</a:t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6301212" y="4488643"/>
            <a:ext cx="5251010" cy="1819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i="0" lang="en-US" sz="2000"/>
              <a:t>Languages: French, Kituba, Lingala, Swahili, and Tshiluba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Religion: Christian (largest); Traditional spiritual practices; Islam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Ali vs. Foreman - </a:t>
            </a:r>
            <a:r>
              <a:rPr i="1" lang="en-US" sz="2000"/>
              <a:t>Rumble in the Jungle</a:t>
            </a:r>
            <a:endParaRPr sz="2000"/>
          </a:p>
        </p:txBody>
      </p:sp>
      <p:sp>
        <p:nvSpPr>
          <p:cNvPr id="141" name="Google Shape;141;p6"/>
          <p:cNvSpPr txBox="1"/>
          <p:nvPr/>
        </p:nvSpPr>
        <p:spPr>
          <a:xfrm>
            <a:off x="6206150" y="6398445"/>
            <a:ext cx="5447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https://www.youtube.com/watch?v=PgRTMfYB</a:t>
            </a:r>
            <a:r>
              <a:rPr lang="en-US" sz="1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57k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Truth About Muhammad Ali And George Foreman's Relationship" id="146" name="Google Shape;146;p7"/>
          <p:cNvPicPr preferRelativeResize="0"/>
          <p:nvPr/>
        </p:nvPicPr>
        <p:blipFill rotWithShape="1">
          <a:blip r:embed="rId3">
            <a:alphaModFix/>
          </a:blip>
          <a:srcRect b="-2" l="3463" r="18805" t="0"/>
          <a:stretch/>
        </p:blipFill>
        <p:spPr>
          <a:xfrm>
            <a:off x="-1" y="1376689"/>
            <a:ext cx="7574486" cy="5481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Rumble in the Jungle - Wikipedia" id="147" name="Google Shape;147;p7"/>
          <p:cNvPicPr preferRelativeResize="0"/>
          <p:nvPr/>
        </p:nvPicPr>
        <p:blipFill rotWithShape="1">
          <a:blip r:embed="rId4">
            <a:alphaModFix/>
          </a:blip>
          <a:srcRect b="5168" l="0" r="-1" t="0"/>
          <a:stretch/>
        </p:blipFill>
        <p:spPr>
          <a:xfrm>
            <a:off x="7574491" y="1376689"/>
            <a:ext cx="4617509" cy="548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/>
          <p:nvPr/>
        </p:nvSpPr>
        <p:spPr>
          <a:xfrm>
            <a:off x="-1" y="1"/>
            <a:ext cx="12192000" cy="13766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sx="90000" rotWithShape="0" algn="t" dir="5460000" dist="127000" sy="90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>
            <p:ph type="title"/>
          </p:nvPr>
        </p:nvSpPr>
        <p:spPr>
          <a:xfrm>
            <a:off x="589557" y="229547"/>
            <a:ext cx="10945951" cy="1147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i="1" lang="en-US" sz="3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Rumble in the Jungle</a:t>
            </a:r>
            <a:br>
              <a:rPr b="1" i="1" lang="en-US" sz="3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i="1" lang="en-US" sz="3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i="1" lang="en-US" sz="2800"/>
              <a:t>Muhammad A</a:t>
            </a:r>
            <a:r>
              <a:rPr b="1" i="1" lang="en-US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li vs. George Foreman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-54645" y="1537408"/>
            <a:ext cx="1288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mocratic Republic of the Congo situation | Global Focus" id="155" name="Google Shape;15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0" r="-2" t="15775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vision of peace: Stories from the Democratic Republic of the Congo | BWNS" id="161" name="Google Shape;161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5745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2024-12-11T23:30:40Z</dcterms:created>
  <dc:creator>Chantee Lynee Earl</dc:creator>
</cp:coreProperties>
</file>