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10287000" cx="18288000"/>
  <p:notesSz cx="6858000" cy="9144000"/>
  <p:embeddedFontLst>
    <p:embeddedFont>
      <p:font typeface="Roboto"/>
      <p:regular r:id="rId39"/>
      <p:bold r:id="rId40"/>
      <p:italic r:id="rId41"/>
      <p:boldItalic r:id="rId42"/>
    </p:embeddedFont>
    <p:embeddedFont>
      <p:font typeface="Lato"/>
      <p:regular r:id="rId43"/>
      <p:bold r:id="rId44"/>
      <p:italic r:id="rId45"/>
      <p:boldItalic r:id="rId46"/>
    </p:embeddedFont>
    <p:embeddedFont>
      <p:font typeface="Kumbh Sans"/>
      <p:regular r:id="rId47"/>
      <p:bold r:id="rId48"/>
    </p:embeddedFont>
    <p:embeddedFont>
      <p:font typeface="Barriecito"/>
      <p:regular r:id="rId49"/>
    </p:embeddedFont>
    <p:embeddedFont>
      <p:font typeface="Work Sans"/>
      <p:regular r:id="rId50"/>
      <p:bold r:id="rId51"/>
      <p:italic r:id="rId52"/>
      <p:boldItalic r:id="rId53"/>
    </p:embeddedFont>
    <p:embeddedFont>
      <p:font typeface="Archivo Black"/>
      <p:regular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55" roundtripDataSignature="AMtx7mgSPVSfbH7JZhnxnY5SrvBfAu9N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Lato-bold.fntdata"/><Relationship Id="rId43" Type="http://schemas.openxmlformats.org/officeDocument/2006/relationships/font" Target="fonts/Lato-regular.fntdata"/><Relationship Id="rId46" Type="http://schemas.openxmlformats.org/officeDocument/2006/relationships/font" Target="fonts/Lato-boldItalic.fntdata"/><Relationship Id="rId45"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KumbhSans-bold.fntdata"/><Relationship Id="rId47" Type="http://schemas.openxmlformats.org/officeDocument/2006/relationships/font" Target="fonts/KumbhSans-regular.fntdata"/><Relationship Id="rId49" Type="http://schemas.openxmlformats.org/officeDocument/2006/relationships/font" Target="fonts/Barriecit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oboto-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WorkSans-bold.fntdata"/><Relationship Id="rId50" Type="http://schemas.openxmlformats.org/officeDocument/2006/relationships/font" Target="fonts/WorkSans-regular.fntdata"/><Relationship Id="rId53" Type="http://schemas.openxmlformats.org/officeDocument/2006/relationships/font" Target="fonts/WorkSans-boldItalic.fntdata"/><Relationship Id="rId52" Type="http://schemas.openxmlformats.org/officeDocument/2006/relationships/font" Target="fonts/WorkSans-italic.fntdata"/><Relationship Id="rId11" Type="http://schemas.openxmlformats.org/officeDocument/2006/relationships/slide" Target="slides/slide6.xml"/><Relationship Id="rId55" Type="http://customschemas.google.com/relationships/presentationmetadata" Target="metadata"/><Relationship Id="rId10" Type="http://schemas.openxmlformats.org/officeDocument/2006/relationships/slide" Target="slides/slide5.xml"/><Relationship Id="rId54" Type="http://schemas.openxmlformats.org/officeDocument/2006/relationships/font" Target="fonts/ArchivoBlack-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b3ea6f96ac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g2b3ea6f96ac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b3ea6f96ac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g2b3ea6f96ac_0_1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b3ea6f96ac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 name="Google Shape;240;g2b3ea6f96ac_0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b3ea6f96ac_0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 name="Google Shape;254;g2b3ea6f96ac_0_1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b3ea6f96ac_0_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g2b3ea6f96ac_0_2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b3ea6f96ac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2" name="Google Shape;282;g2b3ea6f96ac_0_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b3ea6f96ac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b3ea6f96a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b3ea6f96ac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b3ea6f96a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b3ea6f96ac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b3ea6f96a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b3ea6f96ac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b3ea6f96a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3ea6f96a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b3ea6f96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b3ea6f96ac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b3ea6f96a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b3ea6f96ac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b3ea6f96a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b3ea6f96ac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b3ea6f96a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ef573c7a7b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g1ef573c7a7b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7b5e792cdb_0_4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g27b5e792cdb_0_4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ef573c7a7b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g1ef573c7a7b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b3ea6f96ac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b3ea6f96a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b3ea6f96ac_0_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b3ea6f96ac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7" name="Google Shape;37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b40f65604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2b40f65604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7b5e792cdb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g27b5e792cdb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9" name="Google Shape;39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7620b14fbf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g27620b14fbf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7620b14fbf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27620b14fbf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7620b14fbf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27620b14fbf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b3ea6f96ac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g2b3ea6f96ac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b3ea6f96ac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 name="Google Shape;141;g2b3ea6f96ac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b3ea6f96ac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 name="Google Shape;156;g2b3ea6f96ac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b3ea6f96ac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g2b3ea6f96ac_0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b3ea6f96ac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 name="Google Shape;184;g2b3ea6f96ac_0_1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b3ea6f96ac_0_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 name="Google Shape;198;g2b3ea6f96ac_0_1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p:nvPr>
            <p:ph idx="2" type="pic"/>
          </p:nvPr>
        </p:nvSpPr>
        <p:spPr>
          <a:xfrm>
            <a:off x="1792288" y="612775"/>
            <a:ext cx="5486400" cy="4114800"/>
          </a:xfrm>
          <a:prstGeom prst="rect">
            <a:avLst/>
          </a:prstGeom>
          <a:noFill/>
          <a:ln>
            <a:noFill/>
          </a:ln>
        </p:spPr>
      </p:sp>
      <p:sp>
        <p:nvSpPr>
          <p:cNvPr id="68" name="Google Shape;68;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g2b1ba9e8e0d_1_114"/>
          <p:cNvSpPr txBox="1"/>
          <p:nvPr>
            <p:ph type="title"/>
          </p:nvPr>
        </p:nvSpPr>
        <p:spPr>
          <a:xfrm>
            <a:off x="623400" y="890050"/>
            <a:ext cx="17041200" cy="1145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g2b1ba9e8e0d_1_114"/>
          <p:cNvSpPr txBox="1"/>
          <p:nvPr>
            <p:ph idx="1" type="body"/>
          </p:nvPr>
        </p:nvSpPr>
        <p:spPr>
          <a:xfrm>
            <a:off x="623400" y="2468150"/>
            <a:ext cx="17041200" cy="66696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24" name="Google Shape;24;g2b1ba9e8e0d_1_114"/>
          <p:cNvSpPr txBox="1"/>
          <p:nvPr>
            <p:ph idx="12" type="sldNum"/>
          </p:nvPr>
        </p:nvSpPr>
        <p:spPr>
          <a:xfrm>
            <a:off x="16995998" y="9377518"/>
            <a:ext cx="1097400" cy="787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1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1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1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1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10.png"/><Relationship Id="rId13" Type="http://schemas.openxmlformats.org/officeDocument/2006/relationships/image" Target="../media/image11.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1.png"/><Relationship Id="rId15" Type="http://schemas.openxmlformats.org/officeDocument/2006/relationships/image" Target="../media/image13.png"/><Relationship Id="rId14" Type="http://schemas.openxmlformats.org/officeDocument/2006/relationships/image" Target="../media/image2.png"/><Relationship Id="rId17" Type="http://schemas.openxmlformats.org/officeDocument/2006/relationships/image" Target="../media/image12.png"/><Relationship Id="rId16"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image" Target="../media/image14.png"/><Relationship Id="rId7" Type="http://schemas.openxmlformats.org/officeDocument/2006/relationships/image" Target="../media/image6.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0"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hyperlink" Target="https://www.greenpeace.org.uk/news/environmental-justice-glossary/#extractivism" TargetMode="Externa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10"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hyperlink" Target="https://www.greenpeace.org.uk/news/environmental-justice-glossary/#extractivism" TargetMode="Externa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0"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hyperlink" Target="https://www.rota.org.uk/sites/default/files/researchpublications/It%20takes%20a%20system%20FINAL%20-%20January%202021.pdf" TargetMode="Externa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_rels/slide14.xml.rels><?xml version="1.0" encoding="UTF-8" standalone="yes"?><Relationships xmlns="http://schemas.openxmlformats.org/package/2006/relationships"><Relationship Id="rId10"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hyperlink" Target="https://www.greenpeace.org.uk/news/environmental-justice-glossary/#POC" TargetMode="Externa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7.jpg"/><Relationship Id="rId4" Type="http://schemas.openxmlformats.org/officeDocument/2006/relationships/image" Target="../media/image9.png"/><Relationship Id="rId5" Type="http://schemas.openxmlformats.org/officeDocument/2006/relationships/hyperlink" Target="http://www.youtube.com/watch?v=xTczn5RUgnk" TargetMode="External"/><Relationship Id="rId6"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docs.google.com/document/d/182UQ0DBPkmR0vGNSOMeHMWGkLFAvXWld/edit?usp=sharing&amp;ouid=104390187763457399407&amp;rtpof=true&amp;sd=true" TargetMode="External"/><Relationship Id="rId4" Type="http://schemas.openxmlformats.org/officeDocument/2006/relationships/hyperlink" Target="https://www.youtube.com/watch?v=o5TmORitlKk" TargetMode="External"/><Relationship Id="rId5"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s://www.nrdc.org/stories/what-environmental-racism#:~:text=The%20lead%20in%20Flint%2C%20Michigan's,re%20examples%20of%20environmental%20racism." TargetMode="External"/><Relationship Id="rId4" Type="http://schemas.openxmlformats.org/officeDocument/2006/relationships/hyperlink" Target="https://docs.google.com/document/d/1infbdbh-ylDkIwYA8l5ZFR9NTiO22DQC/edit?usp=sharing&amp;ouid=104390187763457399407&amp;rtpof=true&amp;sd=tru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0"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28.png"/><Relationship Id="rId5" Type="http://schemas.openxmlformats.org/officeDocument/2006/relationships/image" Target="../media/image14.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image" Target="../media/image48.jpg"/><Relationship Id="rId9" Type="http://schemas.openxmlformats.org/officeDocument/2006/relationships/image" Target="../media/image46.png"/><Relationship Id="rId5" Type="http://schemas.openxmlformats.org/officeDocument/2006/relationships/image" Target="../media/image23.png"/><Relationship Id="rId6" Type="http://schemas.openxmlformats.org/officeDocument/2006/relationships/image" Target="../media/image39.png"/><Relationship Id="rId7" Type="http://schemas.openxmlformats.org/officeDocument/2006/relationships/image" Target="../media/image38.png"/><Relationship Id="rId8"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https://docs.google.com/presentation/d/1ujFU1Y1yU8bv4w5k3q7rGm6M8XMmtVzv6ZvZAyfAAmg/edit?usp=shari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docs.google.com/presentation/d/1VPyTbu-CJW7E6rSPVszsMPrSBa6sy1Ms/edit?usp=sharing&amp;ouid=104390187763457399407&amp;rtpof=true&amp;sd=tru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_rels/slide5.xml.rels><?xml version="1.0" encoding="UTF-8" standalone="yes"?><Relationships xmlns="http://schemas.openxmlformats.org/package/2006/relationships"><Relationship Id="rId10" Type="http://schemas.openxmlformats.org/officeDocument/2006/relationships/image" Target="../media/image25.jp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0"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6.png"/><Relationship Id="rId9" Type="http://schemas.openxmlformats.org/officeDocument/2006/relationships/hyperlink" Target="https://www.greenpeace.org.uk/news/environmental-justice-glossary/#environmental-justice" TargetMode="Externa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2.png"/><Relationship Id="rId8"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1889529" y="6810492"/>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3">
              <a:alphaModFix/>
            </a:blip>
            <a:stretch>
              <a:fillRect b="0" l="0" r="0" t="0"/>
            </a:stretch>
          </a:blipFill>
          <a:ln>
            <a:noFill/>
          </a:ln>
        </p:spPr>
      </p:sp>
      <p:sp>
        <p:nvSpPr>
          <p:cNvPr id="89" name="Google Shape;89;p1"/>
          <p:cNvSpPr/>
          <p:nvPr/>
        </p:nvSpPr>
        <p:spPr>
          <a:xfrm rot="9698572">
            <a:off x="741467" y="1784965"/>
            <a:ext cx="4456370" cy="4114800"/>
          </a:xfrm>
          <a:custGeom>
            <a:rect b="b" l="l" r="r" t="t"/>
            <a:pathLst>
              <a:path extrusionOk="0" h="4114800" w="4456370">
                <a:moveTo>
                  <a:pt x="0" y="0"/>
                </a:moveTo>
                <a:lnTo>
                  <a:pt x="4456370" y="0"/>
                </a:lnTo>
                <a:lnTo>
                  <a:pt x="4456370" y="4114800"/>
                </a:lnTo>
                <a:lnTo>
                  <a:pt x="0" y="4114800"/>
                </a:lnTo>
                <a:lnTo>
                  <a:pt x="0" y="0"/>
                </a:lnTo>
                <a:close/>
              </a:path>
            </a:pathLst>
          </a:custGeom>
          <a:blipFill rotWithShape="1">
            <a:blip r:embed="rId4">
              <a:alphaModFix/>
            </a:blip>
            <a:stretch>
              <a:fillRect b="0" l="0" r="0" t="0"/>
            </a:stretch>
          </a:blipFill>
          <a:ln>
            <a:noFill/>
          </a:ln>
        </p:spPr>
      </p:sp>
      <p:sp>
        <p:nvSpPr>
          <p:cNvPr id="90" name="Google Shape;90;p1"/>
          <p:cNvSpPr/>
          <p:nvPr/>
        </p:nvSpPr>
        <p:spPr>
          <a:xfrm rot="10800000">
            <a:off x="1028700" y="-544135"/>
            <a:ext cx="10557095" cy="5687635"/>
          </a:xfrm>
          <a:custGeom>
            <a:rect b="b" l="l" r="r" t="t"/>
            <a:pathLst>
              <a:path extrusionOk="0" h="5687635" w="10557095">
                <a:moveTo>
                  <a:pt x="0" y="0"/>
                </a:moveTo>
                <a:lnTo>
                  <a:pt x="10557095" y="0"/>
                </a:lnTo>
                <a:lnTo>
                  <a:pt x="10557095" y="5687635"/>
                </a:lnTo>
                <a:lnTo>
                  <a:pt x="0" y="5687635"/>
                </a:lnTo>
                <a:lnTo>
                  <a:pt x="0" y="0"/>
                </a:lnTo>
                <a:close/>
              </a:path>
            </a:pathLst>
          </a:custGeom>
          <a:blipFill rotWithShape="1">
            <a:blip r:embed="rId5">
              <a:alphaModFix/>
            </a:blip>
            <a:stretch>
              <a:fillRect b="0" l="0" r="0" t="0"/>
            </a:stretch>
          </a:blipFill>
          <a:ln>
            <a:noFill/>
          </a:ln>
        </p:spPr>
      </p:sp>
      <p:sp>
        <p:nvSpPr>
          <p:cNvPr id="91" name="Google Shape;91;p1"/>
          <p:cNvSpPr/>
          <p:nvPr/>
        </p:nvSpPr>
        <p:spPr>
          <a:xfrm>
            <a:off x="390881" y="1556499"/>
            <a:ext cx="5157542" cy="5423802"/>
          </a:xfrm>
          <a:custGeom>
            <a:rect b="b" l="l" r="r" t="t"/>
            <a:pathLst>
              <a:path extrusionOk="0" h="5423802" w="5157542">
                <a:moveTo>
                  <a:pt x="0" y="0"/>
                </a:moveTo>
                <a:lnTo>
                  <a:pt x="5157542" y="0"/>
                </a:lnTo>
                <a:lnTo>
                  <a:pt x="5157542" y="5423801"/>
                </a:lnTo>
                <a:lnTo>
                  <a:pt x="0" y="5423801"/>
                </a:lnTo>
                <a:lnTo>
                  <a:pt x="0" y="0"/>
                </a:lnTo>
                <a:close/>
              </a:path>
            </a:pathLst>
          </a:custGeom>
          <a:blipFill rotWithShape="1">
            <a:blip r:embed="rId6">
              <a:alphaModFix/>
            </a:blip>
            <a:stretch>
              <a:fillRect b="0" l="0" r="0" t="0"/>
            </a:stretch>
          </a:blipFill>
          <a:ln>
            <a:noFill/>
          </a:ln>
        </p:spPr>
      </p:sp>
      <p:sp>
        <p:nvSpPr>
          <p:cNvPr id="92" name="Google Shape;92;p1"/>
          <p:cNvSpPr/>
          <p:nvPr/>
        </p:nvSpPr>
        <p:spPr>
          <a:xfrm>
            <a:off x="14018136" y="8075386"/>
            <a:ext cx="3890356" cy="4114800"/>
          </a:xfrm>
          <a:custGeom>
            <a:rect b="b" l="l" r="r" t="t"/>
            <a:pathLst>
              <a:path extrusionOk="0" h="4114800" w="3890356">
                <a:moveTo>
                  <a:pt x="0" y="0"/>
                </a:moveTo>
                <a:lnTo>
                  <a:pt x="3890357" y="0"/>
                </a:lnTo>
                <a:lnTo>
                  <a:pt x="3890357" y="4114800"/>
                </a:lnTo>
                <a:lnTo>
                  <a:pt x="0" y="4114800"/>
                </a:lnTo>
                <a:lnTo>
                  <a:pt x="0" y="0"/>
                </a:lnTo>
                <a:close/>
              </a:path>
            </a:pathLst>
          </a:custGeom>
          <a:blipFill rotWithShape="1">
            <a:blip r:embed="rId7">
              <a:alphaModFix/>
            </a:blip>
            <a:stretch>
              <a:fillRect b="0" l="0" r="0" t="0"/>
            </a:stretch>
          </a:blipFill>
          <a:ln>
            <a:noFill/>
          </a:ln>
        </p:spPr>
      </p:sp>
      <p:sp>
        <p:nvSpPr>
          <p:cNvPr id="93" name="Google Shape;93;p1"/>
          <p:cNvSpPr/>
          <p:nvPr/>
        </p:nvSpPr>
        <p:spPr>
          <a:xfrm>
            <a:off x="10158771" y="7180263"/>
            <a:ext cx="7718731" cy="3831297"/>
          </a:xfrm>
          <a:custGeom>
            <a:rect b="b" l="l" r="r" t="t"/>
            <a:pathLst>
              <a:path extrusionOk="0" h="3831297" w="7718731">
                <a:moveTo>
                  <a:pt x="0" y="0"/>
                </a:moveTo>
                <a:lnTo>
                  <a:pt x="7718730" y="0"/>
                </a:lnTo>
                <a:lnTo>
                  <a:pt x="7718730" y="3831297"/>
                </a:lnTo>
                <a:lnTo>
                  <a:pt x="0" y="3831297"/>
                </a:lnTo>
                <a:lnTo>
                  <a:pt x="0" y="0"/>
                </a:lnTo>
                <a:close/>
              </a:path>
            </a:pathLst>
          </a:custGeom>
          <a:blipFill rotWithShape="1">
            <a:blip r:embed="rId8">
              <a:alphaModFix/>
            </a:blip>
            <a:stretch>
              <a:fillRect b="0" l="0" r="0" t="0"/>
            </a:stretch>
          </a:blipFill>
          <a:ln>
            <a:noFill/>
          </a:ln>
        </p:spPr>
      </p:sp>
      <p:sp>
        <p:nvSpPr>
          <p:cNvPr id="94" name="Google Shape;94;p1"/>
          <p:cNvSpPr/>
          <p:nvPr/>
        </p:nvSpPr>
        <p:spPr>
          <a:xfrm rot="-485044">
            <a:off x="4090739" y="6748251"/>
            <a:ext cx="7315200" cy="1502941"/>
          </a:xfrm>
          <a:custGeom>
            <a:rect b="b" l="l" r="r" t="t"/>
            <a:pathLst>
              <a:path extrusionOk="0" h="1502941" w="7315200">
                <a:moveTo>
                  <a:pt x="0" y="0"/>
                </a:moveTo>
                <a:lnTo>
                  <a:pt x="7315200" y="0"/>
                </a:lnTo>
                <a:lnTo>
                  <a:pt x="7315200" y="1502941"/>
                </a:lnTo>
                <a:lnTo>
                  <a:pt x="0" y="1502941"/>
                </a:lnTo>
                <a:lnTo>
                  <a:pt x="0" y="0"/>
                </a:lnTo>
                <a:close/>
              </a:path>
            </a:pathLst>
          </a:custGeom>
          <a:blipFill rotWithShape="1">
            <a:blip r:embed="rId9">
              <a:alphaModFix/>
            </a:blip>
            <a:stretch>
              <a:fillRect b="0" l="0" r="0" t="0"/>
            </a:stretch>
          </a:blipFill>
          <a:ln>
            <a:noFill/>
          </a:ln>
        </p:spPr>
      </p:sp>
      <p:grpSp>
        <p:nvGrpSpPr>
          <p:cNvPr id="95" name="Google Shape;95;p1"/>
          <p:cNvGrpSpPr/>
          <p:nvPr/>
        </p:nvGrpSpPr>
        <p:grpSpPr>
          <a:xfrm>
            <a:off x="824361" y="2047"/>
            <a:ext cx="13524137" cy="7872146"/>
            <a:chOff x="-1808" y="370"/>
            <a:chExt cx="18032183" cy="10496193"/>
          </a:xfrm>
        </p:grpSpPr>
        <p:sp>
          <p:nvSpPr>
            <p:cNvPr id="96" name="Google Shape;96;p1"/>
            <p:cNvSpPr txBox="1"/>
            <p:nvPr/>
          </p:nvSpPr>
          <p:spPr>
            <a:xfrm rot="-677034">
              <a:off x="2299" y="1266977"/>
              <a:ext cx="13078104" cy="1333969"/>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Clr>
                  <a:srgbClr val="000000"/>
                </a:buClr>
                <a:buSzPts val="6500"/>
                <a:buFont typeface="Arial"/>
                <a:buNone/>
              </a:pPr>
              <a:r>
                <a:rPr b="0" i="0" lang="en-US" sz="6500" u="none" cap="none" strike="noStrike">
                  <a:solidFill>
                    <a:srgbClr val="0F1A38"/>
                  </a:solidFill>
                  <a:latin typeface="Barriecito"/>
                  <a:ea typeface="Barriecito"/>
                  <a:cs typeface="Barriecito"/>
                  <a:sym typeface="Barriecito"/>
                </a:rPr>
                <a:t>Write-Empower</a:t>
              </a:r>
              <a:endParaRPr b="0" i="0" sz="6500" u="none" cap="none" strike="noStrike">
                <a:solidFill>
                  <a:srgbClr val="000000"/>
                </a:solidFill>
                <a:latin typeface="Arial"/>
                <a:ea typeface="Arial"/>
                <a:cs typeface="Arial"/>
                <a:sym typeface="Arial"/>
              </a:endParaRPr>
            </a:p>
          </p:txBody>
        </p:sp>
        <p:sp>
          <p:nvSpPr>
            <p:cNvPr id="97" name="Google Shape;97;p1"/>
            <p:cNvSpPr txBox="1"/>
            <p:nvPr/>
          </p:nvSpPr>
          <p:spPr>
            <a:xfrm rot="-676986">
              <a:off x="3724243" y="4100412"/>
              <a:ext cx="13943800" cy="5081154"/>
            </a:xfrm>
            <a:prstGeom prst="rect">
              <a:avLst/>
            </a:prstGeom>
            <a:noFill/>
            <a:ln>
              <a:noFill/>
            </a:ln>
          </p:spPr>
          <p:txBody>
            <a:bodyPr anchorCtr="0" anchor="t" bIns="0" lIns="0" spcFirstLastPara="1" rIns="0" wrap="square" tIns="0">
              <a:spAutoFit/>
            </a:bodyPr>
            <a:lstStyle/>
            <a:p>
              <a:pPr indent="0" lvl="0" marL="0" marR="0" rtl="0" algn="ctr">
                <a:lnSpc>
                  <a:spcPct val="119996"/>
                </a:lnSpc>
                <a:spcBef>
                  <a:spcPts val="0"/>
                </a:spcBef>
                <a:spcAft>
                  <a:spcPts val="0"/>
                </a:spcAft>
                <a:buClr>
                  <a:srgbClr val="000000"/>
                </a:buClr>
                <a:buSzPts val="11254"/>
                <a:buFont typeface="Arial"/>
                <a:buNone/>
              </a:pPr>
              <a:r>
                <a:rPr b="0" i="0" lang="en-US" sz="11254" u="none" cap="none" strike="noStrike">
                  <a:solidFill>
                    <a:srgbClr val="0F1A38"/>
                  </a:solidFill>
                  <a:latin typeface="Barriecito"/>
                  <a:ea typeface="Barriecito"/>
                  <a:cs typeface="Barriecito"/>
                  <a:sym typeface="Barriecito"/>
                </a:rPr>
                <a:t>Persausive Writing</a:t>
              </a:r>
              <a:endParaRPr b="0" i="0" sz="100" u="none" cap="none" strike="noStrike">
                <a:solidFill>
                  <a:srgbClr val="000000"/>
                </a:solidFill>
                <a:latin typeface="Arial"/>
                <a:ea typeface="Arial"/>
                <a:cs typeface="Arial"/>
                <a:sym typeface="Arial"/>
              </a:endParaRPr>
            </a:p>
          </p:txBody>
        </p:sp>
      </p:grpSp>
      <p:sp>
        <p:nvSpPr>
          <p:cNvPr id="98" name="Google Shape;98;p1"/>
          <p:cNvSpPr/>
          <p:nvPr/>
        </p:nvSpPr>
        <p:spPr>
          <a:xfrm>
            <a:off x="7860085" y="4038578"/>
            <a:ext cx="2030773" cy="1992726"/>
          </a:xfrm>
          <a:custGeom>
            <a:rect b="b" l="l" r="r" t="t"/>
            <a:pathLst>
              <a:path extrusionOk="0" h="1992726" w="2030773">
                <a:moveTo>
                  <a:pt x="0" y="0"/>
                </a:moveTo>
                <a:lnTo>
                  <a:pt x="2030772" y="0"/>
                </a:lnTo>
                <a:lnTo>
                  <a:pt x="2030772" y="1992726"/>
                </a:lnTo>
                <a:lnTo>
                  <a:pt x="0" y="1992726"/>
                </a:lnTo>
                <a:lnTo>
                  <a:pt x="0" y="0"/>
                </a:lnTo>
                <a:close/>
              </a:path>
            </a:pathLst>
          </a:custGeom>
          <a:blipFill rotWithShape="1">
            <a:blip r:embed="rId10">
              <a:alphaModFix/>
            </a:blip>
            <a:stretch>
              <a:fillRect b="0" l="0" r="0" t="0"/>
            </a:stretch>
          </a:blipFill>
          <a:ln>
            <a:noFill/>
          </a:ln>
        </p:spPr>
      </p:sp>
      <p:sp>
        <p:nvSpPr>
          <p:cNvPr id="99" name="Google Shape;99;p1"/>
          <p:cNvSpPr/>
          <p:nvPr/>
        </p:nvSpPr>
        <p:spPr>
          <a:xfrm>
            <a:off x="14432727" y="-1205835"/>
            <a:ext cx="4399293" cy="5474234"/>
          </a:xfrm>
          <a:custGeom>
            <a:rect b="b" l="l" r="r" t="t"/>
            <a:pathLst>
              <a:path extrusionOk="0" h="5474234" w="4399293">
                <a:moveTo>
                  <a:pt x="0" y="0"/>
                </a:moveTo>
                <a:lnTo>
                  <a:pt x="4399293" y="0"/>
                </a:lnTo>
                <a:lnTo>
                  <a:pt x="4399293" y="5474234"/>
                </a:lnTo>
                <a:lnTo>
                  <a:pt x="0" y="5474234"/>
                </a:lnTo>
                <a:lnTo>
                  <a:pt x="0" y="0"/>
                </a:lnTo>
                <a:close/>
              </a:path>
            </a:pathLst>
          </a:custGeom>
          <a:blipFill rotWithShape="1">
            <a:blip r:embed="rId11">
              <a:alphaModFix/>
            </a:blip>
            <a:stretch>
              <a:fillRect b="0" l="0" r="0" t="0"/>
            </a:stretch>
          </a:blipFill>
          <a:ln>
            <a:noFill/>
          </a:ln>
        </p:spPr>
      </p:sp>
      <p:sp>
        <p:nvSpPr>
          <p:cNvPr id="100" name="Google Shape;100;p1"/>
          <p:cNvSpPr/>
          <p:nvPr/>
        </p:nvSpPr>
        <p:spPr>
          <a:xfrm>
            <a:off x="15031115" y="8229600"/>
            <a:ext cx="4456370" cy="4114800"/>
          </a:xfrm>
          <a:custGeom>
            <a:rect b="b" l="l" r="r" t="t"/>
            <a:pathLst>
              <a:path extrusionOk="0" h="4114800" w="4456370">
                <a:moveTo>
                  <a:pt x="0" y="0"/>
                </a:moveTo>
                <a:lnTo>
                  <a:pt x="4456370" y="0"/>
                </a:lnTo>
                <a:lnTo>
                  <a:pt x="4456370" y="4114800"/>
                </a:lnTo>
                <a:lnTo>
                  <a:pt x="0" y="4114800"/>
                </a:lnTo>
                <a:lnTo>
                  <a:pt x="0" y="0"/>
                </a:lnTo>
                <a:close/>
              </a:path>
            </a:pathLst>
          </a:custGeom>
          <a:blipFill rotWithShape="1">
            <a:blip r:embed="rId4">
              <a:alphaModFix/>
            </a:blip>
            <a:stretch>
              <a:fillRect b="0" l="0" r="0" t="0"/>
            </a:stretch>
          </a:blipFill>
          <a:ln>
            <a:noFill/>
          </a:ln>
        </p:spPr>
      </p:sp>
      <p:sp>
        <p:nvSpPr>
          <p:cNvPr id="101" name="Google Shape;101;p1"/>
          <p:cNvSpPr/>
          <p:nvPr/>
        </p:nvSpPr>
        <p:spPr>
          <a:xfrm rot="9698572">
            <a:off x="14404188" y="1243605"/>
            <a:ext cx="4456370" cy="4114800"/>
          </a:xfrm>
          <a:custGeom>
            <a:rect b="b" l="l" r="r" t="t"/>
            <a:pathLst>
              <a:path extrusionOk="0" h="4114800" w="4456370">
                <a:moveTo>
                  <a:pt x="0" y="0"/>
                </a:moveTo>
                <a:lnTo>
                  <a:pt x="4456370" y="0"/>
                </a:lnTo>
                <a:lnTo>
                  <a:pt x="4456370" y="4114800"/>
                </a:lnTo>
                <a:lnTo>
                  <a:pt x="0" y="4114800"/>
                </a:lnTo>
                <a:lnTo>
                  <a:pt x="0" y="0"/>
                </a:lnTo>
                <a:close/>
              </a:path>
            </a:pathLst>
          </a:custGeom>
          <a:blipFill rotWithShape="1">
            <a:blip r:embed="rId12">
              <a:alphaModFix/>
            </a:blip>
            <a:stretch>
              <a:fillRect b="0" l="0" r="0" t="0"/>
            </a:stretch>
          </a:blipFill>
          <a:ln>
            <a:noFill/>
          </a:ln>
        </p:spPr>
      </p:sp>
      <p:sp>
        <p:nvSpPr>
          <p:cNvPr id="102" name="Google Shape;102;p1"/>
          <p:cNvSpPr/>
          <p:nvPr/>
        </p:nvSpPr>
        <p:spPr>
          <a:xfrm rot="9698572">
            <a:off x="741467" y="7927652"/>
            <a:ext cx="4456370" cy="4114800"/>
          </a:xfrm>
          <a:custGeom>
            <a:rect b="b" l="l" r="r" t="t"/>
            <a:pathLst>
              <a:path extrusionOk="0" h="4114800" w="4456370">
                <a:moveTo>
                  <a:pt x="0" y="0"/>
                </a:moveTo>
                <a:lnTo>
                  <a:pt x="4456370" y="0"/>
                </a:lnTo>
                <a:lnTo>
                  <a:pt x="4456370" y="4114800"/>
                </a:lnTo>
                <a:lnTo>
                  <a:pt x="0" y="4114800"/>
                </a:lnTo>
                <a:lnTo>
                  <a:pt x="0" y="0"/>
                </a:lnTo>
                <a:close/>
              </a:path>
            </a:pathLst>
          </a:custGeom>
          <a:blipFill rotWithShape="1">
            <a:blip r:embed="rId4">
              <a:alphaModFix/>
            </a:blip>
            <a:stretch>
              <a:fillRect b="0" l="0" r="0" t="0"/>
            </a:stretch>
          </a:blipFill>
          <a:ln>
            <a:noFill/>
          </a:ln>
        </p:spPr>
      </p:sp>
      <p:sp>
        <p:nvSpPr>
          <p:cNvPr id="103" name="Google Shape;103;p1"/>
          <p:cNvSpPr/>
          <p:nvPr/>
        </p:nvSpPr>
        <p:spPr>
          <a:xfrm>
            <a:off x="9743537" y="6709202"/>
            <a:ext cx="7315200" cy="3577798"/>
          </a:xfrm>
          <a:custGeom>
            <a:rect b="b" l="l" r="r" t="t"/>
            <a:pathLst>
              <a:path extrusionOk="0" h="3577798" w="7315200">
                <a:moveTo>
                  <a:pt x="0" y="0"/>
                </a:moveTo>
                <a:lnTo>
                  <a:pt x="7315200" y="0"/>
                </a:lnTo>
                <a:lnTo>
                  <a:pt x="7315200" y="3577798"/>
                </a:lnTo>
                <a:lnTo>
                  <a:pt x="0" y="3577798"/>
                </a:lnTo>
                <a:lnTo>
                  <a:pt x="0" y="0"/>
                </a:lnTo>
                <a:close/>
              </a:path>
            </a:pathLst>
          </a:custGeom>
          <a:blipFill rotWithShape="1">
            <a:blip r:embed="rId13">
              <a:alphaModFix/>
            </a:blip>
            <a:stretch>
              <a:fillRect b="0" l="0" r="0" t="0"/>
            </a:stretch>
          </a:blipFill>
          <a:ln>
            <a:noFill/>
          </a:ln>
        </p:spPr>
      </p:sp>
      <p:sp>
        <p:nvSpPr>
          <p:cNvPr id="104" name="Google Shape;104;p1"/>
          <p:cNvSpPr/>
          <p:nvPr/>
        </p:nvSpPr>
        <p:spPr>
          <a:xfrm>
            <a:off x="-1" y="8055878"/>
            <a:ext cx="10400237" cy="2080047"/>
          </a:xfrm>
          <a:custGeom>
            <a:rect b="b" l="l" r="r" t="t"/>
            <a:pathLst>
              <a:path extrusionOk="0" h="2080047" w="10400237">
                <a:moveTo>
                  <a:pt x="0" y="0"/>
                </a:moveTo>
                <a:lnTo>
                  <a:pt x="10400236" y="0"/>
                </a:lnTo>
                <a:lnTo>
                  <a:pt x="10400236" y="2080047"/>
                </a:lnTo>
                <a:lnTo>
                  <a:pt x="0" y="2080047"/>
                </a:lnTo>
                <a:lnTo>
                  <a:pt x="0" y="0"/>
                </a:lnTo>
                <a:close/>
              </a:path>
            </a:pathLst>
          </a:custGeom>
          <a:blipFill rotWithShape="1">
            <a:blip r:embed="rId14">
              <a:alphaModFix/>
            </a:blip>
            <a:stretch>
              <a:fillRect b="0" l="0" r="0" t="0"/>
            </a:stretch>
          </a:blipFill>
          <a:ln>
            <a:noFill/>
          </a:ln>
        </p:spPr>
      </p:sp>
      <p:sp>
        <p:nvSpPr>
          <p:cNvPr id="105" name="Google Shape;105;p1"/>
          <p:cNvSpPr/>
          <p:nvPr/>
        </p:nvSpPr>
        <p:spPr>
          <a:xfrm rot="-3792447">
            <a:off x="11115840" y="3435741"/>
            <a:ext cx="2247098" cy="3779522"/>
          </a:xfrm>
          <a:custGeom>
            <a:rect b="b" l="l" r="r" t="t"/>
            <a:pathLst>
              <a:path extrusionOk="0" h="3779522" w="2247098">
                <a:moveTo>
                  <a:pt x="0" y="0"/>
                </a:moveTo>
                <a:lnTo>
                  <a:pt x="2247098" y="0"/>
                </a:lnTo>
                <a:lnTo>
                  <a:pt x="2247098" y="3779522"/>
                </a:lnTo>
                <a:lnTo>
                  <a:pt x="0" y="3779522"/>
                </a:lnTo>
                <a:lnTo>
                  <a:pt x="0" y="0"/>
                </a:lnTo>
                <a:close/>
              </a:path>
            </a:pathLst>
          </a:custGeom>
          <a:blipFill rotWithShape="1">
            <a:blip r:embed="rId15">
              <a:alphaModFix/>
            </a:blip>
            <a:stretch>
              <a:fillRect b="0" l="0" r="0" t="0"/>
            </a:stretch>
          </a:blipFill>
          <a:ln>
            <a:noFill/>
          </a:ln>
        </p:spPr>
      </p:sp>
      <p:sp>
        <p:nvSpPr>
          <p:cNvPr id="106" name="Google Shape;106;p1"/>
          <p:cNvSpPr/>
          <p:nvPr/>
        </p:nvSpPr>
        <p:spPr>
          <a:xfrm>
            <a:off x="13836344" y="1011204"/>
            <a:ext cx="2389542" cy="2576957"/>
          </a:xfrm>
          <a:custGeom>
            <a:rect b="b" l="l" r="r" t="t"/>
            <a:pathLst>
              <a:path extrusionOk="0" h="2576957" w="2389542">
                <a:moveTo>
                  <a:pt x="0" y="0"/>
                </a:moveTo>
                <a:lnTo>
                  <a:pt x="2389542" y="0"/>
                </a:lnTo>
                <a:lnTo>
                  <a:pt x="2389542" y="2576957"/>
                </a:lnTo>
                <a:lnTo>
                  <a:pt x="0" y="2576957"/>
                </a:lnTo>
                <a:lnTo>
                  <a:pt x="0" y="0"/>
                </a:lnTo>
                <a:close/>
              </a:path>
            </a:pathLst>
          </a:custGeom>
          <a:blipFill rotWithShape="1">
            <a:blip r:embed="rId16">
              <a:alphaModFix/>
            </a:blip>
            <a:stretch>
              <a:fillRect b="0" l="0" r="0" t="0"/>
            </a:stretch>
          </a:blipFill>
          <a:ln>
            <a:noFill/>
          </a:ln>
        </p:spPr>
      </p:sp>
      <p:sp>
        <p:nvSpPr>
          <p:cNvPr id="107" name="Google Shape;107;p1"/>
          <p:cNvSpPr/>
          <p:nvPr/>
        </p:nvSpPr>
        <p:spPr>
          <a:xfrm>
            <a:off x="14219901" y="4818269"/>
            <a:ext cx="7315200" cy="2274362"/>
          </a:xfrm>
          <a:custGeom>
            <a:rect b="b" l="l" r="r" t="t"/>
            <a:pathLst>
              <a:path extrusionOk="0" h="2274362" w="7315200">
                <a:moveTo>
                  <a:pt x="0" y="0"/>
                </a:moveTo>
                <a:lnTo>
                  <a:pt x="7315200" y="0"/>
                </a:lnTo>
                <a:lnTo>
                  <a:pt x="7315200" y="2274362"/>
                </a:lnTo>
                <a:lnTo>
                  <a:pt x="0" y="2274362"/>
                </a:lnTo>
                <a:lnTo>
                  <a:pt x="0" y="0"/>
                </a:lnTo>
                <a:close/>
              </a:path>
            </a:pathLst>
          </a:custGeom>
          <a:blipFill rotWithShape="1">
            <a:blip r:embed="rId17">
              <a:alphaModFix/>
            </a:blip>
            <a:stretch>
              <a:fillRect b="0" l="0" r="0" t="0"/>
            </a:stretch>
          </a:blipFill>
          <a:ln>
            <a:noFill/>
          </a:ln>
        </p:spPr>
      </p:sp>
      <p:sp>
        <p:nvSpPr>
          <p:cNvPr id="108" name="Google Shape;108;p1"/>
          <p:cNvSpPr txBox="1"/>
          <p:nvPr/>
        </p:nvSpPr>
        <p:spPr>
          <a:xfrm>
            <a:off x="10727646" y="8065861"/>
            <a:ext cx="5904600" cy="727800"/>
          </a:xfrm>
          <a:prstGeom prst="rect">
            <a:avLst/>
          </a:prstGeom>
          <a:noFill/>
          <a:ln>
            <a:noFill/>
          </a:ln>
        </p:spPr>
        <p:txBody>
          <a:bodyPr anchorCtr="0" anchor="t" bIns="0" lIns="0" spcFirstLastPara="1" rIns="0" wrap="square" tIns="0">
            <a:spAutoFit/>
          </a:bodyPr>
          <a:lstStyle/>
          <a:p>
            <a:pPr indent="0" lvl="0" marL="0" marR="0" rtl="0" algn="ctr">
              <a:lnSpc>
                <a:spcPct val="119983"/>
              </a:lnSpc>
              <a:spcBef>
                <a:spcPts val="0"/>
              </a:spcBef>
              <a:spcAft>
                <a:spcPts val="0"/>
              </a:spcAft>
              <a:buClr>
                <a:srgbClr val="000000"/>
              </a:buClr>
              <a:buSzPts val="4729"/>
              <a:buFont typeface="Arial"/>
              <a:buNone/>
            </a:pPr>
            <a:r>
              <a:rPr b="0" i="0" lang="en-US" sz="4729" u="none" cap="none" strike="noStrike">
                <a:solidFill>
                  <a:srgbClr val="0F1A38"/>
                </a:solidFill>
                <a:latin typeface="Archivo Black"/>
                <a:ea typeface="Archivo Black"/>
                <a:cs typeface="Archivo Black"/>
                <a:sym typeface="Archivo Black"/>
              </a:rPr>
              <a:t>World Literature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g2b3ea6f96ac_0_151"/>
          <p:cNvPicPr preferRelativeResize="0"/>
          <p:nvPr/>
        </p:nvPicPr>
        <p:blipFill rotWithShape="1">
          <a:blip r:embed="rId3">
            <a:alphaModFix/>
          </a:blip>
          <a:srcRect b="0" l="6576" r="0" t="5882"/>
          <a:stretch/>
        </p:blipFill>
        <p:spPr>
          <a:xfrm>
            <a:off x="120750" y="0"/>
            <a:ext cx="18287999" cy="10287000"/>
          </a:xfrm>
          <a:prstGeom prst="rect">
            <a:avLst/>
          </a:prstGeom>
          <a:noFill/>
          <a:ln>
            <a:noFill/>
          </a:ln>
        </p:spPr>
      </p:pic>
      <p:sp>
        <p:nvSpPr>
          <p:cNvPr id="215" name="Google Shape;215;g2b3ea6f96ac_0_151"/>
          <p:cNvSpPr/>
          <p:nvPr/>
        </p:nvSpPr>
        <p:spPr>
          <a:xfrm rot="-10064114">
            <a:off x="-3324706" y="-2657069"/>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216" name="Google Shape;216;g2b3ea6f96ac_0_151"/>
          <p:cNvSpPr/>
          <p:nvPr/>
        </p:nvSpPr>
        <p:spPr>
          <a:xfrm>
            <a:off x="-347161" y="55040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217" name="Google Shape;217;g2b3ea6f96ac_0_151"/>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218" name="Google Shape;218;g2b3ea6f96ac_0_151"/>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219" name="Google Shape;219;g2b3ea6f96ac_0_151"/>
          <p:cNvSpPr/>
          <p:nvPr/>
        </p:nvSpPr>
        <p:spPr>
          <a:xfrm rot="-68746">
            <a:off x="10886380" y="-141328"/>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220" name="Google Shape;220;g2b3ea6f96ac_0_151"/>
          <p:cNvSpPr txBox="1"/>
          <p:nvPr/>
        </p:nvSpPr>
        <p:spPr>
          <a:xfrm>
            <a:off x="-1022375" y="3978275"/>
            <a:ext cx="13988400" cy="8793000"/>
          </a:xfrm>
          <a:prstGeom prst="rect">
            <a:avLst/>
          </a:prstGeom>
          <a:solidFill>
            <a:srgbClr val="FF5EFE"/>
          </a:solidFill>
          <a:ln>
            <a:noFill/>
          </a:ln>
        </p:spPr>
        <p:txBody>
          <a:bodyPr anchorCtr="0" anchor="t" bIns="0" lIns="0" spcFirstLastPara="1" rIns="0" wrap="square" tIns="0">
            <a:spAutoFit/>
          </a:bodyPr>
          <a:lstStyle/>
          <a:p>
            <a:pPr indent="0" lvl="0" marL="0" rtl="0" algn="l">
              <a:lnSpc>
                <a:spcPct val="150000"/>
              </a:lnSpc>
              <a:spcBef>
                <a:spcPts val="1400"/>
              </a:spcBef>
              <a:spcAft>
                <a:spcPts val="0"/>
              </a:spcAft>
              <a:buNone/>
            </a:pPr>
            <a:r>
              <a:t/>
            </a:r>
            <a:endParaRPr sz="1250">
              <a:solidFill>
                <a:schemeClr val="dk1"/>
              </a:solidFill>
              <a:highlight>
                <a:srgbClr val="FFFFFF"/>
              </a:highlight>
              <a:latin typeface="Trebuchet MS"/>
              <a:ea typeface="Trebuchet MS"/>
              <a:cs typeface="Trebuchet MS"/>
              <a:sym typeface="Trebuchet MS"/>
            </a:endParaRPr>
          </a:p>
          <a:p>
            <a:pPr indent="0" lvl="0" marL="0" rtl="0" algn="ctr">
              <a:lnSpc>
                <a:spcPct val="130000"/>
              </a:lnSpc>
              <a:spcBef>
                <a:spcPts val="0"/>
              </a:spcBef>
              <a:spcAft>
                <a:spcPts val="0"/>
              </a:spcAft>
              <a:buClr>
                <a:schemeClr val="dk1"/>
              </a:buClr>
              <a:buSzPts val="3200"/>
              <a:buFont typeface="Arial"/>
              <a:buNone/>
            </a:pPr>
            <a:r>
              <a:rPr b="1" lang="en-US" sz="3000">
                <a:solidFill>
                  <a:srgbClr val="212121"/>
                </a:solidFill>
                <a:highlight>
                  <a:srgbClr val="F1F1F1"/>
                </a:highlight>
                <a:latin typeface="Roboto"/>
                <a:ea typeface="Roboto"/>
                <a:cs typeface="Roboto"/>
                <a:sym typeface="Roboto"/>
              </a:rPr>
              <a:t>Colonialism </a:t>
            </a:r>
            <a:endParaRPr sz="1250">
              <a:solidFill>
                <a:schemeClr val="dk1"/>
              </a:solidFill>
              <a:highlight>
                <a:srgbClr val="FFFFFF"/>
              </a:highlight>
              <a:latin typeface="Trebuchet MS"/>
              <a:ea typeface="Trebuchet MS"/>
              <a:cs typeface="Trebuchet MS"/>
              <a:sym typeface="Trebuchet MS"/>
            </a:endParaRPr>
          </a:p>
          <a:p>
            <a:pPr indent="0" lvl="0" marL="0" rtl="0" algn="l">
              <a:lnSpc>
                <a:spcPct val="150000"/>
              </a:lnSpc>
              <a:spcBef>
                <a:spcPts val="1400"/>
              </a:spcBef>
              <a:spcAft>
                <a:spcPts val="0"/>
              </a:spcAft>
              <a:buNone/>
            </a:pPr>
            <a:r>
              <a:rPr lang="en-US" sz="3300">
                <a:solidFill>
                  <a:schemeClr val="dk1"/>
                </a:solidFill>
                <a:latin typeface="Roboto"/>
                <a:ea typeface="Roboto"/>
                <a:cs typeface="Roboto"/>
                <a:sym typeface="Roboto"/>
              </a:rPr>
              <a:t>The process of taking political and economic control over an area, people or country. Colonisers do this by defeating people or a country, then ruling them in a way that gives them no freedom. They may use force, such as from an army.</a:t>
            </a:r>
            <a:endParaRPr sz="3300">
              <a:solidFill>
                <a:schemeClr val="dk1"/>
              </a:solidFill>
              <a:latin typeface="Roboto"/>
              <a:ea typeface="Roboto"/>
              <a:cs typeface="Roboto"/>
              <a:sym typeface="Roboto"/>
            </a:endParaRPr>
          </a:p>
          <a:p>
            <a:pPr indent="0" lvl="0" marL="0" rtl="0" algn="l">
              <a:lnSpc>
                <a:spcPct val="150000"/>
              </a:lnSpc>
              <a:spcBef>
                <a:spcPts val="1400"/>
              </a:spcBef>
              <a:spcAft>
                <a:spcPts val="0"/>
              </a:spcAft>
              <a:buNone/>
            </a:pPr>
            <a:r>
              <a:rPr lang="en-US" sz="3300">
                <a:solidFill>
                  <a:schemeClr val="dk1"/>
                </a:solidFill>
                <a:latin typeface="Roboto"/>
                <a:ea typeface="Roboto"/>
                <a:cs typeface="Roboto"/>
                <a:sym typeface="Roboto"/>
              </a:rPr>
              <a:t>Usually, the dominant country will exploit a colonised country. They’ll introduce settlers and force their own cultural values on its people. This often involved slavery, indentured or forced labour, and the </a:t>
            </a:r>
            <a:r>
              <a:rPr lang="en-US" sz="3300">
                <a:solidFill>
                  <a:schemeClr val="hlink"/>
                </a:solidFill>
                <a:uFill>
                  <a:noFill/>
                </a:uFill>
                <a:latin typeface="Roboto"/>
                <a:ea typeface="Roboto"/>
                <a:cs typeface="Roboto"/>
                <a:sym typeface="Roboto"/>
                <a:hlinkClick r:id="rId9"/>
              </a:rPr>
              <a:t>extraction</a:t>
            </a:r>
            <a:r>
              <a:rPr lang="en-US" sz="3300">
                <a:solidFill>
                  <a:schemeClr val="dk1"/>
                </a:solidFill>
                <a:latin typeface="Roboto"/>
                <a:ea typeface="Roboto"/>
                <a:cs typeface="Roboto"/>
                <a:sym typeface="Roboto"/>
              </a:rPr>
              <a:t> of natural resources.</a:t>
            </a:r>
            <a:endParaRPr sz="3300">
              <a:solidFill>
                <a:schemeClr val="dk1"/>
              </a:solidFill>
              <a:latin typeface="Roboto"/>
              <a:ea typeface="Roboto"/>
              <a:cs typeface="Roboto"/>
              <a:sym typeface="Roboto"/>
            </a:endParaRPr>
          </a:p>
          <a:p>
            <a:pPr indent="0" lvl="0" marL="0" rtl="0" algn="l">
              <a:lnSpc>
                <a:spcPct val="150000"/>
              </a:lnSpc>
              <a:spcBef>
                <a:spcPts val="1400"/>
              </a:spcBef>
              <a:spcAft>
                <a:spcPts val="0"/>
              </a:spcAft>
              <a:buNone/>
            </a:pPr>
            <a:r>
              <a:t/>
            </a:r>
            <a:endParaRPr sz="3300">
              <a:solidFill>
                <a:schemeClr val="dk1"/>
              </a:solidFill>
              <a:latin typeface="Roboto"/>
              <a:ea typeface="Roboto"/>
              <a:cs typeface="Roboto"/>
              <a:sym typeface="Roboto"/>
            </a:endParaRPr>
          </a:p>
          <a:p>
            <a:pPr indent="0" lvl="0" marL="0" rtl="0" algn="ctr">
              <a:lnSpc>
                <a:spcPct val="130000"/>
              </a:lnSpc>
              <a:spcBef>
                <a:spcPts val="0"/>
              </a:spcBef>
              <a:spcAft>
                <a:spcPts val="0"/>
              </a:spcAft>
              <a:buNone/>
            </a:pPr>
            <a:r>
              <a:t/>
            </a:r>
            <a:endParaRPr b="1" sz="3300">
              <a:solidFill>
                <a:srgbClr val="212121"/>
              </a:solidFill>
              <a:highlight>
                <a:srgbClr val="F1F1F1"/>
              </a:highlight>
              <a:latin typeface="Roboto"/>
              <a:ea typeface="Roboto"/>
              <a:cs typeface="Roboto"/>
              <a:sym typeface="Roboto"/>
            </a:endParaRPr>
          </a:p>
        </p:txBody>
      </p:sp>
      <p:sp>
        <p:nvSpPr>
          <p:cNvPr id="221" name="Google Shape;221;g2b3ea6f96ac_0_151"/>
          <p:cNvSpPr/>
          <p:nvPr/>
        </p:nvSpPr>
        <p:spPr>
          <a:xfrm>
            <a:off x="-6969929" y="7437567"/>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10">
              <a:alphaModFix/>
            </a:blip>
            <a:stretch>
              <a:fillRect b="0" l="0" r="0" t="0"/>
            </a:stretch>
          </a:blipFill>
          <a:ln>
            <a:noFill/>
          </a:ln>
        </p:spPr>
      </p:sp>
      <p:sp>
        <p:nvSpPr>
          <p:cNvPr id="222" name="Google Shape;222;g2b3ea6f96ac_0_151"/>
          <p:cNvSpPr txBox="1"/>
          <p:nvPr/>
        </p:nvSpPr>
        <p:spPr>
          <a:xfrm rot="-186508">
            <a:off x="2907939" y="-110518"/>
            <a:ext cx="9499076" cy="16160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Unit </a:t>
            </a:r>
            <a:r>
              <a:rPr b="0" i="0" lang="en-US" sz="10500" u="none" cap="none" strike="noStrike">
                <a:solidFill>
                  <a:srgbClr val="000000"/>
                </a:solidFill>
                <a:latin typeface="Barriecito"/>
                <a:ea typeface="Barriecito"/>
                <a:cs typeface="Barriecito"/>
                <a:sym typeface="Barriecito"/>
              </a:rPr>
              <a:t>Vocabulary</a:t>
            </a:r>
            <a:endParaRPr b="0" i="0" sz="1400" u="none" cap="none" strike="noStrike">
              <a:solidFill>
                <a:srgbClr val="000000"/>
              </a:solidFill>
              <a:latin typeface="Arial"/>
              <a:ea typeface="Arial"/>
              <a:cs typeface="Arial"/>
              <a:sym typeface="Arial"/>
            </a:endParaRPr>
          </a:p>
        </p:txBody>
      </p:sp>
      <p:sp>
        <p:nvSpPr>
          <p:cNvPr id="223" name="Google Shape;223;g2b3ea6f96ac_0_151"/>
          <p:cNvSpPr txBox="1"/>
          <p:nvPr/>
        </p:nvSpPr>
        <p:spPr>
          <a:xfrm>
            <a:off x="12443835" y="2352863"/>
            <a:ext cx="3129900" cy="162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lang="en-US" sz="4400">
                <a:solidFill>
                  <a:schemeClr val="dk1"/>
                </a:solidFill>
                <a:latin typeface="Barriecito"/>
                <a:ea typeface="Barriecito"/>
                <a:cs typeface="Barriecito"/>
                <a:sym typeface="Barriecito"/>
              </a:rPr>
              <a:t>Reflect </a:t>
            </a:r>
            <a:endParaRPr b="1" sz="4400">
              <a:solidFill>
                <a:schemeClr val="dk1"/>
              </a:solidFill>
              <a:latin typeface="Barriecito"/>
              <a:ea typeface="Barriecito"/>
              <a:cs typeface="Barriecito"/>
              <a:sym typeface="Barriecito"/>
            </a:endParaRPr>
          </a:p>
          <a:p>
            <a:pPr indent="0" lvl="0" marL="0" marR="0" rtl="0" algn="ctr">
              <a:lnSpc>
                <a:spcPct val="140000"/>
              </a:lnSpc>
              <a:spcBef>
                <a:spcPts val="0"/>
              </a:spcBef>
              <a:spcAft>
                <a:spcPts val="0"/>
              </a:spcAft>
              <a:buClr>
                <a:srgbClr val="000000"/>
              </a:buClr>
              <a:buSzPts val="4400"/>
              <a:buFont typeface="Arial"/>
              <a:buNone/>
            </a:pPr>
            <a:r>
              <a:t/>
            </a:r>
            <a:endParaRPr b="1" sz="4400">
              <a:solidFill>
                <a:schemeClr val="dk1"/>
              </a:solidFill>
              <a:latin typeface="Barriecito"/>
              <a:ea typeface="Barriecito"/>
              <a:cs typeface="Barriecito"/>
              <a:sym typeface="Barriec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g2b3ea6f96ac_0_165"/>
          <p:cNvPicPr preferRelativeResize="0"/>
          <p:nvPr/>
        </p:nvPicPr>
        <p:blipFill rotWithShape="1">
          <a:blip r:embed="rId3">
            <a:alphaModFix/>
          </a:blip>
          <a:srcRect b="0" l="6576" r="0" t="5882"/>
          <a:stretch/>
        </p:blipFill>
        <p:spPr>
          <a:xfrm>
            <a:off x="120750" y="0"/>
            <a:ext cx="18287999" cy="10287000"/>
          </a:xfrm>
          <a:prstGeom prst="rect">
            <a:avLst/>
          </a:prstGeom>
          <a:noFill/>
          <a:ln>
            <a:noFill/>
          </a:ln>
        </p:spPr>
      </p:pic>
      <p:sp>
        <p:nvSpPr>
          <p:cNvPr id="229" name="Google Shape;229;g2b3ea6f96ac_0_165"/>
          <p:cNvSpPr/>
          <p:nvPr/>
        </p:nvSpPr>
        <p:spPr>
          <a:xfrm rot="-10064114">
            <a:off x="-3324706" y="-2657069"/>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230" name="Google Shape;230;g2b3ea6f96ac_0_165"/>
          <p:cNvSpPr/>
          <p:nvPr/>
        </p:nvSpPr>
        <p:spPr>
          <a:xfrm>
            <a:off x="-347161" y="55040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231" name="Google Shape;231;g2b3ea6f96ac_0_165"/>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232" name="Google Shape;232;g2b3ea6f96ac_0_165"/>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233" name="Google Shape;233;g2b3ea6f96ac_0_165"/>
          <p:cNvSpPr/>
          <p:nvPr/>
        </p:nvSpPr>
        <p:spPr>
          <a:xfrm rot="-68746">
            <a:off x="10886380" y="-141328"/>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234" name="Google Shape;234;g2b3ea6f96ac_0_165"/>
          <p:cNvSpPr txBox="1"/>
          <p:nvPr/>
        </p:nvSpPr>
        <p:spPr>
          <a:xfrm>
            <a:off x="-1022375" y="3978275"/>
            <a:ext cx="13988400" cy="8793000"/>
          </a:xfrm>
          <a:prstGeom prst="rect">
            <a:avLst/>
          </a:prstGeom>
          <a:solidFill>
            <a:srgbClr val="FF5EFE"/>
          </a:solidFill>
          <a:ln>
            <a:noFill/>
          </a:ln>
        </p:spPr>
        <p:txBody>
          <a:bodyPr anchorCtr="0" anchor="t" bIns="0" lIns="0" spcFirstLastPara="1" rIns="0" wrap="square" tIns="0">
            <a:spAutoFit/>
          </a:bodyPr>
          <a:lstStyle/>
          <a:p>
            <a:pPr indent="0" lvl="0" marL="0" rtl="0" algn="l">
              <a:lnSpc>
                <a:spcPct val="150000"/>
              </a:lnSpc>
              <a:spcBef>
                <a:spcPts val="1400"/>
              </a:spcBef>
              <a:spcAft>
                <a:spcPts val="0"/>
              </a:spcAft>
              <a:buNone/>
            </a:pPr>
            <a:r>
              <a:t/>
            </a:r>
            <a:endParaRPr sz="1250">
              <a:solidFill>
                <a:schemeClr val="dk1"/>
              </a:solidFill>
              <a:highlight>
                <a:srgbClr val="FFFFFF"/>
              </a:highlight>
              <a:latin typeface="Trebuchet MS"/>
              <a:ea typeface="Trebuchet MS"/>
              <a:cs typeface="Trebuchet MS"/>
              <a:sym typeface="Trebuchet MS"/>
            </a:endParaRPr>
          </a:p>
          <a:p>
            <a:pPr indent="0" lvl="0" marL="0" rtl="0" algn="ctr">
              <a:lnSpc>
                <a:spcPct val="130000"/>
              </a:lnSpc>
              <a:spcBef>
                <a:spcPts val="0"/>
              </a:spcBef>
              <a:spcAft>
                <a:spcPts val="0"/>
              </a:spcAft>
              <a:buNone/>
            </a:pPr>
            <a:r>
              <a:rPr b="1" lang="en-US" sz="3000">
                <a:solidFill>
                  <a:srgbClr val="212121"/>
                </a:solidFill>
                <a:highlight>
                  <a:srgbClr val="F1F1F1"/>
                </a:highlight>
                <a:latin typeface="Roboto"/>
                <a:ea typeface="Roboto"/>
                <a:cs typeface="Roboto"/>
                <a:sym typeface="Roboto"/>
              </a:rPr>
              <a:t>Colonialism </a:t>
            </a:r>
            <a:endParaRPr sz="1250">
              <a:solidFill>
                <a:schemeClr val="dk1"/>
              </a:solidFill>
              <a:highlight>
                <a:srgbClr val="FFFFFF"/>
              </a:highlight>
              <a:latin typeface="Trebuchet MS"/>
              <a:ea typeface="Trebuchet MS"/>
              <a:cs typeface="Trebuchet MS"/>
              <a:sym typeface="Trebuchet MS"/>
            </a:endParaRPr>
          </a:p>
          <a:p>
            <a:pPr indent="0" lvl="0" marL="0" rtl="0" algn="l">
              <a:lnSpc>
                <a:spcPct val="150000"/>
              </a:lnSpc>
              <a:spcBef>
                <a:spcPts val="1400"/>
              </a:spcBef>
              <a:spcAft>
                <a:spcPts val="0"/>
              </a:spcAft>
              <a:buNone/>
            </a:pPr>
            <a:r>
              <a:rPr lang="en-US" sz="3300">
                <a:solidFill>
                  <a:schemeClr val="dk1"/>
                </a:solidFill>
                <a:latin typeface="Roboto"/>
                <a:ea typeface="Roboto"/>
                <a:cs typeface="Roboto"/>
                <a:sym typeface="Roboto"/>
              </a:rPr>
              <a:t>The process of taking political and economic control over an area, people or country. Colonisers do this by defeating people or a country, then ruling them in a way that gives them no freedom. They may use force, such as from an army.</a:t>
            </a:r>
            <a:endParaRPr sz="3300">
              <a:solidFill>
                <a:schemeClr val="dk1"/>
              </a:solidFill>
              <a:latin typeface="Roboto"/>
              <a:ea typeface="Roboto"/>
              <a:cs typeface="Roboto"/>
              <a:sym typeface="Roboto"/>
            </a:endParaRPr>
          </a:p>
          <a:p>
            <a:pPr indent="0" lvl="0" marL="0" rtl="0" algn="l">
              <a:lnSpc>
                <a:spcPct val="150000"/>
              </a:lnSpc>
              <a:spcBef>
                <a:spcPts val="1400"/>
              </a:spcBef>
              <a:spcAft>
                <a:spcPts val="0"/>
              </a:spcAft>
              <a:buNone/>
            </a:pPr>
            <a:r>
              <a:rPr lang="en-US" sz="3300">
                <a:solidFill>
                  <a:schemeClr val="dk1"/>
                </a:solidFill>
                <a:latin typeface="Roboto"/>
                <a:ea typeface="Roboto"/>
                <a:cs typeface="Roboto"/>
                <a:sym typeface="Roboto"/>
              </a:rPr>
              <a:t>Usually, the dominant country will exploit a colonised country. They’ll introduce settlers and force their own cultural values on its people. This often involved slavery, indentured or forced labour, and the </a:t>
            </a:r>
            <a:r>
              <a:rPr lang="en-US" sz="3300">
                <a:solidFill>
                  <a:schemeClr val="hlink"/>
                </a:solidFill>
                <a:uFill>
                  <a:noFill/>
                </a:uFill>
                <a:latin typeface="Roboto"/>
                <a:ea typeface="Roboto"/>
                <a:cs typeface="Roboto"/>
                <a:sym typeface="Roboto"/>
                <a:hlinkClick r:id="rId9"/>
              </a:rPr>
              <a:t>extraction</a:t>
            </a:r>
            <a:r>
              <a:rPr lang="en-US" sz="3300">
                <a:solidFill>
                  <a:schemeClr val="dk1"/>
                </a:solidFill>
                <a:latin typeface="Roboto"/>
                <a:ea typeface="Roboto"/>
                <a:cs typeface="Roboto"/>
                <a:sym typeface="Roboto"/>
              </a:rPr>
              <a:t> of natural resources.</a:t>
            </a:r>
            <a:endParaRPr sz="3300">
              <a:solidFill>
                <a:schemeClr val="dk1"/>
              </a:solidFill>
              <a:latin typeface="Roboto"/>
              <a:ea typeface="Roboto"/>
              <a:cs typeface="Roboto"/>
              <a:sym typeface="Roboto"/>
            </a:endParaRPr>
          </a:p>
          <a:p>
            <a:pPr indent="0" lvl="0" marL="0" rtl="0" algn="l">
              <a:lnSpc>
                <a:spcPct val="150000"/>
              </a:lnSpc>
              <a:spcBef>
                <a:spcPts val="1400"/>
              </a:spcBef>
              <a:spcAft>
                <a:spcPts val="0"/>
              </a:spcAft>
              <a:buNone/>
            </a:pPr>
            <a:r>
              <a:t/>
            </a:r>
            <a:endParaRPr sz="3300">
              <a:solidFill>
                <a:schemeClr val="dk1"/>
              </a:solidFill>
              <a:latin typeface="Roboto"/>
              <a:ea typeface="Roboto"/>
              <a:cs typeface="Roboto"/>
              <a:sym typeface="Roboto"/>
            </a:endParaRPr>
          </a:p>
          <a:p>
            <a:pPr indent="0" lvl="0" marL="0" rtl="0" algn="ctr">
              <a:lnSpc>
                <a:spcPct val="130000"/>
              </a:lnSpc>
              <a:spcBef>
                <a:spcPts val="0"/>
              </a:spcBef>
              <a:spcAft>
                <a:spcPts val="0"/>
              </a:spcAft>
              <a:buNone/>
            </a:pPr>
            <a:r>
              <a:t/>
            </a:r>
            <a:endParaRPr b="1" sz="3300">
              <a:solidFill>
                <a:srgbClr val="212121"/>
              </a:solidFill>
              <a:highlight>
                <a:srgbClr val="F1F1F1"/>
              </a:highlight>
              <a:latin typeface="Roboto"/>
              <a:ea typeface="Roboto"/>
              <a:cs typeface="Roboto"/>
              <a:sym typeface="Roboto"/>
            </a:endParaRPr>
          </a:p>
        </p:txBody>
      </p:sp>
      <p:sp>
        <p:nvSpPr>
          <p:cNvPr id="235" name="Google Shape;235;g2b3ea6f96ac_0_165"/>
          <p:cNvSpPr/>
          <p:nvPr/>
        </p:nvSpPr>
        <p:spPr>
          <a:xfrm>
            <a:off x="-6969929" y="7437567"/>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10">
              <a:alphaModFix/>
            </a:blip>
            <a:stretch>
              <a:fillRect b="0" l="0" r="0" t="0"/>
            </a:stretch>
          </a:blipFill>
          <a:ln>
            <a:noFill/>
          </a:ln>
        </p:spPr>
      </p:sp>
      <p:sp>
        <p:nvSpPr>
          <p:cNvPr id="236" name="Google Shape;236;g2b3ea6f96ac_0_165"/>
          <p:cNvSpPr txBox="1"/>
          <p:nvPr/>
        </p:nvSpPr>
        <p:spPr>
          <a:xfrm rot="-186508">
            <a:off x="2907939" y="-110518"/>
            <a:ext cx="9499076" cy="16160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Unit </a:t>
            </a:r>
            <a:r>
              <a:rPr b="0" i="0" lang="en-US" sz="10500" u="none" cap="none" strike="noStrike">
                <a:solidFill>
                  <a:srgbClr val="000000"/>
                </a:solidFill>
                <a:latin typeface="Barriecito"/>
                <a:ea typeface="Barriecito"/>
                <a:cs typeface="Barriecito"/>
                <a:sym typeface="Barriecito"/>
              </a:rPr>
              <a:t>Vocabulary</a:t>
            </a:r>
            <a:endParaRPr b="0" i="0" sz="1400" u="none" cap="none" strike="noStrike">
              <a:solidFill>
                <a:srgbClr val="000000"/>
              </a:solidFill>
              <a:latin typeface="Arial"/>
              <a:ea typeface="Arial"/>
              <a:cs typeface="Arial"/>
              <a:sym typeface="Arial"/>
            </a:endParaRPr>
          </a:p>
        </p:txBody>
      </p:sp>
      <p:sp>
        <p:nvSpPr>
          <p:cNvPr id="237" name="Google Shape;237;g2b3ea6f96ac_0_165"/>
          <p:cNvSpPr txBox="1"/>
          <p:nvPr/>
        </p:nvSpPr>
        <p:spPr>
          <a:xfrm>
            <a:off x="12443835" y="2352863"/>
            <a:ext cx="3129900" cy="162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lang="en-US" sz="4400">
                <a:solidFill>
                  <a:schemeClr val="dk1"/>
                </a:solidFill>
                <a:latin typeface="Barriecito"/>
                <a:ea typeface="Barriecito"/>
                <a:cs typeface="Barriecito"/>
                <a:sym typeface="Barriecito"/>
              </a:rPr>
              <a:t>Reflect </a:t>
            </a:r>
            <a:endParaRPr b="1" sz="4400">
              <a:solidFill>
                <a:schemeClr val="dk1"/>
              </a:solidFill>
              <a:latin typeface="Barriecito"/>
              <a:ea typeface="Barriecito"/>
              <a:cs typeface="Barriecito"/>
              <a:sym typeface="Barriecito"/>
            </a:endParaRPr>
          </a:p>
          <a:p>
            <a:pPr indent="0" lvl="0" marL="0" marR="0" rtl="0" algn="ctr">
              <a:lnSpc>
                <a:spcPct val="140000"/>
              </a:lnSpc>
              <a:spcBef>
                <a:spcPts val="0"/>
              </a:spcBef>
              <a:spcAft>
                <a:spcPts val="0"/>
              </a:spcAft>
              <a:buClr>
                <a:srgbClr val="000000"/>
              </a:buClr>
              <a:buSzPts val="4400"/>
              <a:buFont typeface="Arial"/>
              <a:buNone/>
            </a:pPr>
            <a:r>
              <a:t/>
            </a:r>
            <a:endParaRPr b="1" sz="4400">
              <a:solidFill>
                <a:schemeClr val="dk1"/>
              </a:solidFill>
              <a:latin typeface="Barriecito"/>
              <a:ea typeface="Barriecito"/>
              <a:cs typeface="Barriecito"/>
              <a:sym typeface="Barriec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g2b3ea6f96ac_0_179"/>
          <p:cNvPicPr preferRelativeResize="0"/>
          <p:nvPr/>
        </p:nvPicPr>
        <p:blipFill rotWithShape="1">
          <a:blip r:embed="rId3">
            <a:alphaModFix/>
          </a:blip>
          <a:srcRect b="0" l="6576" r="0" t="5882"/>
          <a:stretch/>
        </p:blipFill>
        <p:spPr>
          <a:xfrm>
            <a:off x="120750" y="0"/>
            <a:ext cx="18287999" cy="10287000"/>
          </a:xfrm>
          <a:prstGeom prst="rect">
            <a:avLst/>
          </a:prstGeom>
          <a:noFill/>
          <a:ln>
            <a:noFill/>
          </a:ln>
        </p:spPr>
      </p:pic>
      <p:sp>
        <p:nvSpPr>
          <p:cNvPr id="243" name="Google Shape;243;g2b3ea6f96ac_0_179"/>
          <p:cNvSpPr/>
          <p:nvPr/>
        </p:nvSpPr>
        <p:spPr>
          <a:xfrm rot="-10064114">
            <a:off x="-3324706" y="-2657069"/>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244" name="Google Shape;244;g2b3ea6f96ac_0_179"/>
          <p:cNvSpPr/>
          <p:nvPr/>
        </p:nvSpPr>
        <p:spPr>
          <a:xfrm>
            <a:off x="-347161" y="55040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245" name="Google Shape;245;g2b3ea6f96ac_0_179"/>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246" name="Google Shape;246;g2b3ea6f96ac_0_179"/>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247" name="Google Shape;247;g2b3ea6f96ac_0_179"/>
          <p:cNvSpPr/>
          <p:nvPr/>
        </p:nvSpPr>
        <p:spPr>
          <a:xfrm rot="-68746">
            <a:off x="10886380" y="-141328"/>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248" name="Google Shape;248;g2b3ea6f96ac_0_179"/>
          <p:cNvSpPr txBox="1"/>
          <p:nvPr/>
        </p:nvSpPr>
        <p:spPr>
          <a:xfrm>
            <a:off x="-1022375" y="3978275"/>
            <a:ext cx="13988400" cy="3862200"/>
          </a:xfrm>
          <a:prstGeom prst="rect">
            <a:avLst/>
          </a:prstGeom>
          <a:solidFill>
            <a:srgbClr val="FF5EFE"/>
          </a:solidFill>
          <a:ln>
            <a:noFill/>
          </a:ln>
        </p:spPr>
        <p:txBody>
          <a:bodyPr anchorCtr="0" anchor="t" bIns="0" lIns="0" spcFirstLastPara="1" rIns="0" wrap="square" tIns="0">
            <a:spAutoFit/>
          </a:bodyPr>
          <a:lstStyle/>
          <a:p>
            <a:pPr indent="0" lvl="0" marL="0" rtl="0" algn="l">
              <a:lnSpc>
                <a:spcPct val="150000"/>
              </a:lnSpc>
              <a:spcBef>
                <a:spcPts val="1400"/>
              </a:spcBef>
              <a:spcAft>
                <a:spcPts val="0"/>
              </a:spcAft>
              <a:buNone/>
            </a:pPr>
            <a:r>
              <a:t/>
            </a:r>
            <a:endParaRPr sz="1250">
              <a:solidFill>
                <a:schemeClr val="dk1"/>
              </a:solidFill>
              <a:highlight>
                <a:srgbClr val="FFFFFF"/>
              </a:highlight>
              <a:latin typeface="Trebuchet MS"/>
              <a:ea typeface="Trebuchet MS"/>
              <a:cs typeface="Trebuchet MS"/>
              <a:sym typeface="Trebuchet MS"/>
            </a:endParaRPr>
          </a:p>
          <a:p>
            <a:pPr indent="0" lvl="0" marL="0" rtl="0" algn="ctr">
              <a:lnSpc>
                <a:spcPct val="130000"/>
              </a:lnSpc>
              <a:spcBef>
                <a:spcPts val="0"/>
              </a:spcBef>
              <a:spcAft>
                <a:spcPts val="0"/>
              </a:spcAft>
              <a:buNone/>
            </a:pPr>
            <a:r>
              <a:rPr b="1" lang="en-US" sz="3000">
                <a:solidFill>
                  <a:srgbClr val="212121"/>
                </a:solidFill>
                <a:highlight>
                  <a:srgbClr val="F1F1F1"/>
                </a:highlight>
                <a:latin typeface="Roboto"/>
                <a:ea typeface="Roboto"/>
                <a:cs typeface="Roboto"/>
                <a:sym typeface="Roboto"/>
              </a:rPr>
              <a:t>Neo- </a:t>
            </a:r>
            <a:r>
              <a:rPr b="1" lang="en-US" sz="3000">
                <a:solidFill>
                  <a:srgbClr val="212121"/>
                </a:solidFill>
                <a:highlight>
                  <a:srgbClr val="F1F1F1"/>
                </a:highlight>
                <a:latin typeface="Roboto"/>
                <a:ea typeface="Roboto"/>
                <a:cs typeface="Roboto"/>
                <a:sym typeface="Roboto"/>
              </a:rPr>
              <a:t>Colonialism</a:t>
            </a:r>
            <a:endParaRPr sz="1250">
              <a:solidFill>
                <a:schemeClr val="dk1"/>
              </a:solidFill>
              <a:highlight>
                <a:srgbClr val="FFFFFF"/>
              </a:highlight>
              <a:latin typeface="Trebuchet MS"/>
              <a:ea typeface="Trebuchet MS"/>
              <a:cs typeface="Trebuchet MS"/>
              <a:sym typeface="Trebuchet MS"/>
            </a:endParaRPr>
          </a:p>
          <a:p>
            <a:pPr indent="0" lvl="0" marL="0" rtl="0" algn="l">
              <a:lnSpc>
                <a:spcPct val="150000"/>
              </a:lnSpc>
              <a:spcBef>
                <a:spcPts val="1400"/>
              </a:spcBef>
              <a:spcAft>
                <a:spcPts val="0"/>
              </a:spcAft>
              <a:buNone/>
            </a:pPr>
            <a:r>
              <a:rPr lang="en-US" sz="3300">
                <a:solidFill>
                  <a:schemeClr val="dk1"/>
                </a:solidFill>
                <a:latin typeface="Roboto"/>
                <a:ea typeface="Roboto"/>
                <a:cs typeface="Roboto"/>
                <a:sym typeface="Roboto"/>
              </a:rPr>
              <a:t>Colonialism is the direct control over a group of people or area. Neocolonialism involves </a:t>
            </a:r>
            <a:r>
              <a:rPr b="1" lang="en-US" sz="3300">
                <a:solidFill>
                  <a:schemeClr val="dk1"/>
                </a:solidFill>
                <a:latin typeface="Roboto"/>
                <a:ea typeface="Roboto"/>
                <a:cs typeface="Roboto"/>
                <a:sym typeface="Roboto"/>
              </a:rPr>
              <a:t>indirect control</a:t>
            </a:r>
            <a:r>
              <a:rPr lang="en-US" sz="3300">
                <a:solidFill>
                  <a:schemeClr val="dk1"/>
                </a:solidFill>
                <a:latin typeface="Roboto"/>
                <a:ea typeface="Roboto"/>
                <a:cs typeface="Roboto"/>
                <a:sym typeface="Roboto"/>
              </a:rPr>
              <a:t>. It allows a country with strong political power and influence to indirectly control an area or group of people.</a:t>
            </a:r>
            <a:endParaRPr b="1" sz="3300">
              <a:solidFill>
                <a:srgbClr val="212121"/>
              </a:solidFill>
              <a:latin typeface="Roboto"/>
              <a:ea typeface="Roboto"/>
              <a:cs typeface="Roboto"/>
              <a:sym typeface="Roboto"/>
            </a:endParaRPr>
          </a:p>
        </p:txBody>
      </p:sp>
      <p:sp>
        <p:nvSpPr>
          <p:cNvPr id="249" name="Google Shape;249;g2b3ea6f96ac_0_179"/>
          <p:cNvSpPr/>
          <p:nvPr/>
        </p:nvSpPr>
        <p:spPr>
          <a:xfrm>
            <a:off x="-6969929" y="7437567"/>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9">
              <a:alphaModFix/>
            </a:blip>
            <a:stretch>
              <a:fillRect b="0" l="0" r="0" t="0"/>
            </a:stretch>
          </a:blipFill>
          <a:ln>
            <a:noFill/>
          </a:ln>
        </p:spPr>
      </p:sp>
      <p:sp>
        <p:nvSpPr>
          <p:cNvPr id="250" name="Google Shape;250;g2b3ea6f96ac_0_179"/>
          <p:cNvSpPr txBox="1"/>
          <p:nvPr/>
        </p:nvSpPr>
        <p:spPr>
          <a:xfrm rot="-186508">
            <a:off x="2907939" y="-110518"/>
            <a:ext cx="9499076" cy="16160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Unit </a:t>
            </a:r>
            <a:r>
              <a:rPr b="0" i="0" lang="en-US" sz="10500" u="none" cap="none" strike="noStrike">
                <a:solidFill>
                  <a:srgbClr val="000000"/>
                </a:solidFill>
                <a:latin typeface="Barriecito"/>
                <a:ea typeface="Barriecito"/>
                <a:cs typeface="Barriecito"/>
                <a:sym typeface="Barriecito"/>
              </a:rPr>
              <a:t>Vocabulary</a:t>
            </a:r>
            <a:endParaRPr b="0" i="0" sz="1400" u="none" cap="none" strike="noStrike">
              <a:solidFill>
                <a:srgbClr val="000000"/>
              </a:solidFill>
              <a:latin typeface="Arial"/>
              <a:ea typeface="Arial"/>
              <a:cs typeface="Arial"/>
              <a:sym typeface="Arial"/>
            </a:endParaRPr>
          </a:p>
        </p:txBody>
      </p:sp>
      <p:sp>
        <p:nvSpPr>
          <p:cNvPr id="251" name="Google Shape;251;g2b3ea6f96ac_0_179"/>
          <p:cNvSpPr txBox="1"/>
          <p:nvPr/>
        </p:nvSpPr>
        <p:spPr>
          <a:xfrm>
            <a:off x="12443835" y="2352863"/>
            <a:ext cx="3129900" cy="162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lang="en-US" sz="4400">
                <a:solidFill>
                  <a:schemeClr val="dk1"/>
                </a:solidFill>
                <a:latin typeface="Barriecito"/>
                <a:ea typeface="Barriecito"/>
                <a:cs typeface="Barriecito"/>
                <a:sym typeface="Barriecito"/>
              </a:rPr>
              <a:t>Reflect </a:t>
            </a:r>
            <a:endParaRPr b="1" sz="4400">
              <a:solidFill>
                <a:schemeClr val="dk1"/>
              </a:solidFill>
              <a:latin typeface="Barriecito"/>
              <a:ea typeface="Barriecito"/>
              <a:cs typeface="Barriecito"/>
              <a:sym typeface="Barriecito"/>
            </a:endParaRPr>
          </a:p>
          <a:p>
            <a:pPr indent="0" lvl="0" marL="0" marR="0" rtl="0" algn="ctr">
              <a:lnSpc>
                <a:spcPct val="140000"/>
              </a:lnSpc>
              <a:spcBef>
                <a:spcPts val="0"/>
              </a:spcBef>
              <a:spcAft>
                <a:spcPts val="0"/>
              </a:spcAft>
              <a:buClr>
                <a:srgbClr val="000000"/>
              </a:buClr>
              <a:buSzPts val="4400"/>
              <a:buFont typeface="Arial"/>
              <a:buNone/>
            </a:pPr>
            <a:r>
              <a:t/>
            </a:r>
            <a:endParaRPr b="1" sz="4400">
              <a:solidFill>
                <a:schemeClr val="dk1"/>
              </a:solidFill>
              <a:latin typeface="Barriecito"/>
              <a:ea typeface="Barriecito"/>
              <a:cs typeface="Barriecito"/>
              <a:sym typeface="Barriec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g2b3ea6f96ac_0_193"/>
          <p:cNvPicPr preferRelativeResize="0"/>
          <p:nvPr/>
        </p:nvPicPr>
        <p:blipFill rotWithShape="1">
          <a:blip r:embed="rId3">
            <a:alphaModFix/>
          </a:blip>
          <a:srcRect b="0" l="6576" r="0" t="5882"/>
          <a:stretch/>
        </p:blipFill>
        <p:spPr>
          <a:xfrm>
            <a:off x="120750" y="0"/>
            <a:ext cx="18287999" cy="10287000"/>
          </a:xfrm>
          <a:prstGeom prst="rect">
            <a:avLst/>
          </a:prstGeom>
          <a:noFill/>
          <a:ln>
            <a:noFill/>
          </a:ln>
        </p:spPr>
      </p:pic>
      <p:sp>
        <p:nvSpPr>
          <p:cNvPr id="257" name="Google Shape;257;g2b3ea6f96ac_0_193"/>
          <p:cNvSpPr/>
          <p:nvPr/>
        </p:nvSpPr>
        <p:spPr>
          <a:xfrm rot="-10064114">
            <a:off x="-3324706" y="-2657069"/>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258" name="Google Shape;258;g2b3ea6f96ac_0_193"/>
          <p:cNvSpPr/>
          <p:nvPr/>
        </p:nvSpPr>
        <p:spPr>
          <a:xfrm>
            <a:off x="-347161" y="55040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259" name="Google Shape;259;g2b3ea6f96ac_0_193"/>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260" name="Google Shape;260;g2b3ea6f96ac_0_193"/>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261" name="Google Shape;261;g2b3ea6f96ac_0_193"/>
          <p:cNvSpPr/>
          <p:nvPr/>
        </p:nvSpPr>
        <p:spPr>
          <a:xfrm rot="-68746">
            <a:off x="10886380" y="-141328"/>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262" name="Google Shape;262;g2b3ea6f96ac_0_193"/>
          <p:cNvSpPr txBox="1"/>
          <p:nvPr/>
        </p:nvSpPr>
        <p:spPr>
          <a:xfrm>
            <a:off x="-1022375" y="3978275"/>
            <a:ext cx="13988400" cy="5772300"/>
          </a:xfrm>
          <a:prstGeom prst="rect">
            <a:avLst/>
          </a:prstGeom>
          <a:solidFill>
            <a:srgbClr val="FF5EFE"/>
          </a:solidFill>
          <a:ln>
            <a:noFill/>
          </a:ln>
        </p:spPr>
        <p:txBody>
          <a:bodyPr anchorCtr="0" anchor="t" bIns="0" lIns="0" spcFirstLastPara="1" rIns="0" wrap="square" tIns="0">
            <a:spAutoFit/>
          </a:bodyPr>
          <a:lstStyle/>
          <a:p>
            <a:pPr indent="0" lvl="0" marL="0" rtl="0" algn="l">
              <a:lnSpc>
                <a:spcPct val="150000"/>
              </a:lnSpc>
              <a:spcBef>
                <a:spcPts val="1400"/>
              </a:spcBef>
              <a:spcAft>
                <a:spcPts val="0"/>
              </a:spcAft>
              <a:buNone/>
            </a:pPr>
            <a:r>
              <a:t/>
            </a:r>
            <a:endParaRPr sz="1250">
              <a:solidFill>
                <a:schemeClr val="dk1"/>
              </a:solidFill>
              <a:highlight>
                <a:srgbClr val="FFFFFF"/>
              </a:highlight>
              <a:latin typeface="Trebuchet MS"/>
              <a:ea typeface="Trebuchet MS"/>
              <a:cs typeface="Trebuchet MS"/>
              <a:sym typeface="Trebuchet MS"/>
            </a:endParaRPr>
          </a:p>
          <a:p>
            <a:pPr indent="0" lvl="0" marL="0" rtl="0" algn="ctr">
              <a:lnSpc>
                <a:spcPct val="120000"/>
              </a:lnSpc>
              <a:spcBef>
                <a:spcPts val="1900"/>
              </a:spcBef>
              <a:spcAft>
                <a:spcPts val="0"/>
              </a:spcAft>
              <a:buNone/>
            </a:pPr>
            <a:r>
              <a:rPr b="1" lang="en-US" sz="3300">
                <a:solidFill>
                  <a:schemeClr val="dk1"/>
                </a:solidFill>
                <a:highlight>
                  <a:srgbClr val="FFFFFF"/>
                </a:highlight>
                <a:latin typeface="Roboto"/>
                <a:ea typeface="Roboto"/>
                <a:cs typeface="Roboto"/>
                <a:sym typeface="Roboto"/>
              </a:rPr>
              <a:t>Systemic racism</a:t>
            </a:r>
            <a:endParaRPr b="1" sz="3300">
              <a:solidFill>
                <a:schemeClr val="dk1"/>
              </a:solidFill>
              <a:highlight>
                <a:srgbClr val="FFFFFF"/>
              </a:highlight>
              <a:latin typeface="Roboto"/>
              <a:ea typeface="Roboto"/>
              <a:cs typeface="Roboto"/>
              <a:sym typeface="Roboto"/>
            </a:endParaRPr>
          </a:p>
          <a:p>
            <a:pPr indent="0" lvl="0" marL="0" rtl="0" algn="ctr">
              <a:lnSpc>
                <a:spcPct val="150000"/>
              </a:lnSpc>
              <a:spcBef>
                <a:spcPts val="1400"/>
              </a:spcBef>
              <a:spcAft>
                <a:spcPts val="0"/>
              </a:spcAft>
              <a:buNone/>
            </a:pPr>
            <a:r>
              <a:rPr lang="en-US" sz="3300">
                <a:solidFill>
                  <a:schemeClr val="dk1"/>
                </a:solidFill>
                <a:latin typeface="Roboto"/>
                <a:ea typeface="Roboto"/>
                <a:cs typeface="Roboto"/>
                <a:sym typeface="Roboto"/>
              </a:rPr>
              <a:t>Social structures that</a:t>
            </a:r>
            <a:r>
              <a:rPr lang="en-US" sz="3300">
                <a:solidFill>
                  <a:schemeClr val="hlink"/>
                </a:solidFill>
                <a:uFill>
                  <a:noFill/>
                </a:uFill>
                <a:latin typeface="Roboto"/>
                <a:ea typeface="Roboto"/>
                <a:cs typeface="Roboto"/>
                <a:sym typeface="Roboto"/>
                <a:hlinkClick r:id="rId9"/>
              </a:rPr>
              <a:t> combine to harm</a:t>
            </a:r>
            <a:r>
              <a:rPr lang="en-US" sz="3300">
                <a:solidFill>
                  <a:schemeClr val="dk1"/>
                </a:solidFill>
                <a:latin typeface="Roboto"/>
                <a:ea typeface="Roboto"/>
                <a:cs typeface="Roboto"/>
                <a:sym typeface="Roboto"/>
              </a:rPr>
              <a:t> people of colour, in ways not experienced by their white counterparts. This means society’s laws, practices, customs and beliefs set up racial hierarchies. These impact where people of colour stand in a social and economic order.  For example, access to health care, housing, education, clean air, water and employment.</a:t>
            </a:r>
            <a:endParaRPr sz="3300">
              <a:solidFill>
                <a:schemeClr val="dk1"/>
              </a:solidFill>
              <a:latin typeface="Roboto"/>
              <a:ea typeface="Roboto"/>
              <a:cs typeface="Roboto"/>
              <a:sym typeface="Roboto"/>
            </a:endParaRPr>
          </a:p>
          <a:p>
            <a:pPr indent="0" lvl="0" marL="0" rtl="0" algn="l">
              <a:lnSpc>
                <a:spcPct val="150000"/>
              </a:lnSpc>
              <a:spcBef>
                <a:spcPts val="1400"/>
              </a:spcBef>
              <a:spcAft>
                <a:spcPts val="0"/>
              </a:spcAft>
              <a:buNone/>
            </a:pPr>
            <a:r>
              <a:t/>
            </a:r>
            <a:endParaRPr b="1" sz="3000">
              <a:solidFill>
                <a:srgbClr val="212121"/>
              </a:solidFill>
              <a:latin typeface="Roboto"/>
              <a:ea typeface="Roboto"/>
              <a:cs typeface="Roboto"/>
              <a:sym typeface="Roboto"/>
            </a:endParaRPr>
          </a:p>
        </p:txBody>
      </p:sp>
      <p:sp>
        <p:nvSpPr>
          <p:cNvPr id="263" name="Google Shape;263;g2b3ea6f96ac_0_193"/>
          <p:cNvSpPr/>
          <p:nvPr/>
        </p:nvSpPr>
        <p:spPr>
          <a:xfrm>
            <a:off x="-6969929" y="7437567"/>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10">
              <a:alphaModFix/>
            </a:blip>
            <a:stretch>
              <a:fillRect b="0" l="0" r="0" t="0"/>
            </a:stretch>
          </a:blipFill>
          <a:ln>
            <a:noFill/>
          </a:ln>
        </p:spPr>
      </p:sp>
      <p:sp>
        <p:nvSpPr>
          <p:cNvPr id="264" name="Google Shape;264;g2b3ea6f96ac_0_193"/>
          <p:cNvSpPr txBox="1"/>
          <p:nvPr/>
        </p:nvSpPr>
        <p:spPr>
          <a:xfrm rot="-186508">
            <a:off x="2907939" y="-110518"/>
            <a:ext cx="9499076" cy="16160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Unit </a:t>
            </a:r>
            <a:r>
              <a:rPr b="0" i="0" lang="en-US" sz="10500" u="none" cap="none" strike="noStrike">
                <a:solidFill>
                  <a:srgbClr val="000000"/>
                </a:solidFill>
                <a:latin typeface="Barriecito"/>
                <a:ea typeface="Barriecito"/>
                <a:cs typeface="Barriecito"/>
                <a:sym typeface="Barriecito"/>
              </a:rPr>
              <a:t>Vocabulary</a:t>
            </a:r>
            <a:endParaRPr b="0" i="0" sz="1400" u="none" cap="none" strike="noStrike">
              <a:solidFill>
                <a:srgbClr val="000000"/>
              </a:solidFill>
              <a:latin typeface="Arial"/>
              <a:ea typeface="Arial"/>
              <a:cs typeface="Arial"/>
              <a:sym typeface="Arial"/>
            </a:endParaRPr>
          </a:p>
        </p:txBody>
      </p:sp>
      <p:sp>
        <p:nvSpPr>
          <p:cNvPr id="265" name="Google Shape;265;g2b3ea6f96ac_0_193"/>
          <p:cNvSpPr txBox="1"/>
          <p:nvPr/>
        </p:nvSpPr>
        <p:spPr>
          <a:xfrm>
            <a:off x="12443835" y="2352863"/>
            <a:ext cx="3129900" cy="162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lang="en-US" sz="4400">
                <a:solidFill>
                  <a:schemeClr val="dk1"/>
                </a:solidFill>
                <a:latin typeface="Barriecito"/>
                <a:ea typeface="Barriecito"/>
                <a:cs typeface="Barriecito"/>
                <a:sym typeface="Barriecito"/>
              </a:rPr>
              <a:t>Reflect </a:t>
            </a:r>
            <a:endParaRPr b="1" sz="4400">
              <a:solidFill>
                <a:schemeClr val="dk1"/>
              </a:solidFill>
              <a:latin typeface="Barriecito"/>
              <a:ea typeface="Barriecito"/>
              <a:cs typeface="Barriecito"/>
              <a:sym typeface="Barriecito"/>
            </a:endParaRPr>
          </a:p>
          <a:p>
            <a:pPr indent="0" lvl="0" marL="0" marR="0" rtl="0" algn="ctr">
              <a:lnSpc>
                <a:spcPct val="140000"/>
              </a:lnSpc>
              <a:spcBef>
                <a:spcPts val="0"/>
              </a:spcBef>
              <a:spcAft>
                <a:spcPts val="0"/>
              </a:spcAft>
              <a:buClr>
                <a:srgbClr val="000000"/>
              </a:buClr>
              <a:buSzPts val="4400"/>
              <a:buFont typeface="Arial"/>
              <a:buNone/>
            </a:pPr>
            <a:r>
              <a:t/>
            </a:r>
            <a:endParaRPr b="1" sz="4400">
              <a:solidFill>
                <a:schemeClr val="dk1"/>
              </a:solidFill>
              <a:latin typeface="Barriecito"/>
              <a:ea typeface="Barriecito"/>
              <a:cs typeface="Barriecito"/>
              <a:sym typeface="Barriec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g2b3ea6f96ac_0_207"/>
          <p:cNvPicPr preferRelativeResize="0"/>
          <p:nvPr/>
        </p:nvPicPr>
        <p:blipFill rotWithShape="1">
          <a:blip r:embed="rId3">
            <a:alphaModFix/>
          </a:blip>
          <a:srcRect b="0" l="6576" r="0" t="5882"/>
          <a:stretch/>
        </p:blipFill>
        <p:spPr>
          <a:xfrm>
            <a:off x="-495900" y="-1977925"/>
            <a:ext cx="18287999" cy="10287000"/>
          </a:xfrm>
          <a:prstGeom prst="rect">
            <a:avLst/>
          </a:prstGeom>
          <a:noFill/>
          <a:ln>
            <a:noFill/>
          </a:ln>
        </p:spPr>
      </p:pic>
      <p:sp>
        <p:nvSpPr>
          <p:cNvPr id="271" name="Google Shape;271;g2b3ea6f96ac_0_207"/>
          <p:cNvSpPr/>
          <p:nvPr/>
        </p:nvSpPr>
        <p:spPr>
          <a:xfrm rot="-10064114">
            <a:off x="-5277556" y="-4535069"/>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272" name="Google Shape;272;g2b3ea6f96ac_0_207"/>
          <p:cNvSpPr/>
          <p:nvPr/>
        </p:nvSpPr>
        <p:spPr>
          <a:xfrm>
            <a:off x="-347161" y="55040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273" name="Google Shape;273;g2b3ea6f96ac_0_207"/>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274" name="Google Shape;274;g2b3ea6f96ac_0_207"/>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275" name="Google Shape;275;g2b3ea6f96ac_0_207"/>
          <p:cNvSpPr/>
          <p:nvPr/>
        </p:nvSpPr>
        <p:spPr>
          <a:xfrm rot="-68746">
            <a:off x="11026505" y="527135"/>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276" name="Google Shape;276;g2b3ea6f96ac_0_207"/>
          <p:cNvSpPr txBox="1"/>
          <p:nvPr/>
        </p:nvSpPr>
        <p:spPr>
          <a:xfrm>
            <a:off x="-994350" y="2352875"/>
            <a:ext cx="13988400" cy="7227000"/>
          </a:xfrm>
          <a:prstGeom prst="rect">
            <a:avLst/>
          </a:prstGeom>
          <a:solidFill>
            <a:srgbClr val="FF5EFE"/>
          </a:solidFill>
          <a:ln>
            <a:noFill/>
          </a:ln>
        </p:spPr>
        <p:txBody>
          <a:bodyPr anchorCtr="0" anchor="t" bIns="0" lIns="0" spcFirstLastPara="1" rIns="0" wrap="square" tIns="0">
            <a:spAutoFit/>
          </a:bodyPr>
          <a:lstStyle/>
          <a:p>
            <a:pPr indent="0" lvl="0" marL="0" rtl="0" algn="l">
              <a:lnSpc>
                <a:spcPct val="150000"/>
              </a:lnSpc>
              <a:spcBef>
                <a:spcPts val="1400"/>
              </a:spcBef>
              <a:spcAft>
                <a:spcPts val="0"/>
              </a:spcAft>
              <a:buNone/>
            </a:pPr>
            <a:r>
              <a:t/>
            </a:r>
            <a:endParaRPr sz="1250">
              <a:solidFill>
                <a:schemeClr val="dk1"/>
              </a:solidFill>
              <a:highlight>
                <a:srgbClr val="FFFFFF"/>
              </a:highlight>
              <a:latin typeface="Trebuchet MS"/>
              <a:ea typeface="Trebuchet MS"/>
              <a:cs typeface="Trebuchet MS"/>
              <a:sym typeface="Trebuchet MS"/>
            </a:endParaRPr>
          </a:p>
          <a:p>
            <a:pPr indent="0" lvl="0" marL="0" rtl="0" algn="ctr">
              <a:lnSpc>
                <a:spcPct val="120000"/>
              </a:lnSpc>
              <a:spcBef>
                <a:spcPts val="1900"/>
              </a:spcBef>
              <a:spcAft>
                <a:spcPts val="0"/>
              </a:spcAft>
              <a:buNone/>
            </a:pPr>
            <a:r>
              <a:rPr b="1" lang="en-US" sz="3450">
                <a:solidFill>
                  <a:schemeClr val="dk1"/>
                </a:solidFill>
                <a:highlight>
                  <a:srgbClr val="FFFFFF"/>
                </a:highlight>
                <a:latin typeface="Trebuchet MS"/>
                <a:ea typeface="Trebuchet MS"/>
                <a:cs typeface="Trebuchet MS"/>
                <a:sym typeface="Trebuchet MS"/>
              </a:rPr>
              <a:t>Environmental racism</a:t>
            </a:r>
            <a:endParaRPr b="1" sz="3450">
              <a:solidFill>
                <a:schemeClr val="dk1"/>
              </a:solidFill>
              <a:highlight>
                <a:srgbClr val="FFFFFF"/>
              </a:highlight>
              <a:latin typeface="Trebuchet MS"/>
              <a:ea typeface="Trebuchet MS"/>
              <a:cs typeface="Trebuchet MS"/>
              <a:sym typeface="Trebuchet MS"/>
            </a:endParaRPr>
          </a:p>
          <a:p>
            <a:pPr indent="0" lvl="0" marL="0" rtl="0" algn="l">
              <a:lnSpc>
                <a:spcPct val="150000"/>
              </a:lnSpc>
              <a:spcBef>
                <a:spcPts val="1400"/>
              </a:spcBef>
              <a:spcAft>
                <a:spcPts val="0"/>
              </a:spcAft>
              <a:buNone/>
            </a:pPr>
            <a:r>
              <a:rPr lang="en-US" sz="2850">
                <a:solidFill>
                  <a:schemeClr val="dk1"/>
                </a:solidFill>
                <a:latin typeface="Trebuchet MS"/>
                <a:ea typeface="Trebuchet MS"/>
                <a:cs typeface="Trebuchet MS"/>
                <a:sym typeface="Trebuchet MS"/>
              </a:rPr>
              <a:t>Describes how environmental problems unfairly affect </a:t>
            </a:r>
            <a:r>
              <a:rPr lang="en-US" sz="2850">
                <a:solidFill>
                  <a:schemeClr val="hlink"/>
                </a:solidFill>
                <a:uFill>
                  <a:noFill/>
                </a:uFill>
                <a:latin typeface="Trebuchet MS"/>
                <a:ea typeface="Trebuchet MS"/>
                <a:cs typeface="Trebuchet MS"/>
                <a:sym typeface="Trebuchet MS"/>
                <a:hlinkClick r:id="rId9"/>
              </a:rPr>
              <a:t>people of colour</a:t>
            </a:r>
            <a:r>
              <a:rPr lang="en-US" sz="2850">
                <a:solidFill>
                  <a:schemeClr val="dk1"/>
                </a:solidFill>
                <a:latin typeface="Trebuchet MS"/>
                <a:ea typeface="Trebuchet MS"/>
                <a:cs typeface="Trebuchet MS"/>
                <a:sym typeface="Trebuchet MS"/>
              </a:rPr>
              <a:t>. Usually because of policies and practices that harm their health and the places they live, and leave them out of decision-making.</a:t>
            </a:r>
            <a:endParaRPr sz="2850">
              <a:solidFill>
                <a:schemeClr val="dk1"/>
              </a:solidFill>
              <a:latin typeface="Trebuchet MS"/>
              <a:ea typeface="Trebuchet MS"/>
              <a:cs typeface="Trebuchet MS"/>
              <a:sym typeface="Trebuchet MS"/>
            </a:endParaRPr>
          </a:p>
          <a:p>
            <a:pPr indent="0" lvl="0" marL="0" rtl="0" algn="l">
              <a:lnSpc>
                <a:spcPct val="150000"/>
              </a:lnSpc>
              <a:spcBef>
                <a:spcPts val="1400"/>
              </a:spcBef>
              <a:spcAft>
                <a:spcPts val="0"/>
              </a:spcAft>
              <a:buNone/>
            </a:pPr>
            <a:r>
              <a:rPr lang="en-US" sz="2850">
                <a:solidFill>
                  <a:schemeClr val="dk1"/>
                </a:solidFill>
                <a:latin typeface="Trebuchet MS"/>
                <a:ea typeface="Trebuchet MS"/>
                <a:cs typeface="Trebuchet MS"/>
                <a:sym typeface="Trebuchet MS"/>
              </a:rPr>
              <a:t>Civil rights leader, Benjamin Chavis coined the term in 1982. He included examples like:</a:t>
            </a:r>
            <a:endParaRPr sz="2850">
              <a:solidFill>
                <a:schemeClr val="dk1"/>
              </a:solidFill>
              <a:latin typeface="Trebuchet MS"/>
              <a:ea typeface="Trebuchet MS"/>
              <a:cs typeface="Trebuchet MS"/>
              <a:sym typeface="Trebuchet MS"/>
            </a:endParaRPr>
          </a:p>
          <a:p>
            <a:pPr indent="-415925" lvl="0" marL="457200" rtl="0" algn="l">
              <a:lnSpc>
                <a:spcPct val="115000"/>
              </a:lnSpc>
              <a:spcBef>
                <a:spcPts val="1200"/>
              </a:spcBef>
              <a:spcAft>
                <a:spcPts val="0"/>
              </a:spcAft>
              <a:buClr>
                <a:schemeClr val="dk1"/>
              </a:buClr>
              <a:buSzPts val="2950"/>
              <a:buFont typeface="Trebuchet MS"/>
              <a:buChar char="●"/>
            </a:pPr>
            <a:r>
              <a:rPr lang="en-US" sz="2950">
                <a:solidFill>
                  <a:schemeClr val="dk1"/>
                </a:solidFill>
                <a:latin typeface="Trebuchet MS"/>
                <a:ea typeface="Trebuchet MS"/>
                <a:cs typeface="Trebuchet MS"/>
                <a:sym typeface="Trebuchet MS"/>
              </a:rPr>
              <a:t>placing toxic waste sites next to communities of colour</a:t>
            </a:r>
            <a:endParaRPr sz="2950">
              <a:solidFill>
                <a:schemeClr val="dk1"/>
              </a:solidFill>
              <a:latin typeface="Trebuchet MS"/>
              <a:ea typeface="Trebuchet MS"/>
              <a:cs typeface="Trebuchet MS"/>
              <a:sym typeface="Trebuchet MS"/>
            </a:endParaRPr>
          </a:p>
          <a:p>
            <a:pPr indent="-415925" lvl="0" marL="457200" rtl="0" algn="l">
              <a:lnSpc>
                <a:spcPct val="115000"/>
              </a:lnSpc>
              <a:spcBef>
                <a:spcPts val="0"/>
              </a:spcBef>
              <a:spcAft>
                <a:spcPts val="0"/>
              </a:spcAft>
              <a:buClr>
                <a:schemeClr val="dk1"/>
              </a:buClr>
              <a:buSzPts val="2950"/>
              <a:buFont typeface="Trebuchet MS"/>
              <a:buChar char="●"/>
            </a:pPr>
            <a:r>
              <a:rPr lang="en-US" sz="2950">
                <a:solidFill>
                  <a:schemeClr val="dk1"/>
                </a:solidFill>
                <a:latin typeface="Trebuchet MS"/>
                <a:ea typeface="Trebuchet MS"/>
                <a:cs typeface="Trebuchet MS"/>
                <a:sym typeface="Trebuchet MS"/>
              </a:rPr>
              <a:t>allowing harmful poisons and pollution into the air, water or food of communities of colour.</a:t>
            </a:r>
            <a:endParaRPr sz="2950">
              <a:solidFill>
                <a:schemeClr val="dk1"/>
              </a:solidFill>
              <a:latin typeface="Trebuchet MS"/>
              <a:ea typeface="Trebuchet MS"/>
              <a:cs typeface="Trebuchet MS"/>
              <a:sym typeface="Trebuchet MS"/>
            </a:endParaRPr>
          </a:p>
          <a:p>
            <a:pPr indent="0" lvl="0" marL="0" rtl="0" algn="l">
              <a:lnSpc>
                <a:spcPct val="150000"/>
              </a:lnSpc>
              <a:spcBef>
                <a:spcPts val="1400"/>
              </a:spcBef>
              <a:spcAft>
                <a:spcPts val="0"/>
              </a:spcAft>
              <a:buNone/>
            </a:pPr>
            <a:r>
              <a:t/>
            </a:r>
            <a:endParaRPr b="1" sz="3300">
              <a:solidFill>
                <a:schemeClr val="dk1"/>
              </a:solidFill>
              <a:highlight>
                <a:srgbClr val="FFFFFF"/>
              </a:highlight>
              <a:latin typeface="Roboto"/>
              <a:ea typeface="Roboto"/>
              <a:cs typeface="Roboto"/>
              <a:sym typeface="Roboto"/>
            </a:endParaRPr>
          </a:p>
        </p:txBody>
      </p:sp>
      <p:sp>
        <p:nvSpPr>
          <p:cNvPr id="277" name="Google Shape;277;g2b3ea6f96ac_0_207"/>
          <p:cNvSpPr/>
          <p:nvPr/>
        </p:nvSpPr>
        <p:spPr>
          <a:xfrm>
            <a:off x="-7166154" y="5268817"/>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10">
              <a:alphaModFix/>
            </a:blip>
            <a:stretch>
              <a:fillRect b="0" l="0" r="0" t="0"/>
            </a:stretch>
          </a:blipFill>
          <a:ln>
            <a:noFill/>
          </a:ln>
        </p:spPr>
      </p:sp>
      <p:sp>
        <p:nvSpPr>
          <p:cNvPr id="278" name="Google Shape;278;g2b3ea6f96ac_0_207"/>
          <p:cNvSpPr txBox="1"/>
          <p:nvPr/>
        </p:nvSpPr>
        <p:spPr>
          <a:xfrm rot="-186508">
            <a:off x="2907939" y="-110518"/>
            <a:ext cx="9499076" cy="16160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Unit </a:t>
            </a:r>
            <a:r>
              <a:rPr b="0" i="0" lang="en-US" sz="10500" u="none" cap="none" strike="noStrike">
                <a:solidFill>
                  <a:srgbClr val="000000"/>
                </a:solidFill>
                <a:latin typeface="Barriecito"/>
                <a:ea typeface="Barriecito"/>
                <a:cs typeface="Barriecito"/>
                <a:sym typeface="Barriecito"/>
              </a:rPr>
              <a:t>Vocabulary</a:t>
            </a:r>
            <a:endParaRPr b="0" i="0" sz="1400" u="none" cap="none" strike="noStrike">
              <a:solidFill>
                <a:srgbClr val="000000"/>
              </a:solidFill>
              <a:latin typeface="Arial"/>
              <a:ea typeface="Arial"/>
              <a:cs typeface="Arial"/>
              <a:sym typeface="Arial"/>
            </a:endParaRPr>
          </a:p>
        </p:txBody>
      </p:sp>
      <p:sp>
        <p:nvSpPr>
          <p:cNvPr id="279" name="Google Shape;279;g2b3ea6f96ac_0_207"/>
          <p:cNvSpPr txBox="1"/>
          <p:nvPr/>
        </p:nvSpPr>
        <p:spPr>
          <a:xfrm>
            <a:off x="12443835" y="2352863"/>
            <a:ext cx="3129900" cy="162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lang="en-US" sz="4400">
                <a:solidFill>
                  <a:schemeClr val="dk1"/>
                </a:solidFill>
                <a:latin typeface="Barriecito"/>
                <a:ea typeface="Barriecito"/>
                <a:cs typeface="Barriecito"/>
                <a:sym typeface="Barriecito"/>
              </a:rPr>
              <a:t>Reflect </a:t>
            </a:r>
            <a:endParaRPr b="1" sz="4400">
              <a:solidFill>
                <a:schemeClr val="dk1"/>
              </a:solidFill>
              <a:latin typeface="Barriecito"/>
              <a:ea typeface="Barriecito"/>
              <a:cs typeface="Barriecito"/>
              <a:sym typeface="Barriecito"/>
            </a:endParaRPr>
          </a:p>
          <a:p>
            <a:pPr indent="0" lvl="0" marL="0" marR="0" rtl="0" algn="ctr">
              <a:lnSpc>
                <a:spcPct val="140000"/>
              </a:lnSpc>
              <a:spcBef>
                <a:spcPts val="0"/>
              </a:spcBef>
              <a:spcAft>
                <a:spcPts val="0"/>
              </a:spcAft>
              <a:buClr>
                <a:srgbClr val="000000"/>
              </a:buClr>
              <a:buSzPts val="4400"/>
              <a:buFont typeface="Arial"/>
              <a:buNone/>
            </a:pPr>
            <a:r>
              <a:t/>
            </a:r>
            <a:endParaRPr b="1" sz="4400">
              <a:solidFill>
                <a:schemeClr val="dk1"/>
              </a:solidFill>
              <a:latin typeface="Barriecito"/>
              <a:ea typeface="Barriecito"/>
              <a:cs typeface="Barriecito"/>
              <a:sym typeface="Barriec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g2b3ea6f96ac_0_221"/>
          <p:cNvPicPr preferRelativeResize="0"/>
          <p:nvPr/>
        </p:nvPicPr>
        <p:blipFill rotWithShape="1">
          <a:blip r:embed="rId3">
            <a:alphaModFix/>
          </a:blip>
          <a:srcRect b="0" l="6576" r="0" t="5882"/>
          <a:stretch/>
        </p:blipFill>
        <p:spPr>
          <a:xfrm>
            <a:off x="-495900" y="-1977925"/>
            <a:ext cx="18287999" cy="10287000"/>
          </a:xfrm>
          <a:prstGeom prst="rect">
            <a:avLst/>
          </a:prstGeom>
          <a:noFill/>
          <a:ln>
            <a:noFill/>
          </a:ln>
        </p:spPr>
      </p:pic>
      <p:sp>
        <p:nvSpPr>
          <p:cNvPr id="285" name="Google Shape;285;g2b3ea6f96ac_0_221"/>
          <p:cNvSpPr/>
          <p:nvPr/>
        </p:nvSpPr>
        <p:spPr>
          <a:xfrm rot="-10064114">
            <a:off x="-5277556" y="-4535069"/>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286" name="Google Shape;286;g2b3ea6f96ac_0_221"/>
          <p:cNvSpPr/>
          <p:nvPr/>
        </p:nvSpPr>
        <p:spPr>
          <a:xfrm>
            <a:off x="-347161" y="55040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287" name="Google Shape;287;g2b3ea6f96ac_0_221"/>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288" name="Google Shape;288;g2b3ea6f96ac_0_221"/>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289" name="Google Shape;289;g2b3ea6f96ac_0_221"/>
          <p:cNvSpPr/>
          <p:nvPr/>
        </p:nvSpPr>
        <p:spPr>
          <a:xfrm rot="-68746">
            <a:off x="11026505" y="527135"/>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290" name="Google Shape;290;g2b3ea6f96ac_0_221"/>
          <p:cNvSpPr txBox="1"/>
          <p:nvPr/>
        </p:nvSpPr>
        <p:spPr>
          <a:xfrm>
            <a:off x="-3055650" y="1579025"/>
            <a:ext cx="15255300" cy="9811800"/>
          </a:xfrm>
          <a:prstGeom prst="rect">
            <a:avLst/>
          </a:prstGeom>
          <a:solidFill>
            <a:srgbClr val="FF5EFE"/>
          </a:solidFill>
          <a:ln>
            <a:noFill/>
          </a:ln>
        </p:spPr>
        <p:txBody>
          <a:bodyPr anchorCtr="0" anchor="t" bIns="0" lIns="0" spcFirstLastPara="1" rIns="0" wrap="square" tIns="0">
            <a:spAutoFit/>
          </a:bodyPr>
          <a:lstStyle/>
          <a:p>
            <a:pPr indent="0" lvl="0" marL="0" rtl="0" algn="l">
              <a:lnSpc>
                <a:spcPct val="150000"/>
              </a:lnSpc>
              <a:spcBef>
                <a:spcPts val="1400"/>
              </a:spcBef>
              <a:spcAft>
                <a:spcPts val="0"/>
              </a:spcAft>
              <a:buNone/>
            </a:pPr>
            <a:r>
              <a:t/>
            </a:r>
            <a:endParaRPr sz="1250">
              <a:solidFill>
                <a:schemeClr val="dk1"/>
              </a:solidFill>
              <a:highlight>
                <a:srgbClr val="FFFFFF"/>
              </a:highlight>
              <a:latin typeface="Trebuchet MS"/>
              <a:ea typeface="Trebuchet MS"/>
              <a:cs typeface="Trebuchet MS"/>
              <a:sym typeface="Trebuchet MS"/>
            </a:endParaRPr>
          </a:p>
          <a:p>
            <a:pPr indent="0" lvl="0" marL="457200" rtl="0" algn="l">
              <a:lnSpc>
                <a:spcPct val="115000"/>
              </a:lnSpc>
              <a:spcBef>
                <a:spcPts val="1900"/>
              </a:spcBef>
              <a:spcAft>
                <a:spcPts val="0"/>
              </a:spcAft>
              <a:buNone/>
            </a:pPr>
            <a:r>
              <a:t/>
            </a:r>
            <a:endParaRPr sz="2950">
              <a:solidFill>
                <a:schemeClr val="dk1"/>
              </a:solidFill>
              <a:latin typeface="Trebuchet MS"/>
              <a:ea typeface="Trebuchet MS"/>
              <a:cs typeface="Trebuchet MS"/>
              <a:sym typeface="Trebuchet MS"/>
            </a:endParaRPr>
          </a:p>
          <a:p>
            <a:pPr indent="0" lvl="0" marL="0" rtl="0" algn="ctr">
              <a:lnSpc>
                <a:spcPct val="120000"/>
              </a:lnSpc>
              <a:spcBef>
                <a:spcPts val="1900"/>
              </a:spcBef>
              <a:spcAft>
                <a:spcPts val="0"/>
              </a:spcAft>
              <a:buNone/>
            </a:pPr>
            <a:r>
              <a:rPr b="1" lang="en-US" sz="3300">
                <a:solidFill>
                  <a:schemeClr val="dk1"/>
                </a:solidFill>
                <a:highlight>
                  <a:srgbClr val="FFFFFF"/>
                </a:highlight>
                <a:latin typeface="Roboto"/>
                <a:ea typeface="Roboto"/>
                <a:cs typeface="Roboto"/>
                <a:sym typeface="Roboto"/>
              </a:rPr>
              <a:t>Intersectionality</a:t>
            </a:r>
            <a:endParaRPr b="1" sz="3300">
              <a:solidFill>
                <a:schemeClr val="dk1"/>
              </a:solidFill>
              <a:highlight>
                <a:srgbClr val="FFFFFF"/>
              </a:highlight>
              <a:latin typeface="Roboto"/>
              <a:ea typeface="Roboto"/>
              <a:cs typeface="Roboto"/>
              <a:sym typeface="Roboto"/>
            </a:endParaRPr>
          </a:p>
          <a:p>
            <a:pPr indent="0" lvl="0" marL="0" rtl="0" algn="l">
              <a:lnSpc>
                <a:spcPct val="150000"/>
              </a:lnSpc>
              <a:spcBef>
                <a:spcPts val="1400"/>
              </a:spcBef>
              <a:spcAft>
                <a:spcPts val="0"/>
              </a:spcAft>
              <a:buNone/>
            </a:pPr>
            <a:r>
              <a:rPr lang="en-US" sz="3300">
                <a:solidFill>
                  <a:schemeClr val="dk1"/>
                </a:solidFill>
                <a:latin typeface="Roboto"/>
                <a:ea typeface="Roboto"/>
                <a:cs typeface="Roboto"/>
                <a:sym typeface="Roboto"/>
              </a:rPr>
              <a:t>How someone’s different characteristics </a:t>
            </a:r>
            <a:r>
              <a:rPr b="1" lang="en-US" sz="3300">
                <a:solidFill>
                  <a:schemeClr val="dk1"/>
                </a:solidFill>
                <a:latin typeface="Roboto"/>
                <a:ea typeface="Roboto"/>
                <a:cs typeface="Roboto"/>
                <a:sym typeface="Roboto"/>
              </a:rPr>
              <a:t>“intersect”</a:t>
            </a:r>
            <a:r>
              <a:rPr lang="en-US" sz="3300">
                <a:solidFill>
                  <a:schemeClr val="dk1"/>
                </a:solidFill>
                <a:latin typeface="Roboto"/>
                <a:ea typeface="Roboto"/>
                <a:cs typeface="Roboto"/>
                <a:sym typeface="Roboto"/>
              </a:rPr>
              <a:t> with one another and overlap. These include</a:t>
            </a:r>
            <a:r>
              <a:rPr b="1" lang="en-US" sz="3300">
                <a:solidFill>
                  <a:schemeClr val="dk1"/>
                </a:solidFill>
                <a:latin typeface="Roboto"/>
                <a:ea typeface="Roboto"/>
                <a:cs typeface="Roboto"/>
                <a:sym typeface="Roboto"/>
              </a:rPr>
              <a:t> race, class, age, gender, disability, sexual orientation and more. </a:t>
            </a:r>
            <a:r>
              <a:rPr lang="en-US" sz="3300">
                <a:solidFill>
                  <a:schemeClr val="dk1"/>
                </a:solidFill>
                <a:latin typeface="Roboto"/>
                <a:ea typeface="Roboto"/>
                <a:cs typeface="Roboto"/>
                <a:sym typeface="Roboto"/>
              </a:rPr>
              <a:t>Intersectionality is also about inclusion in feminist and liberation movements.</a:t>
            </a:r>
            <a:endParaRPr sz="3300">
              <a:solidFill>
                <a:schemeClr val="dk1"/>
              </a:solidFill>
              <a:latin typeface="Roboto"/>
              <a:ea typeface="Roboto"/>
              <a:cs typeface="Roboto"/>
              <a:sym typeface="Roboto"/>
            </a:endParaRPr>
          </a:p>
          <a:p>
            <a:pPr indent="0" lvl="0" marL="0" rtl="0" algn="l">
              <a:lnSpc>
                <a:spcPct val="150000"/>
              </a:lnSpc>
              <a:spcBef>
                <a:spcPts val="1400"/>
              </a:spcBef>
              <a:spcAft>
                <a:spcPts val="0"/>
              </a:spcAft>
              <a:buNone/>
            </a:pPr>
            <a:r>
              <a:rPr lang="en-US" sz="3300">
                <a:solidFill>
                  <a:schemeClr val="dk1"/>
                </a:solidFill>
                <a:latin typeface="Roboto"/>
                <a:ea typeface="Roboto"/>
                <a:cs typeface="Roboto"/>
                <a:sym typeface="Roboto"/>
              </a:rPr>
              <a:t>American scholar and civil rights advocate Kimberlé Crenshaw introduced the term in two essays published in 1989 and 1991. </a:t>
            </a:r>
            <a:r>
              <a:rPr b="1" lang="en-US" sz="3300">
                <a:solidFill>
                  <a:schemeClr val="dk1"/>
                </a:solidFill>
                <a:latin typeface="Roboto"/>
                <a:ea typeface="Roboto"/>
                <a:cs typeface="Roboto"/>
                <a:sym typeface="Roboto"/>
              </a:rPr>
              <a:t>She describes how Black women exist at an intersection of identity, facing oppression as women and black people. </a:t>
            </a:r>
            <a:r>
              <a:rPr lang="en-US" sz="3300">
                <a:solidFill>
                  <a:schemeClr val="dk1"/>
                </a:solidFill>
                <a:latin typeface="Roboto"/>
                <a:ea typeface="Roboto"/>
                <a:cs typeface="Roboto"/>
                <a:sym typeface="Roboto"/>
              </a:rPr>
              <a:t>However, ideas of intersectionality have existed within feminism for a long time. For example, it is present in </a:t>
            </a:r>
            <a:r>
              <a:rPr b="1" lang="en-US" sz="3300">
                <a:solidFill>
                  <a:schemeClr val="dk1"/>
                </a:solidFill>
                <a:latin typeface="Roboto"/>
                <a:ea typeface="Roboto"/>
                <a:cs typeface="Roboto"/>
                <a:sym typeface="Roboto"/>
              </a:rPr>
              <a:t>Sojourner Truth’s </a:t>
            </a:r>
            <a:r>
              <a:rPr b="1" i="1" lang="en-US" sz="3300">
                <a:solidFill>
                  <a:schemeClr val="dk1"/>
                </a:solidFill>
                <a:latin typeface="Roboto"/>
                <a:ea typeface="Roboto"/>
                <a:cs typeface="Roboto"/>
                <a:sym typeface="Roboto"/>
              </a:rPr>
              <a:t>Ain’t I a Woman?</a:t>
            </a:r>
            <a:r>
              <a:rPr b="1" lang="en-US" sz="3300">
                <a:solidFill>
                  <a:schemeClr val="dk1"/>
                </a:solidFill>
                <a:latin typeface="Roboto"/>
                <a:ea typeface="Roboto"/>
                <a:cs typeface="Roboto"/>
                <a:sym typeface="Roboto"/>
              </a:rPr>
              <a:t> </a:t>
            </a:r>
            <a:r>
              <a:rPr lang="en-US" sz="3300">
                <a:solidFill>
                  <a:schemeClr val="dk1"/>
                </a:solidFill>
                <a:latin typeface="Roboto"/>
                <a:ea typeface="Roboto"/>
                <a:cs typeface="Roboto"/>
                <a:sym typeface="Roboto"/>
              </a:rPr>
              <a:t>speech in 1851.</a:t>
            </a:r>
            <a:endParaRPr sz="3300">
              <a:solidFill>
                <a:schemeClr val="dk1"/>
              </a:solidFill>
              <a:latin typeface="Roboto"/>
              <a:ea typeface="Roboto"/>
              <a:cs typeface="Roboto"/>
              <a:sym typeface="Roboto"/>
            </a:endParaRPr>
          </a:p>
          <a:p>
            <a:pPr indent="0" lvl="0" marL="0" rtl="0" algn="l">
              <a:lnSpc>
                <a:spcPct val="150000"/>
              </a:lnSpc>
              <a:spcBef>
                <a:spcPts val="1400"/>
              </a:spcBef>
              <a:spcAft>
                <a:spcPts val="0"/>
              </a:spcAft>
              <a:buNone/>
            </a:pPr>
            <a:r>
              <a:t/>
            </a:r>
            <a:endParaRPr b="1" sz="3300">
              <a:solidFill>
                <a:schemeClr val="dk1"/>
              </a:solidFill>
              <a:highlight>
                <a:srgbClr val="FFFFFF"/>
              </a:highlight>
              <a:latin typeface="Roboto"/>
              <a:ea typeface="Roboto"/>
              <a:cs typeface="Roboto"/>
              <a:sym typeface="Roboto"/>
            </a:endParaRPr>
          </a:p>
        </p:txBody>
      </p:sp>
      <p:sp>
        <p:nvSpPr>
          <p:cNvPr id="291" name="Google Shape;291;g2b3ea6f96ac_0_221"/>
          <p:cNvSpPr/>
          <p:nvPr/>
        </p:nvSpPr>
        <p:spPr>
          <a:xfrm>
            <a:off x="-10501729" y="3233092"/>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9">
              <a:alphaModFix/>
            </a:blip>
            <a:stretch>
              <a:fillRect b="0" l="0" r="0" t="0"/>
            </a:stretch>
          </a:blipFill>
          <a:ln>
            <a:noFill/>
          </a:ln>
        </p:spPr>
      </p:sp>
      <p:sp>
        <p:nvSpPr>
          <p:cNvPr id="292" name="Google Shape;292;g2b3ea6f96ac_0_221"/>
          <p:cNvSpPr txBox="1"/>
          <p:nvPr/>
        </p:nvSpPr>
        <p:spPr>
          <a:xfrm rot="-186508">
            <a:off x="2907939" y="-110518"/>
            <a:ext cx="9499076" cy="16160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Unit </a:t>
            </a:r>
            <a:r>
              <a:rPr b="0" i="0" lang="en-US" sz="10500" u="none" cap="none" strike="noStrike">
                <a:solidFill>
                  <a:srgbClr val="000000"/>
                </a:solidFill>
                <a:latin typeface="Barriecito"/>
                <a:ea typeface="Barriecito"/>
                <a:cs typeface="Barriecito"/>
                <a:sym typeface="Barriecito"/>
              </a:rPr>
              <a:t>Vocabulary</a:t>
            </a:r>
            <a:endParaRPr b="0" i="0" sz="1400" u="none" cap="none" strike="noStrike">
              <a:solidFill>
                <a:srgbClr val="000000"/>
              </a:solidFill>
              <a:latin typeface="Arial"/>
              <a:ea typeface="Arial"/>
              <a:cs typeface="Arial"/>
              <a:sym typeface="Arial"/>
            </a:endParaRPr>
          </a:p>
        </p:txBody>
      </p:sp>
      <p:sp>
        <p:nvSpPr>
          <p:cNvPr id="293" name="Google Shape;293;g2b3ea6f96ac_0_221"/>
          <p:cNvSpPr txBox="1"/>
          <p:nvPr/>
        </p:nvSpPr>
        <p:spPr>
          <a:xfrm>
            <a:off x="12443835" y="2352863"/>
            <a:ext cx="3129900" cy="162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lang="en-US" sz="4400">
                <a:solidFill>
                  <a:schemeClr val="dk1"/>
                </a:solidFill>
                <a:latin typeface="Barriecito"/>
                <a:ea typeface="Barriecito"/>
                <a:cs typeface="Barriecito"/>
                <a:sym typeface="Barriecito"/>
              </a:rPr>
              <a:t>Reflect </a:t>
            </a:r>
            <a:endParaRPr b="1" sz="4400">
              <a:solidFill>
                <a:schemeClr val="dk1"/>
              </a:solidFill>
              <a:latin typeface="Barriecito"/>
              <a:ea typeface="Barriecito"/>
              <a:cs typeface="Barriecito"/>
              <a:sym typeface="Barriecito"/>
            </a:endParaRPr>
          </a:p>
          <a:p>
            <a:pPr indent="0" lvl="0" marL="0" marR="0" rtl="0" algn="ctr">
              <a:lnSpc>
                <a:spcPct val="140000"/>
              </a:lnSpc>
              <a:spcBef>
                <a:spcPts val="0"/>
              </a:spcBef>
              <a:spcAft>
                <a:spcPts val="0"/>
              </a:spcAft>
              <a:buClr>
                <a:srgbClr val="000000"/>
              </a:buClr>
              <a:buSzPts val="4400"/>
              <a:buFont typeface="Arial"/>
              <a:buNone/>
            </a:pPr>
            <a:r>
              <a:t/>
            </a:r>
            <a:endParaRPr b="1" sz="4400">
              <a:solidFill>
                <a:schemeClr val="dk1"/>
              </a:solidFill>
              <a:latin typeface="Barriecito"/>
              <a:ea typeface="Barriecito"/>
              <a:cs typeface="Barriecito"/>
              <a:sym typeface="Barriec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EFE"/>
        </a:solidFill>
      </p:bgPr>
    </p:bg>
    <p:spTree>
      <p:nvGrpSpPr>
        <p:cNvPr id="297" name="Shape 297"/>
        <p:cNvGrpSpPr/>
        <p:nvPr/>
      </p:nvGrpSpPr>
      <p:grpSpPr>
        <a:xfrm>
          <a:off x="0" y="0"/>
          <a:ext cx="0" cy="0"/>
          <a:chOff x="0" y="0"/>
          <a:chExt cx="0" cy="0"/>
        </a:xfrm>
      </p:grpSpPr>
      <p:sp>
        <p:nvSpPr>
          <p:cNvPr id="298" name="Google Shape;298;g2b3ea6f96ac_0_9"/>
          <p:cNvSpPr txBox="1"/>
          <p:nvPr/>
        </p:nvSpPr>
        <p:spPr>
          <a:xfrm>
            <a:off x="5599150" y="1595675"/>
            <a:ext cx="146379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900">
                <a:solidFill>
                  <a:schemeClr val="dk1"/>
                </a:solidFill>
                <a:latin typeface="Calibri"/>
                <a:ea typeface="Calibri"/>
                <a:cs typeface="Calibri"/>
                <a:sym typeface="Calibri"/>
              </a:rPr>
              <a:t>  </a:t>
            </a:r>
            <a:r>
              <a:rPr b="1" lang="en-US" sz="6900">
                <a:solidFill>
                  <a:schemeClr val="dk1"/>
                </a:solidFill>
                <a:latin typeface="Calibri"/>
                <a:ea typeface="Calibri"/>
                <a:cs typeface="Calibri"/>
                <a:sym typeface="Calibri"/>
              </a:rPr>
              <a:t>Activity</a:t>
            </a:r>
            <a:r>
              <a:rPr b="1" lang="en-US" sz="6900">
                <a:solidFill>
                  <a:schemeClr val="dk1"/>
                </a:solidFill>
                <a:latin typeface="Calibri"/>
                <a:ea typeface="Calibri"/>
                <a:cs typeface="Calibri"/>
                <a:sym typeface="Calibri"/>
              </a:rPr>
              <a:t> Time !!!</a:t>
            </a:r>
            <a:endParaRPr b="1" sz="6900">
              <a:solidFill>
                <a:schemeClr val="dk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p:txBody>
      </p:sp>
      <p:sp>
        <p:nvSpPr>
          <p:cNvPr id="299" name="Google Shape;299;g2b3ea6f96ac_0_9"/>
          <p:cNvSpPr txBox="1"/>
          <p:nvPr/>
        </p:nvSpPr>
        <p:spPr>
          <a:xfrm>
            <a:off x="2780450" y="3119375"/>
            <a:ext cx="148197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800">
                <a:solidFill>
                  <a:schemeClr val="dk1"/>
                </a:solidFill>
                <a:latin typeface="Calibri"/>
                <a:ea typeface="Calibri"/>
                <a:cs typeface="Calibri"/>
                <a:sym typeface="Calibri"/>
              </a:rPr>
              <a:t>Instructions</a:t>
            </a:r>
            <a:r>
              <a:rPr b="1" lang="en-US" sz="3800">
                <a:solidFill>
                  <a:srgbClr val="00FF00"/>
                </a:solidFill>
                <a:latin typeface="Calibri"/>
                <a:ea typeface="Calibri"/>
                <a:cs typeface="Calibri"/>
                <a:sym typeface="Calibri"/>
              </a:rPr>
              <a:t>:</a:t>
            </a:r>
            <a:r>
              <a:rPr b="1" lang="en-US" sz="3800">
                <a:solidFill>
                  <a:srgbClr val="B6D7A8"/>
                </a:solidFill>
                <a:latin typeface="Calibri"/>
                <a:ea typeface="Calibri"/>
                <a:cs typeface="Calibri"/>
                <a:sym typeface="Calibri"/>
              </a:rPr>
              <a:t> </a:t>
            </a:r>
            <a:r>
              <a:rPr lang="en-US" sz="3600">
                <a:solidFill>
                  <a:schemeClr val="dk1"/>
                </a:solidFill>
                <a:latin typeface="Calibri"/>
                <a:ea typeface="Calibri"/>
                <a:cs typeface="Calibri"/>
                <a:sym typeface="Calibri"/>
              </a:rPr>
              <a:t>If you agree move to the side of the room that has </a:t>
            </a:r>
            <a:r>
              <a:rPr b="1" lang="en-US" sz="3600">
                <a:solidFill>
                  <a:schemeClr val="dk1"/>
                </a:solidFill>
                <a:latin typeface="Calibri"/>
                <a:ea typeface="Calibri"/>
                <a:cs typeface="Calibri"/>
                <a:sym typeface="Calibri"/>
              </a:rPr>
              <a:t>Yes</a:t>
            </a:r>
            <a:r>
              <a:rPr lang="en-US" sz="3600">
                <a:solidFill>
                  <a:schemeClr val="dk1"/>
                </a:solidFill>
                <a:latin typeface="Calibri"/>
                <a:ea typeface="Calibri"/>
                <a:cs typeface="Calibri"/>
                <a:sym typeface="Calibri"/>
              </a:rPr>
              <a:t> on the wall. If you disagree move to the side of the room that has </a:t>
            </a:r>
            <a:r>
              <a:rPr b="1" lang="en-US" sz="3600">
                <a:solidFill>
                  <a:schemeClr val="dk1"/>
                </a:solidFill>
                <a:latin typeface="Calibri"/>
                <a:ea typeface="Calibri"/>
                <a:cs typeface="Calibri"/>
                <a:sym typeface="Calibri"/>
              </a:rPr>
              <a:t>No</a:t>
            </a:r>
            <a:r>
              <a:rPr lang="en-US" sz="3600">
                <a:solidFill>
                  <a:schemeClr val="dk1"/>
                </a:solidFill>
                <a:latin typeface="Calibri"/>
                <a:ea typeface="Calibri"/>
                <a:cs typeface="Calibri"/>
                <a:sym typeface="Calibri"/>
              </a:rPr>
              <a:t> written on the wall.  Be honest and have two reasons to support your decision. </a:t>
            </a:r>
            <a:endParaRPr sz="3600">
              <a:solidFill>
                <a:schemeClr val="dk1"/>
              </a:solidFill>
              <a:latin typeface="Calibri"/>
              <a:ea typeface="Calibri"/>
              <a:cs typeface="Calibri"/>
              <a:sym typeface="Calibri"/>
            </a:endParaRPr>
          </a:p>
        </p:txBody>
      </p:sp>
      <p:pic>
        <p:nvPicPr>
          <p:cNvPr id="300" name="Google Shape;300;g2b3ea6f96ac_0_9"/>
          <p:cNvPicPr preferRelativeResize="0"/>
          <p:nvPr/>
        </p:nvPicPr>
        <p:blipFill>
          <a:blip r:embed="rId3">
            <a:alphaModFix/>
          </a:blip>
          <a:stretch>
            <a:fillRect/>
          </a:stretch>
        </p:blipFill>
        <p:spPr>
          <a:xfrm>
            <a:off x="6089075" y="5140400"/>
            <a:ext cx="6109839" cy="49851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EFE"/>
        </a:solidFill>
      </p:bgPr>
    </p:bg>
    <p:spTree>
      <p:nvGrpSpPr>
        <p:cNvPr id="304" name="Shape 304"/>
        <p:cNvGrpSpPr/>
        <p:nvPr/>
      </p:nvGrpSpPr>
      <p:grpSpPr>
        <a:xfrm>
          <a:off x="0" y="0"/>
          <a:ext cx="0" cy="0"/>
          <a:chOff x="0" y="0"/>
          <a:chExt cx="0" cy="0"/>
        </a:xfrm>
      </p:grpSpPr>
      <p:sp>
        <p:nvSpPr>
          <p:cNvPr id="305" name="Google Shape;305;g2b3ea6f96ac_0_15"/>
          <p:cNvSpPr txBox="1"/>
          <p:nvPr/>
        </p:nvSpPr>
        <p:spPr>
          <a:xfrm>
            <a:off x="5599150" y="1595675"/>
            <a:ext cx="146379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900">
                <a:solidFill>
                  <a:schemeClr val="dk1"/>
                </a:solidFill>
                <a:latin typeface="Calibri"/>
                <a:ea typeface="Calibri"/>
                <a:cs typeface="Calibri"/>
                <a:sym typeface="Calibri"/>
              </a:rPr>
              <a:t>  Activity Time !!!</a:t>
            </a:r>
            <a:endParaRPr b="1" sz="6900">
              <a:solidFill>
                <a:schemeClr val="dk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p:txBody>
      </p:sp>
      <p:sp>
        <p:nvSpPr>
          <p:cNvPr id="306" name="Google Shape;306;g2b3ea6f96ac_0_15"/>
          <p:cNvSpPr txBox="1"/>
          <p:nvPr/>
        </p:nvSpPr>
        <p:spPr>
          <a:xfrm>
            <a:off x="2780450" y="3119375"/>
            <a:ext cx="14819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600">
                <a:solidFill>
                  <a:schemeClr val="dk1"/>
                </a:solidFill>
                <a:latin typeface="Calibri"/>
                <a:ea typeface="Calibri"/>
                <a:cs typeface="Calibri"/>
                <a:sym typeface="Calibri"/>
              </a:rPr>
              <a:t>Everyone should have access to clean water. </a:t>
            </a:r>
            <a:endParaRPr sz="5400">
              <a:solidFill>
                <a:schemeClr val="dk1"/>
              </a:solidFill>
              <a:latin typeface="Calibri"/>
              <a:ea typeface="Calibri"/>
              <a:cs typeface="Calibri"/>
              <a:sym typeface="Calibri"/>
            </a:endParaRPr>
          </a:p>
        </p:txBody>
      </p:sp>
      <p:pic>
        <p:nvPicPr>
          <p:cNvPr id="307" name="Google Shape;307;g2b3ea6f96ac_0_15"/>
          <p:cNvPicPr preferRelativeResize="0"/>
          <p:nvPr/>
        </p:nvPicPr>
        <p:blipFill>
          <a:blip r:embed="rId3">
            <a:alphaModFix/>
          </a:blip>
          <a:stretch>
            <a:fillRect/>
          </a:stretch>
        </p:blipFill>
        <p:spPr>
          <a:xfrm>
            <a:off x="6089075" y="5140400"/>
            <a:ext cx="6109839" cy="498512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EFE"/>
        </a:solidFill>
      </p:bgPr>
    </p:bg>
    <p:spTree>
      <p:nvGrpSpPr>
        <p:cNvPr id="311" name="Shape 311"/>
        <p:cNvGrpSpPr/>
        <p:nvPr/>
      </p:nvGrpSpPr>
      <p:grpSpPr>
        <a:xfrm>
          <a:off x="0" y="0"/>
          <a:ext cx="0" cy="0"/>
          <a:chOff x="0" y="0"/>
          <a:chExt cx="0" cy="0"/>
        </a:xfrm>
      </p:grpSpPr>
      <p:sp>
        <p:nvSpPr>
          <p:cNvPr id="312" name="Google Shape;312;g2b3ea6f96ac_0_21"/>
          <p:cNvSpPr txBox="1"/>
          <p:nvPr/>
        </p:nvSpPr>
        <p:spPr>
          <a:xfrm>
            <a:off x="5599150" y="1595675"/>
            <a:ext cx="146379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900">
                <a:solidFill>
                  <a:schemeClr val="dk1"/>
                </a:solidFill>
                <a:latin typeface="Calibri"/>
                <a:ea typeface="Calibri"/>
                <a:cs typeface="Calibri"/>
                <a:sym typeface="Calibri"/>
              </a:rPr>
              <a:t>  Activity Time !!!</a:t>
            </a:r>
            <a:endParaRPr b="1" sz="6900">
              <a:solidFill>
                <a:schemeClr val="dk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p:txBody>
      </p:sp>
      <p:sp>
        <p:nvSpPr>
          <p:cNvPr id="313" name="Google Shape;313;g2b3ea6f96ac_0_21"/>
          <p:cNvSpPr txBox="1"/>
          <p:nvPr/>
        </p:nvSpPr>
        <p:spPr>
          <a:xfrm>
            <a:off x="2780450" y="3119375"/>
            <a:ext cx="14819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600">
                <a:solidFill>
                  <a:schemeClr val="dk1"/>
                </a:solidFill>
                <a:latin typeface="Calibri"/>
                <a:ea typeface="Calibri"/>
                <a:cs typeface="Calibri"/>
                <a:sym typeface="Calibri"/>
              </a:rPr>
              <a:t>Everyone should access to organically grown fruits and vegetables </a:t>
            </a:r>
            <a:endParaRPr sz="5400">
              <a:solidFill>
                <a:schemeClr val="dk1"/>
              </a:solidFill>
              <a:latin typeface="Calibri"/>
              <a:ea typeface="Calibri"/>
              <a:cs typeface="Calibri"/>
              <a:sym typeface="Calibri"/>
            </a:endParaRPr>
          </a:p>
        </p:txBody>
      </p:sp>
      <p:pic>
        <p:nvPicPr>
          <p:cNvPr id="314" name="Google Shape;314;g2b3ea6f96ac_0_21"/>
          <p:cNvPicPr preferRelativeResize="0"/>
          <p:nvPr/>
        </p:nvPicPr>
        <p:blipFill>
          <a:blip r:embed="rId3">
            <a:alphaModFix/>
          </a:blip>
          <a:stretch>
            <a:fillRect/>
          </a:stretch>
        </p:blipFill>
        <p:spPr>
          <a:xfrm>
            <a:off x="6089075" y="5140400"/>
            <a:ext cx="6109839" cy="49851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EFE"/>
        </a:solidFill>
      </p:bgPr>
    </p:bg>
    <p:spTree>
      <p:nvGrpSpPr>
        <p:cNvPr id="318" name="Shape 318"/>
        <p:cNvGrpSpPr/>
        <p:nvPr/>
      </p:nvGrpSpPr>
      <p:grpSpPr>
        <a:xfrm>
          <a:off x="0" y="0"/>
          <a:ext cx="0" cy="0"/>
          <a:chOff x="0" y="0"/>
          <a:chExt cx="0" cy="0"/>
        </a:xfrm>
      </p:grpSpPr>
      <p:sp>
        <p:nvSpPr>
          <p:cNvPr id="319" name="Google Shape;319;g2b3ea6f96ac_0_27"/>
          <p:cNvSpPr txBox="1"/>
          <p:nvPr/>
        </p:nvSpPr>
        <p:spPr>
          <a:xfrm>
            <a:off x="5599150" y="1595675"/>
            <a:ext cx="146379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900">
                <a:solidFill>
                  <a:schemeClr val="dk1"/>
                </a:solidFill>
                <a:latin typeface="Calibri"/>
                <a:ea typeface="Calibri"/>
                <a:cs typeface="Calibri"/>
                <a:sym typeface="Calibri"/>
              </a:rPr>
              <a:t>  Activity Time !!!</a:t>
            </a:r>
            <a:endParaRPr b="1" sz="6900">
              <a:solidFill>
                <a:schemeClr val="dk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p:txBody>
      </p:sp>
      <p:sp>
        <p:nvSpPr>
          <p:cNvPr id="320" name="Google Shape;320;g2b3ea6f96ac_0_27"/>
          <p:cNvSpPr txBox="1"/>
          <p:nvPr/>
        </p:nvSpPr>
        <p:spPr>
          <a:xfrm>
            <a:off x="2780450" y="3119375"/>
            <a:ext cx="14819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600">
                <a:solidFill>
                  <a:schemeClr val="dk1"/>
                </a:solidFill>
                <a:latin typeface="Calibri"/>
                <a:ea typeface="Calibri"/>
                <a:cs typeface="Calibri"/>
                <a:sym typeface="Calibri"/>
              </a:rPr>
              <a:t>Is it okay to discard toxic waste in communities.</a:t>
            </a:r>
            <a:r>
              <a:rPr b="1" lang="en-US" sz="5600">
                <a:solidFill>
                  <a:schemeClr val="dk1"/>
                </a:solidFill>
                <a:latin typeface="Calibri"/>
                <a:ea typeface="Calibri"/>
                <a:cs typeface="Calibri"/>
                <a:sym typeface="Calibri"/>
              </a:rPr>
              <a:t> </a:t>
            </a:r>
            <a:endParaRPr sz="5400">
              <a:solidFill>
                <a:schemeClr val="dk1"/>
              </a:solidFill>
              <a:latin typeface="Calibri"/>
              <a:ea typeface="Calibri"/>
              <a:cs typeface="Calibri"/>
              <a:sym typeface="Calibri"/>
            </a:endParaRPr>
          </a:p>
        </p:txBody>
      </p:sp>
      <p:pic>
        <p:nvPicPr>
          <p:cNvPr id="321" name="Google Shape;321;g2b3ea6f96ac_0_27"/>
          <p:cNvPicPr preferRelativeResize="0"/>
          <p:nvPr/>
        </p:nvPicPr>
        <p:blipFill>
          <a:blip r:embed="rId3">
            <a:alphaModFix/>
          </a:blip>
          <a:stretch>
            <a:fillRect/>
          </a:stretch>
        </p:blipFill>
        <p:spPr>
          <a:xfrm>
            <a:off x="6089075" y="5140400"/>
            <a:ext cx="6109839" cy="49851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g2b3ea6f96ac_0_0"/>
          <p:cNvSpPr txBox="1"/>
          <p:nvPr/>
        </p:nvSpPr>
        <p:spPr>
          <a:xfrm>
            <a:off x="7196650" y="5281925"/>
            <a:ext cx="15575400" cy="1000500"/>
          </a:xfrm>
          <a:prstGeom prst="rect">
            <a:avLst/>
          </a:prstGeom>
          <a:solidFill>
            <a:schemeClr val="accen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300">
                <a:solidFill>
                  <a:srgbClr val="FFC000"/>
                </a:solidFill>
                <a:latin typeface="Kumbh Sans"/>
                <a:ea typeface="Kumbh Sans"/>
                <a:cs typeface="Kumbh Sans"/>
                <a:sym typeface="Kumbh Sans"/>
              </a:rPr>
              <a:t>Environmental Injustices</a:t>
            </a:r>
            <a:endParaRPr b="1" sz="5300">
              <a:solidFill>
                <a:srgbClr val="FFC000"/>
              </a:solidFill>
              <a:latin typeface="Kumbh Sans"/>
              <a:ea typeface="Kumbh Sans"/>
              <a:cs typeface="Kumbh Sans"/>
              <a:sym typeface="Kumbh Sans"/>
            </a:endParaRPr>
          </a:p>
        </p:txBody>
      </p:sp>
      <p:sp>
        <p:nvSpPr>
          <p:cNvPr id="114" name="Google Shape;114;g2b3ea6f96ac_0_0"/>
          <p:cNvSpPr txBox="1"/>
          <p:nvPr/>
        </p:nvSpPr>
        <p:spPr>
          <a:xfrm>
            <a:off x="12020200" y="1252000"/>
            <a:ext cx="5928300" cy="1893300"/>
          </a:xfrm>
          <a:prstGeom prst="rect">
            <a:avLst/>
          </a:prstGeom>
          <a:solidFill>
            <a:srgbClr val="FFC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solidFill>
                  <a:schemeClr val="dk1"/>
                </a:solidFill>
                <a:latin typeface="Calibri"/>
                <a:ea typeface="Calibri"/>
                <a:cs typeface="Calibri"/>
                <a:sym typeface="Calibri"/>
              </a:rPr>
              <a:t>What do you know about the topic? Go to the padlet link</a:t>
            </a:r>
            <a:endParaRPr sz="3700">
              <a:solidFill>
                <a:schemeClr val="dk1"/>
              </a:solidFill>
              <a:latin typeface="Calibri"/>
              <a:ea typeface="Calibri"/>
              <a:cs typeface="Calibri"/>
              <a:sym typeface="Calibri"/>
            </a:endParaRPr>
          </a:p>
          <a:p>
            <a:pPr indent="0" lvl="0" marL="0" rtl="0" algn="l">
              <a:spcBef>
                <a:spcPts val="0"/>
              </a:spcBef>
              <a:spcAft>
                <a:spcPts val="0"/>
              </a:spcAft>
              <a:buNone/>
            </a:pPr>
            <a:r>
              <a:rPr lang="en-US" sz="3700">
                <a:solidFill>
                  <a:schemeClr val="dk1"/>
                </a:solidFill>
                <a:latin typeface="Calibri"/>
                <a:ea typeface="Calibri"/>
                <a:cs typeface="Calibri"/>
                <a:sym typeface="Calibri"/>
              </a:rPr>
              <a:t>5 minutes to COMPLETE </a:t>
            </a:r>
            <a:endParaRPr sz="3700">
              <a:solidFill>
                <a:schemeClr val="dk1"/>
              </a:solidFill>
              <a:latin typeface="Calibri"/>
              <a:ea typeface="Calibri"/>
              <a:cs typeface="Calibri"/>
              <a:sym typeface="Calibri"/>
            </a:endParaRPr>
          </a:p>
        </p:txBody>
      </p:sp>
      <p:sp>
        <p:nvSpPr>
          <p:cNvPr id="115" name="Google Shape;115;g2b3ea6f96ac_0_0"/>
          <p:cNvSpPr/>
          <p:nvPr/>
        </p:nvSpPr>
        <p:spPr>
          <a:xfrm>
            <a:off x="15114175" y="3798000"/>
            <a:ext cx="2691000" cy="2691000"/>
          </a:xfrm>
          <a:prstGeom prst="leftUpArrow">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16" name="Google Shape;116;g2b3ea6f96ac_0_0"/>
          <p:cNvPicPr preferRelativeResize="0"/>
          <p:nvPr/>
        </p:nvPicPr>
        <p:blipFill>
          <a:blip r:embed="rId4">
            <a:alphaModFix/>
          </a:blip>
          <a:stretch>
            <a:fillRect/>
          </a:stretch>
        </p:blipFill>
        <p:spPr>
          <a:xfrm>
            <a:off x="621375" y="3262225"/>
            <a:ext cx="5472301" cy="5472301"/>
          </a:xfrm>
          <a:prstGeom prst="rect">
            <a:avLst/>
          </a:prstGeom>
          <a:noFill/>
          <a:ln>
            <a:noFill/>
          </a:ln>
        </p:spPr>
      </p:pic>
      <p:pic>
        <p:nvPicPr>
          <p:cNvPr descr="To celebrate 100,000 views on my last countdown, I decided to make a brand new one for you to use at your church, youth group, school, or wherever you want!&#10;&#10;Music Used :&#10;TheFatRat - Time Lapse&#10;Tobu - Colors&#10;&#10;Programs used :&#10;Adobe After Effects CC 2014&#10;&#10;Expect more frequent uploads in the future!" id="117" name="Google Shape;117;g2b3ea6f96ac_0_0" title="Electric  - 5 Minute Countdown">
            <a:hlinkClick r:id="rId5"/>
          </p:cNvPr>
          <p:cNvPicPr preferRelativeResize="0"/>
          <p:nvPr/>
        </p:nvPicPr>
        <p:blipFill>
          <a:blip r:embed="rId6">
            <a:alphaModFix/>
          </a:blip>
          <a:stretch>
            <a:fillRect/>
          </a:stretch>
        </p:blipFill>
        <p:spPr>
          <a:xfrm>
            <a:off x="14140700" y="6848026"/>
            <a:ext cx="3048000" cy="1714500"/>
          </a:xfrm>
          <a:prstGeom prst="rect">
            <a:avLst/>
          </a:prstGeom>
          <a:noFill/>
          <a:ln>
            <a:noFill/>
          </a:ln>
        </p:spPr>
      </p:pic>
      <p:sp>
        <p:nvSpPr>
          <p:cNvPr id="118" name="Google Shape;118;g2b3ea6f96ac_0_0"/>
          <p:cNvSpPr txBox="1"/>
          <p:nvPr/>
        </p:nvSpPr>
        <p:spPr>
          <a:xfrm>
            <a:off x="1365375" y="2369425"/>
            <a:ext cx="3984300" cy="892800"/>
          </a:xfrm>
          <a:prstGeom prst="rect">
            <a:avLst/>
          </a:prstGeom>
          <a:solidFill>
            <a:srgbClr val="4F81BD"/>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4600">
                <a:solidFill>
                  <a:srgbClr val="FFC000"/>
                </a:solidFill>
                <a:latin typeface="Calibri"/>
                <a:ea typeface="Calibri"/>
                <a:cs typeface="Calibri"/>
                <a:sym typeface="Calibri"/>
              </a:rPr>
              <a:t>SCAN QR CODE</a:t>
            </a:r>
            <a:r>
              <a:rPr lang="en-US" sz="3700">
                <a:solidFill>
                  <a:schemeClr val="dk1"/>
                </a:solidFill>
                <a:latin typeface="Calibri"/>
                <a:ea typeface="Calibri"/>
                <a:cs typeface="Calibri"/>
                <a:sym typeface="Calibri"/>
              </a:rPr>
              <a:t> </a:t>
            </a:r>
            <a:endParaRPr sz="3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EFE"/>
        </a:solidFill>
      </p:bgPr>
    </p:bg>
    <p:spTree>
      <p:nvGrpSpPr>
        <p:cNvPr id="325" name="Shape 325"/>
        <p:cNvGrpSpPr/>
        <p:nvPr/>
      </p:nvGrpSpPr>
      <p:grpSpPr>
        <a:xfrm>
          <a:off x="0" y="0"/>
          <a:ext cx="0" cy="0"/>
          <a:chOff x="0" y="0"/>
          <a:chExt cx="0" cy="0"/>
        </a:xfrm>
      </p:grpSpPr>
      <p:sp>
        <p:nvSpPr>
          <p:cNvPr id="326" name="Google Shape;326;g2b3ea6f96ac_0_33"/>
          <p:cNvSpPr txBox="1"/>
          <p:nvPr/>
        </p:nvSpPr>
        <p:spPr>
          <a:xfrm>
            <a:off x="5599150" y="1595675"/>
            <a:ext cx="146379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900">
                <a:solidFill>
                  <a:schemeClr val="dk1"/>
                </a:solidFill>
                <a:latin typeface="Calibri"/>
                <a:ea typeface="Calibri"/>
                <a:cs typeface="Calibri"/>
                <a:sym typeface="Calibri"/>
              </a:rPr>
              <a:t>  Activity Time !!!</a:t>
            </a:r>
            <a:endParaRPr b="1" sz="6900">
              <a:solidFill>
                <a:schemeClr val="dk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p:txBody>
      </p:sp>
      <p:sp>
        <p:nvSpPr>
          <p:cNvPr id="327" name="Google Shape;327;g2b3ea6f96ac_0_33"/>
          <p:cNvSpPr txBox="1"/>
          <p:nvPr/>
        </p:nvSpPr>
        <p:spPr>
          <a:xfrm>
            <a:off x="2780450" y="3119375"/>
            <a:ext cx="14819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600">
                <a:solidFill>
                  <a:schemeClr val="dk1"/>
                </a:solidFill>
                <a:latin typeface="Calibri"/>
                <a:ea typeface="Calibri"/>
                <a:cs typeface="Calibri"/>
                <a:sym typeface="Calibri"/>
              </a:rPr>
              <a:t>It is okay to build plant that emit toxic fumes into the air in communities. </a:t>
            </a:r>
            <a:endParaRPr sz="5400">
              <a:solidFill>
                <a:schemeClr val="dk1"/>
              </a:solidFill>
              <a:latin typeface="Calibri"/>
              <a:ea typeface="Calibri"/>
              <a:cs typeface="Calibri"/>
              <a:sym typeface="Calibri"/>
            </a:endParaRPr>
          </a:p>
        </p:txBody>
      </p:sp>
      <p:pic>
        <p:nvPicPr>
          <p:cNvPr id="328" name="Google Shape;328;g2b3ea6f96ac_0_33"/>
          <p:cNvPicPr preferRelativeResize="0"/>
          <p:nvPr/>
        </p:nvPicPr>
        <p:blipFill>
          <a:blip r:embed="rId3">
            <a:alphaModFix/>
          </a:blip>
          <a:stretch>
            <a:fillRect/>
          </a:stretch>
        </p:blipFill>
        <p:spPr>
          <a:xfrm>
            <a:off x="6089075" y="5140400"/>
            <a:ext cx="6109839" cy="49851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EFE"/>
        </a:solidFill>
      </p:bgPr>
    </p:bg>
    <p:spTree>
      <p:nvGrpSpPr>
        <p:cNvPr id="332" name="Shape 332"/>
        <p:cNvGrpSpPr/>
        <p:nvPr/>
      </p:nvGrpSpPr>
      <p:grpSpPr>
        <a:xfrm>
          <a:off x="0" y="0"/>
          <a:ext cx="0" cy="0"/>
          <a:chOff x="0" y="0"/>
          <a:chExt cx="0" cy="0"/>
        </a:xfrm>
      </p:grpSpPr>
      <p:sp>
        <p:nvSpPr>
          <p:cNvPr id="333" name="Google Shape;333;g2b3ea6f96ac_0_39"/>
          <p:cNvSpPr txBox="1"/>
          <p:nvPr/>
        </p:nvSpPr>
        <p:spPr>
          <a:xfrm>
            <a:off x="5599150" y="1595675"/>
            <a:ext cx="146379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900">
                <a:solidFill>
                  <a:schemeClr val="dk1"/>
                </a:solidFill>
                <a:latin typeface="Calibri"/>
                <a:ea typeface="Calibri"/>
                <a:cs typeface="Calibri"/>
                <a:sym typeface="Calibri"/>
              </a:rPr>
              <a:t>  Activity Time !!!</a:t>
            </a:r>
            <a:endParaRPr b="1" sz="6900">
              <a:solidFill>
                <a:schemeClr val="dk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p:txBody>
      </p:sp>
      <p:sp>
        <p:nvSpPr>
          <p:cNvPr id="334" name="Google Shape;334;g2b3ea6f96ac_0_39"/>
          <p:cNvSpPr txBox="1"/>
          <p:nvPr/>
        </p:nvSpPr>
        <p:spPr>
          <a:xfrm>
            <a:off x="2780450" y="3119375"/>
            <a:ext cx="14819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600">
                <a:solidFill>
                  <a:schemeClr val="dk1"/>
                </a:solidFill>
                <a:latin typeface="Calibri"/>
                <a:ea typeface="Calibri"/>
                <a:cs typeface="Calibri"/>
                <a:sym typeface="Calibri"/>
              </a:rPr>
              <a:t>It is okay to use toxic fertilizers that cause cancer to grow food and reap a maximum profit . </a:t>
            </a:r>
            <a:endParaRPr sz="5400">
              <a:solidFill>
                <a:schemeClr val="dk1"/>
              </a:solidFill>
              <a:latin typeface="Calibri"/>
              <a:ea typeface="Calibri"/>
              <a:cs typeface="Calibri"/>
              <a:sym typeface="Calibri"/>
            </a:endParaRPr>
          </a:p>
        </p:txBody>
      </p:sp>
      <p:pic>
        <p:nvPicPr>
          <p:cNvPr id="335" name="Google Shape;335;g2b3ea6f96ac_0_39"/>
          <p:cNvPicPr preferRelativeResize="0"/>
          <p:nvPr/>
        </p:nvPicPr>
        <p:blipFill>
          <a:blip r:embed="rId3">
            <a:alphaModFix/>
          </a:blip>
          <a:stretch>
            <a:fillRect/>
          </a:stretch>
        </p:blipFill>
        <p:spPr>
          <a:xfrm>
            <a:off x="6089075" y="5140400"/>
            <a:ext cx="6109839" cy="49851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EFE"/>
        </a:solidFill>
      </p:bgPr>
    </p:bg>
    <p:spTree>
      <p:nvGrpSpPr>
        <p:cNvPr id="339" name="Shape 339"/>
        <p:cNvGrpSpPr/>
        <p:nvPr/>
      </p:nvGrpSpPr>
      <p:grpSpPr>
        <a:xfrm>
          <a:off x="0" y="0"/>
          <a:ext cx="0" cy="0"/>
          <a:chOff x="0" y="0"/>
          <a:chExt cx="0" cy="0"/>
        </a:xfrm>
      </p:grpSpPr>
      <p:sp>
        <p:nvSpPr>
          <p:cNvPr id="340" name="Google Shape;340;g2b3ea6f96ac_0_54"/>
          <p:cNvSpPr txBox="1"/>
          <p:nvPr/>
        </p:nvSpPr>
        <p:spPr>
          <a:xfrm>
            <a:off x="5197850" y="363100"/>
            <a:ext cx="146379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900">
                <a:solidFill>
                  <a:schemeClr val="dk1"/>
                </a:solidFill>
                <a:latin typeface="Calibri"/>
                <a:ea typeface="Calibri"/>
                <a:cs typeface="Calibri"/>
                <a:sym typeface="Calibri"/>
              </a:rPr>
              <a:t>  Activity Time !!!</a:t>
            </a:r>
            <a:endParaRPr b="1" sz="6900">
              <a:solidFill>
                <a:schemeClr val="dk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a:p>
            <a:pPr indent="0" lvl="0" marL="0" rtl="0" algn="l">
              <a:spcBef>
                <a:spcPts val="0"/>
              </a:spcBef>
              <a:spcAft>
                <a:spcPts val="0"/>
              </a:spcAft>
              <a:buNone/>
            </a:pPr>
            <a:r>
              <a:t/>
            </a:r>
            <a:endParaRPr b="1" sz="6900">
              <a:solidFill>
                <a:schemeClr val="lt1"/>
              </a:solidFill>
              <a:latin typeface="Calibri"/>
              <a:ea typeface="Calibri"/>
              <a:cs typeface="Calibri"/>
              <a:sym typeface="Calibri"/>
            </a:endParaRPr>
          </a:p>
        </p:txBody>
      </p:sp>
      <p:sp>
        <p:nvSpPr>
          <p:cNvPr id="341" name="Google Shape;341;g2b3ea6f96ac_0_54"/>
          <p:cNvSpPr txBox="1"/>
          <p:nvPr/>
        </p:nvSpPr>
        <p:spPr>
          <a:xfrm>
            <a:off x="2207150" y="2173450"/>
            <a:ext cx="148197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600">
                <a:solidFill>
                  <a:schemeClr val="dk1"/>
                </a:solidFill>
                <a:latin typeface="Calibri"/>
                <a:ea typeface="Calibri"/>
                <a:cs typeface="Calibri"/>
                <a:sym typeface="Calibri"/>
              </a:rPr>
              <a:t>It is okay to deny federal funding for natives living on reservations when their homes are destroyed because of a natural disasater?  </a:t>
            </a:r>
            <a:endParaRPr sz="5400">
              <a:solidFill>
                <a:schemeClr val="dk1"/>
              </a:solidFill>
              <a:latin typeface="Calibri"/>
              <a:ea typeface="Calibri"/>
              <a:cs typeface="Calibri"/>
              <a:sym typeface="Calibri"/>
            </a:endParaRPr>
          </a:p>
        </p:txBody>
      </p:sp>
      <p:pic>
        <p:nvPicPr>
          <p:cNvPr id="342" name="Google Shape;342;g2b3ea6f96ac_0_54"/>
          <p:cNvPicPr preferRelativeResize="0"/>
          <p:nvPr/>
        </p:nvPicPr>
        <p:blipFill>
          <a:blip r:embed="rId3">
            <a:alphaModFix/>
          </a:blip>
          <a:stretch>
            <a:fillRect/>
          </a:stretch>
        </p:blipFill>
        <p:spPr>
          <a:xfrm>
            <a:off x="6089075" y="5140400"/>
            <a:ext cx="6109839" cy="49851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346" name="Shape 346"/>
        <p:cNvGrpSpPr/>
        <p:nvPr/>
      </p:nvGrpSpPr>
      <p:grpSpPr>
        <a:xfrm>
          <a:off x="0" y="0"/>
          <a:ext cx="0" cy="0"/>
          <a:chOff x="0" y="0"/>
          <a:chExt cx="0" cy="0"/>
        </a:xfrm>
      </p:grpSpPr>
      <p:sp>
        <p:nvSpPr>
          <p:cNvPr id="347" name="Google Shape;347;g1ef573c7a7b_0_8"/>
          <p:cNvSpPr txBox="1"/>
          <p:nvPr/>
        </p:nvSpPr>
        <p:spPr>
          <a:xfrm>
            <a:off x="458300" y="438350"/>
            <a:ext cx="16828200" cy="997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600"/>
              <a:buFont typeface="Arial"/>
              <a:buNone/>
            </a:pPr>
            <a:r>
              <a:rPr b="1" i="0" lang="en-US" sz="6200" u="none" cap="none" strike="noStrike">
                <a:solidFill>
                  <a:schemeClr val="lt1"/>
                </a:solidFill>
                <a:latin typeface="Calibri"/>
                <a:ea typeface="Calibri"/>
                <a:cs typeface="Calibri"/>
                <a:sym typeface="Calibri"/>
              </a:rPr>
              <a:t>U</a:t>
            </a:r>
            <a:r>
              <a:rPr b="1" i="0" lang="en-US" sz="5400" u="none" cap="none" strike="noStrike">
                <a:solidFill>
                  <a:schemeClr val="lt1"/>
                </a:solidFill>
                <a:latin typeface="Calibri"/>
                <a:ea typeface="Calibri"/>
                <a:cs typeface="Calibri"/>
                <a:sym typeface="Calibri"/>
              </a:rPr>
              <a:t>nit Introduction </a:t>
            </a:r>
            <a:endParaRPr b="1" i="0" sz="5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800"/>
              <a:buFont typeface="Arial"/>
              <a:buNone/>
            </a:pPr>
            <a:r>
              <a:t/>
            </a:r>
            <a:endParaRPr b="1" i="0" sz="4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Goal: </a:t>
            </a:r>
            <a:r>
              <a:rPr i="0" lang="en-US" sz="4800" u="none" cap="none" strike="noStrike">
                <a:solidFill>
                  <a:schemeClr val="dk1"/>
                </a:solidFill>
                <a:latin typeface="Calibri"/>
                <a:ea typeface="Calibri"/>
                <a:cs typeface="Calibri"/>
                <a:sym typeface="Calibri"/>
              </a:rPr>
              <a:t>To cultivate your persuasive writing, speaking and media skills while learning about environmental injustices and how to be informed and equipped with the skills to use your voice to make meaningful change within the community.</a:t>
            </a:r>
            <a:endParaRPr i="0" sz="4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800"/>
              <a:buFont typeface="Arial"/>
              <a:buNone/>
            </a:pPr>
            <a:r>
              <a:t/>
            </a:r>
            <a:endParaRPr b="1" i="0" sz="4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Calibri"/>
                <a:ea typeface="Calibri"/>
                <a:cs typeface="Calibri"/>
                <a:sym typeface="Calibri"/>
              </a:rPr>
              <a:t>Tasks: Performance Task</a:t>
            </a:r>
            <a:endParaRPr b="1" i="0" sz="4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chemeClr val="dk1"/>
                </a:solidFill>
                <a:latin typeface="Calibri"/>
                <a:ea typeface="Calibri"/>
                <a:cs typeface="Calibri"/>
                <a:sym typeface="Calibri"/>
              </a:rPr>
              <a:t>A Choice Board of assessments to choose from…</a:t>
            </a:r>
            <a:endParaRPr b="1" i="0" sz="3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chemeClr val="dk1"/>
                </a:solidFill>
                <a:latin typeface="Calibri"/>
                <a:ea typeface="Calibri"/>
                <a:cs typeface="Calibri"/>
                <a:sym typeface="Calibri"/>
              </a:rPr>
              <a:t>Podcast</a:t>
            </a:r>
            <a:endParaRPr b="1" i="0" sz="3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chemeClr val="dk1"/>
                </a:solidFill>
                <a:latin typeface="Calibri"/>
                <a:ea typeface="Calibri"/>
                <a:cs typeface="Calibri"/>
                <a:sym typeface="Calibri"/>
              </a:rPr>
              <a:t>Website Design</a:t>
            </a:r>
            <a:endParaRPr b="1" i="0" sz="3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chemeClr val="dk1"/>
                </a:solidFill>
                <a:latin typeface="Calibri"/>
                <a:ea typeface="Calibri"/>
                <a:cs typeface="Calibri"/>
                <a:sym typeface="Calibri"/>
              </a:rPr>
              <a:t>Graphic Novel</a:t>
            </a:r>
            <a:endParaRPr b="1" i="0" sz="3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chemeClr val="dk1"/>
                </a:solidFill>
                <a:latin typeface="Calibri"/>
                <a:ea typeface="Calibri"/>
                <a:cs typeface="Calibri"/>
                <a:sym typeface="Calibri"/>
              </a:rPr>
              <a:t>Social Media Campaign</a:t>
            </a:r>
            <a:endParaRPr b="1" i="0" sz="3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chemeClr val="dk1"/>
                </a:solidFill>
                <a:latin typeface="Calibri"/>
                <a:ea typeface="Calibri"/>
                <a:cs typeface="Calibri"/>
                <a:sym typeface="Calibri"/>
              </a:rPr>
              <a:t>Argumentative Essay </a:t>
            </a:r>
            <a:endParaRPr b="1" i="0" sz="3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chemeClr val="dk1"/>
                </a:solidFill>
                <a:latin typeface="Calibri"/>
                <a:ea typeface="Calibri"/>
                <a:cs typeface="Calibri"/>
                <a:sym typeface="Calibri"/>
              </a:rPr>
              <a:t>Photo Gallery </a:t>
            </a:r>
            <a:endParaRPr b="1" i="0" sz="3400" u="none" cap="none" strike="noStrike">
              <a:solidFill>
                <a:schemeClr val="dk1"/>
              </a:solidFill>
              <a:latin typeface="Calibri"/>
              <a:ea typeface="Calibri"/>
              <a:cs typeface="Calibri"/>
              <a:sym typeface="Calibri"/>
            </a:endParaRPr>
          </a:p>
        </p:txBody>
      </p:sp>
      <p:pic>
        <p:nvPicPr>
          <p:cNvPr id="348" name="Google Shape;348;g1ef573c7a7b_0_8"/>
          <p:cNvPicPr preferRelativeResize="0"/>
          <p:nvPr/>
        </p:nvPicPr>
        <p:blipFill>
          <a:blip r:embed="rId3">
            <a:alphaModFix/>
          </a:blip>
          <a:stretch>
            <a:fillRect/>
          </a:stretch>
        </p:blipFill>
        <p:spPr>
          <a:xfrm>
            <a:off x="10475888" y="6501775"/>
            <a:ext cx="5438775" cy="2857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EFE"/>
        </a:solidFill>
      </p:bgPr>
    </p:bg>
    <p:spTree>
      <p:nvGrpSpPr>
        <p:cNvPr id="352" name="Shape 352"/>
        <p:cNvGrpSpPr/>
        <p:nvPr/>
      </p:nvGrpSpPr>
      <p:grpSpPr>
        <a:xfrm>
          <a:off x="0" y="0"/>
          <a:ext cx="0" cy="0"/>
          <a:chOff x="0" y="0"/>
          <a:chExt cx="0" cy="0"/>
        </a:xfrm>
      </p:grpSpPr>
      <p:sp>
        <p:nvSpPr>
          <p:cNvPr id="353" name="Google Shape;353;g27b5e792cdb_0_460"/>
          <p:cNvSpPr txBox="1"/>
          <p:nvPr/>
        </p:nvSpPr>
        <p:spPr>
          <a:xfrm>
            <a:off x="121475" y="606050"/>
            <a:ext cx="19280400" cy="10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lang="en-US" sz="2900">
                <a:latin typeface="Calibri"/>
                <a:ea typeface="Calibri"/>
                <a:cs typeface="Calibri"/>
                <a:sym typeface="Calibri"/>
              </a:rPr>
              <a:t>                                                                                          No Justice-No Peace: </a:t>
            </a:r>
            <a:r>
              <a:rPr b="1" lang="en-US" sz="2900">
                <a:solidFill>
                  <a:schemeClr val="dk1"/>
                </a:solidFill>
                <a:latin typeface="Lato"/>
                <a:ea typeface="Lato"/>
                <a:cs typeface="Lato"/>
                <a:sym typeface="Lato"/>
              </a:rPr>
              <a:t> </a:t>
            </a:r>
            <a:endParaRPr b="1" sz="2900">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3200"/>
              <a:buFont typeface="Arial"/>
              <a:buNone/>
            </a:pPr>
            <a:r>
              <a:rPr b="1" lang="en-US" sz="2900">
                <a:solidFill>
                  <a:schemeClr val="dk1"/>
                </a:solidFill>
                <a:latin typeface="Lato"/>
                <a:ea typeface="Lato"/>
                <a:cs typeface="Lato"/>
                <a:sym typeface="Lato"/>
              </a:rPr>
              <a:t>Exploring how voices and art are used to build community and advocate against injustices</a:t>
            </a:r>
            <a:r>
              <a:rPr b="1" lang="en-US" sz="2400">
                <a:solidFill>
                  <a:schemeClr val="dk1"/>
                </a:solidFill>
                <a:latin typeface="Lato"/>
                <a:ea typeface="Lato"/>
                <a:cs typeface="Lato"/>
                <a:sym typeface="Lato"/>
              </a:rPr>
              <a:t>. </a:t>
            </a:r>
            <a:r>
              <a:rPr b="1" lang="en-US" sz="2400">
                <a:solidFill>
                  <a:srgbClr val="666666"/>
                </a:solidFill>
                <a:latin typeface="Lato"/>
                <a:ea typeface="Lato"/>
                <a:cs typeface="Lato"/>
                <a:sym typeface="Lato"/>
              </a:rPr>
              <a:t> </a:t>
            </a:r>
            <a:endParaRPr b="1" i="0" sz="2400" u="none" cap="none" strike="noStrike">
              <a:solidFill>
                <a:srgbClr val="000000"/>
              </a:solidFill>
              <a:latin typeface="Calibri"/>
              <a:ea typeface="Calibri"/>
              <a:cs typeface="Calibri"/>
              <a:sym typeface="Calibri"/>
            </a:endParaRPr>
          </a:p>
        </p:txBody>
      </p:sp>
      <p:sp>
        <p:nvSpPr>
          <p:cNvPr id="354" name="Google Shape;354;g27b5e792cdb_0_460"/>
          <p:cNvSpPr txBox="1"/>
          <p:nvPr/>
        </p:nvSpPr>
        <p:spPr>
          <a:xfrm>
            <a:off x="1899400" y="7547700"/>
            <a:ext cx="13819200" cy="233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000000"/>
                </a:solidFill>
                <a:latin typeface="Calibri"/>
                <a:ea typeface="Calibri"/>
                <a:cs typeface="Calibri"/>
                <a:sym typeface="Calibri"/>
              </a:rPr>
              <a:t>After viewing the video: Prepare to discuss. </a:t>
            </a:r>
            <a:endParaRPr b="1" i="0" sz="3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000000"/>
                </a:solidFill>
                <a:latin typeface="Calibri"/>
                <a:ea typeface="Calibri"/>
                <a:cs typeface="Calibri"/>
                <a:sym typeface="Calibri"/>
              </a:rPr>
              <a:t>Fill out the </a:t>
            </a:r>
            <a:r>
              <a:rPr b="1" lang="en-US" sz="3500">
                <a:latin typeface="Calibri"/>
                <a:ea typeface="Calibri"/>
                <a:cs typeface="Calibri"/>
                <a:sym typeface="Calibri"/>
              </a:rPr>
              <a:t>m</a:t>
            </a:r>
            <a:r>
              <a:rPr b="1" i="0" lang="en-US" sz="3500" u="none" cap="none" strike="noStrike">
                <a:solidFill>
                  <a:srgbClr val="000000"/>
                </a:solidFill>
                <a:latin typeface="Calibri"/>
                <a:ea typeface="Calibri"/>
                <a:cs typeface="Calibri"/>
                <a:sym typeface="Calibri"/>
              </a:rPr>
              <a:t>usic </a:t>
            </a:r>
            <a:r>
              <a:rPr b="1" lang="en-US" sz="3500">
                <a:latin typeface="Calibri"/>
                <a:ea typeface="Calibri"/>
                <a:cs typeface="Calibri"/>
                <a:sym typeface="Calibri"/>
              </a:rPr>
              <a:t>analysis graphic organizer</a:t>
            </a:r>
            <a:r>
              <a:rPr b="1" i="0" lang="en-US" sz="3500" u="none" cap="none" strike="noStrike">
                <a:solidFill>
                  <a:srgbClr val="000000"/>
                </a:solidFill>
                <a:latin typeface="Calibri"/>
                <a:ea typeface="Calibri"/>
                <a:cs typeface="Calibri"/>
                <a:sym typeface="Calibri"/>
              </a:rPr>
              <a:t> as you are listenin</a:t>
            </a:r>
            <a:r>
              <a:rPr b="1" lang="en-US" sz="3500">
                <a:latin typeface="Calibri"/>
                <a:ea typeface="Calibri"/>
                <a:cs typeface="Calibri"/>
                <a:sym typeface="Calibri"/>
              </a:rPr>
              <a:t>g.</a:t>
            </a:r>
            <a:endParaRPr b="1" sz="35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500"/>
              <a:buFont typeface="Arial"/>
              <a:buNone/>
            </a:pPr>
            <a:r>
              <a:rPr b="1" i="0" lang="en-US" sz="3500" u="sng" cap="none" strike="noStrike">
                <a:solidFill>
                  <a:schemeClr val="hlink"/>
                </a:solidFill>
                <a:latin typeface="Calibri"/>
                <a:ea typeface="Calibri"/>
                <a:cs typeface="Calibri"/>
                <a:sym typeface="Calibri"/>
                <a:hlinkClick r:id="rId3"/>
              </a:rPr>
              <a:t>Click here for organizer </a:t>
            </a:r>
            <a:endParaRPr b="1" i="0" sz="3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rgbClr val="000000"/>
                </a:solidFill>
                <a:latin typeface="Calibri"/>
                <a:ea typeface="Calibri"/>
                <a:cs typeface="Calibri"/>
                <a:sym typeface="Calibri"/>
              </a:rPr>
              <a:t>Song: What’s Going On? Artist: Marvin Gaye </a:t>
            </a:r>
            <a:endParaRPr b="1" i="0" sz="3500" u="none" cap="none" strike="noStrike">
              <a:solidFill>
                <a:srgbClr val="000000"/>
              </a:solidFill>
              <a:latin typeface="Calibri"/>
              <a:ea typeface="Calibri"/>
              <a:cs typeface="Calibri"/>
              <a:sym typeface="Calibri"/>
            </a:endParaRPr>
          </a:p>
        </p:txBody>
      </p:sp>
      <p:pic>
        <p:nvPicPr>
          <p:cNvPr id="355" name="Google Shape;355;g27b5e792cdb_0_460">
            <a:hlinkClick r:id="rId4"/>
          </p:cNvPr>
          <p:cNvPicPr preferRelativeResize="0"/>
          <p:nvPr/>
        </p:nvPicPr>
        <p:blipFill rotWithShape="1">
          <a:blip r:embed="rId5">
            <a:alphaModFix/>
          </a:blip>
          <a:srcRect b="0" l="0" r="0" t="0"/>
          <a:stretch/>
        </p:blipFill>
        <p:spPr>
          <a:xfrm>
            <a:off x="5755500" y="2923562"/>
            <a:ext cx="6107000" cy="3806225"/>
          </a:xfrm>
          <a:prstGeom prst="rect">
            <a:avLst/>
          </a:prstGeom>
          <a:noFill/>
          <a:ln>
            <a:noFill/>
          </a:ln>
        </p:spPr>
      </p:pic>
      <p:sp>
        <p:nvSpPr>
          <p:cNvPr id="356" name="Google Shape;356;g27b5e792cdb_0_460"/>
          <p:cNvSpPr/>
          <p:nvPr/>
        </p:nvSpPr>
        <p:spPr>
          <a:xfrm>
            <a:off x="11862500" y="4153925"/>
            <a:ext cx="4236000" cy="13455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2400">
                <a:latin typeface="Calibri"/>
                <a:ea typeface="Calibri"/>
                <a:cs typeface="Calibri"/>
                <a:sym typeface="Calibri"/>
              </a:rPr>
              <a:t>CLICK IMAGE  FOR VIDEO</a:t>
            </a:r>
            <a:endParaRPr b="1" sz="24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1ef573c7a7b_0_1"/>
          <p:cNvSpPr txBox="1"/>
          <p:nvPr/>
        </p:nvSpPr>
        <p:spPr>
          <a:xfrm>
            <a:off x="10687000" y="409825"/>
            <a:ext cx="12527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lang="en-US" sz="3200">
                <a:latin typeface="Calibri"/>
                <a:ea typeface="Calibri"/>
                <a:cs typeface="Calibri"/>
                <a:sym typeface="Calibri"/>
              </a:rPr>
              <a:t>After viewing the video lets discuss! </a:t>
            </a:r>
            <a:endParaRPr b="1" i="0" sz="3200" u="none" cap="none" strike="noStrike">
              <a:solidFill>
                <a:srgbClr val="000000"/>
              </a:solidFill>
              <a:latin typeface="Calibri"/>
              <a:ea typeface="Calibri"/>
              <a:cs typeface="Calibri"/>
              <a:sym typeface="Calibri"/>
            </a:endParaRPr>
          </a:p>
        </p:txBody>
      </p:sp>
      <p:sp>
        <p:nvSpPr>
          <p:cNvPr id="362" name="Google Shape;362;g1ef573c7a7b_0_1"/>
          <p:cNvSpPr txBox="1"/>
          <p:nvPr/>
        </p:nvSpPr>
        <p:spPr>
          <a:xfrm>
            <a:off x="8138025" y="2778275"/>
            <a:ext cx="12527100" cy="180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lang="en-US" sz="3500">
                <a:latin typeface="Calibri"/>
                <a:ea typeface="Calibri"/>
                <a:cs typeface="Calibri"/>
                <a:sym typeface="Calibri"/>
              </a:rPr>
              <a:t>What do you think?</a:t>
            </a:r>
            <a:endParaRPr b="1" sz="35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500"/>
              <a:buFont typeface="Arial"/>
              <a:buNone/>
            </a:pPr>
            <a:r>
              <a:rPr b="1" lang="en-US" sz="3500">
                <a:latin typeface="Calibri"/>
                <a:ea typeface="Calibri"/>
                <a:cs typeface="Calibri"/>
                <a:sym typeface="Calibri"/>
              </a:rPr>
              <a:t>How does this connect to our units theme?</a:t>
            </a:r>
            <a:endParaRPr b="1" sz="35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500"/>
              <a:buFont typeface="Arial"/>
              <a:buNone/>
            </a:pPr>
            <a:r>
              <a:rPr b="1" lang="en-US" sz="3500">
                <a:latin typeface="Calibri"/>
                <a:ea typeface="Calibri"/>
                <a:cs typeface="Calibri"/>
                <a:sym typeface="Calibri"/>
              </a:rPr>
              <a:t>How does this connect to your community?</a:t>
            </a:r>
            <a:endParaRPr b="1" sz="3500">
              <a:latin typeface="Calibri"/>
              <a:ea typeface="Calibri"/>
              <a:cs typeface="Calibri"/>
              <a:sym typeface="Calibri"/>
            </a:endParaRPr>
          </a:p>
        </p:txBody>
      </p:sp>
      <p:pic>
        <p:nvPicPr>
          <p:cNvPr id="363" name="Google Shape;363;g1ef573c7a7b_0_1"/>
          <p:cNvPicPr preferRelativeResize="0"/>
          <p:nvPr/>
        </p:nvPicPr>
        <p:blipFill rotWithShape="1">
          <a:blip r:embed="rId3">
            <a:alphaModFix/>
          </a:blip>
          <a:srcRect b="0" l="0" r="0" t="0"/>
          <a:stretch/>
        </p:blipFill>
        <p:spPr>
          <a:xfrm>
            <a:off x="177500" y="0"/>
            <a:ext cx="7960525" cy="10977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EFE"/>
        </a:solidFill>
      </p:bgPr>
    </p:bg>
    <p:spTree>
      <p:nvGrpSpPr>
        <p:cNvPr id="367" name="Shape 367"/>
        <p:cNvGrpSpPr/>
        <p:nvPr/>
      </p:nvGrpSpPr>
      <p:grpSpPr>
        <a:xfrm>
          <a:off x="0" y="0"/>
          <a:ext cx="0" cy="0"/>
          <a:chOff x="0" y="0"/>
          <a:chExt cx="0" cy="0"/>
        </a:xfrm>
      </p:grpSpPr>
      <p:sp>
        <p:nvSpPr>
          <p:cNvPr id="368" name="Google Shape;368;g2b3ea6f96ac_0_51"/>
          <p:cNvSpPr txBox="1"/>
          <p:nvPr/>
        </p:nvSpPr>
        <p:spPr>
          <a:xfrm>
            <a:off x="2588100" y="1672450"/>
            <a:ext cx="15715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369" name="Google Shape;369;g2b3ea6f96ac_0_51"/>
          <p:cNvSpPr txBox="1"/>
          <p:nvPr/>
        </p:nvSpPr>
        <p:spPr>
          <a:xfrm>
            <a:off x="1691150" y="1672450"/>
            <a:ext cx="15210900" cy="809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200">
                <a:solidFill>
                  <a:schemeClr val="dk1"/>
                </a:solidFill>
                <a:latin typeface="Calibri"/>
                <a:ea typeface="Calibri"/>
                <a:cs typeface="Calibri"/>
                <a:sym typeface="Calibri"/>
              </a:rPr>
              <a:t>Article</a:t>
            </a:r>
            <a:r>
              <a:rPr b="1" lang="en-US" sz="5200">
                <a:solidFill>
                  <a:schemeClr val="dk1"/>
                </a:solidFill>
                <a:latin typeface="Calibri"/>
                <a:ea typeface="Calibri"/>
                <a:cs typeface="Calibri"/>
                <a:sym typeface="Calibri"/>
              </a:rPr>
              <a:t> Exploration</a:t>
            </a:r>
            <a:endParaRPr b="1" sz="5200">
              <a:solidFill>
                <a:schemeClr val="dk1"/>
              </a:solidFill>
              <a:latin typeface="Calibri"/>
              <a:ea typeface="Calibri"/>
              <a:cs typeface="Calibri"/>
              <a:sym typeface="Calibri"/>
            </a:endParaRPr>
          </a:p>
          <a:p>
            <a:pPr indent="0" lvl="0" marL="0" rtl="0" algn="ctr">
              <a:spcBef>
                <a:spcPts val="0"/>
              </a:spcBef>
              <a:spcAft>
                <a:spcPts val="0"/>
              </a:spcAft>
              <a:buNone/>
            </a:pPr>
            <a:r>
              <a:rPr b="1" lang="en-US" sz="5200">
                <a:solidFill>
                  <a:schemeClr val="dk1"/>
                </a:solidFill>
                <a:latin typeface="Calibri"/>
                <a:ea typeface="Calibri"/>
                <a:cs typeface="Calibri"/>
                <a:sym typeface="Calibri"/>
              </a:rPr>
              <a:t>1st Read </a:t>
            </a:r>
            <a:endParaRPr b="1" sz="5200">
              <a:solidFill>
                <a:schemeClr val="dk1"/>
              </a:solidFill>
              <a:latin typeface="Calibri"/>
              <a:ea typeface="Calibri"/>
              <a:cs typeface="Calibri"/>
              <a:sym typeface="Calibri"/>
            </a:endParaRPr>
          </a:p>
          <a:p>
            <a:pPr indent="0" lvl="0" marL="0" rtl="0" algn="ctr">
              <a:spcBef>
                <a:spcPts val="0"/>
              </a:spcBef>
              <a:spcAft>
                <a:spcPts val="0"/>
              </a:spcAft>
              <a:buNone/>
            </a:pPr>
            <a:r>
              <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rPr b="1" lang="en-US" sz="3200">
                <a:solidFill>
                  <a:schemeClr val="dk1"/>
                </a:solidFill>
                <a:latin typeface="Calibri"/>
                <a:ea typeface="Calibri"/>
                <a:cs typeface="Calibri"/>
                <a:sym typeface="Calibri"/>
              </a:rPr>
              <a:t>Instructions: Pull out your annotation guide and follow along. </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rPr b="1" lang="en-US" sz="3200">
                <a:solidFill>
                  <a:schemeClr val="dk1"/>
                </a:solidFill>
                <a:latin typeface="Calibri"/>
                <a:ea typeface="Calibri"/>
                <a:cs typeface="Calibri"/>
                <a:sym typeface="Calibri"/>
              </a:rPr>
              <a:t>Article</a:t>
            </a:r>
            <a:r>
              <a:rPr b="1" lang="en-US" sz="3200" u="sng">
                <a:solidFill>
                  <a:schemeClr val="hlink"/>
                </a:solidFill>
                <a:latin typeface="Calibri"/>
                <a:ea typeface="Calibri"/>
                <a:cs typeface="Calibri"/>
                <a:sym typeface="Calibri"/>
                <a:hlinkClick r:id="rId3"/>
              </a:rPr>
              <a:t>: Environmental Racism </a:t>
            </a:r>
            <a:r>
              <a:rPr b="1" lang="en-US" sz="3200">
                <a:solidFill>
                  <a:schemeClr val="dk1"/>
                </a:solidFill>
                <a:latin typeface="Calibri"/>
                <a:ea typeface="Calibri"/>
                <a:cs typeface="Calibri"/>
                <a:sym typeface="Calibri"/>
              </a:rPr>
              <a:t>access on CANVAS </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rPr b="1" lang="en-US" sz="3200" u="sng">
                <a:solidFill>
                  <a:schemeClr val="hlink"/>
                </a:solidFill>
                <a:latin typeface="Calibri"/>
                <a:ea typeface="Calibri"/>
                <a:cs typeface="Calibri"/>
                <a:sym typeface="Calibri"/>
                <a:hlinkClick r:id="rId4"/>
              </a:rPr>
              <a:t>Close Reading Guide </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rPr b="1" lang="en-US" sz="4500">
                <a:solidFill>
                  <a:schemeClr val="dk1"/>
                </a:solidFill>
                <a:latin typeface="Calibri"/>
                <a:ea typeface="Calibri"/>
                <a:cs typeface="Calibri"/>
                <a:sym typeface="Calibri"/>
              </a:rPr>
              <a:t>1st Read Guiding Questions</a:t>
            </a:r>
            <a:endParaRPr b="1" sz="4500">
              <a:solidFill>
                <a:schemeClr val="dk1"/>
              </a:solidFill>
              <a:latin typeface="Calibri"/>
              <a:ea typeface="Calibri"/>
              <a:cs typeface="Calibri"/>
              <a:sym typeface="Calibri"/>
            </a:endParaRPr>
          </a:p>
          <a:p>
            <a:pPr indent="0" lvl="0" marL="0" rtl="0" algn="ctr">
              <a:spcBef>
                <a:spcPts val="0"/>
              </a:spcBef>
              <a:spcAft>
                <a:spcPts val="0"/>
              </a:spcAft>
              <a:buNone/>
            </a:pPr>
            <a:r>
              <a:rPr b="1" lang="en-US" sz="4500">
                <a:solidFill>
                  <a:schemeClr val="dk1"/>
                </a:solidFill>
                <a:latin typeface="Calibri"/>
                <a:ea typeface="Calibri"/>
                <a:cs typeface="Calibri"/>
                <a:sym typeface="Calibri"/>
              </a:rPr>
              <a:t>What is it about? Who wrote it? Why did they write it? </a:t>
            </a:r>
            <a:endParaRPr b="1" sz="45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EFE"/>
        </a:solidFill>
      </p:bgPr>
    </p:bg>
    <p:spTree>
      <p:nvGrpSpPr>
        <p:cNvPr id="373" name="Shape 373"/>
        <p:cNvGrpSpPr/>
        <p:nvPr/>
      </p:nvGrpSpPr>
      <p:grpSpPr>
        <a:xfrm>
          <a:off x="0" y="0"/>
          <a:ext cx="0" cy="0"/>
          <a:chOff x="0" y="0"/>
          <a:chExt cx="0" cy="0"/>
        </a:xfrm>
      </p:grpSpPr>
      <p:sp>
        <p:nvSpPr>
          <p:cNvPr id="374" name="Google Shape;374;g2b3ea6f96ac_0_241"/>
          <p:cNvSpPr txBox="1"/>
          <p:nvPr/>
        </p:nvSpPr>
        <p:spPr>
          <a:xfrm>
            <a:off x="1522950" y="1195950"/>
            <a:ext cx="14538300" cy="6510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800">
                <a:solidFill>
                  <a:schemeClr val="dk1"/>
                </a:solidFill>
                <a:latin typeface="Calibri"/>
                <a:ea typeface="Calibri"/>
                <a:cs typeface="Calibri"/>
                <a:sym typeface="Calibri"/>
              </a:rPr>
              <a:t>Ticket out the Door Assessment </a:t>
            </a:r>
            <a:endParaRPr b="1" sz="48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4700">
                <a:solidFill>
                  <a:schemeClr val="dk1"/>
                </a:solidFill>
                <a:latin typeface="Comic Sans MS"/>
                <a:ea typeface="Comic Sans MS"/>
                <a:cs typeface="Comic Sans MS"/>
                <a:sym typeface="Comic Sans MS"/>
              </a:rPr>
              <a:t>Imagine that you were tasked with explaining what you learned today by creating an advertisement flyer. What would you include? Create a flyer using canva. </a:t>
            </a:r>
            <a:endParaRPr sz="47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47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9"/>
          <p:cNvPicPr preferRelativeResize="0"/>
          <p:nvPr/>
        </p:nvPicPr>
        <p:blipFill rotWithShape="1">
          <a:blip r:embed="rId3">
            <a:alphaModFix/>
          </a:blip>
          <a:srcRect b="7070" l="8698" r="6527" t="7522"/>
          <a:stretch/>
        </p:blipFill>
        <p:spPr>
          <a:xfrm>
            <a:off x="0" y="-213100"/>
            <a:ext cx="18288000" cy="10286998"/>
          </a:xfrm>
          <a:prstGeom prst="rect">
            <a:avLst/>
          </a:prstGeom>
          <a:noFill/>
          <a:ln>
            <a:noFill/>
          </a:ln>
        </p:spPr>
      </p:pic>
      <p:sp>
        <p:nvSpPr>
          <p:cNvPr id="380" name="Google Shape;380;p9"/>
          <p:cNvSpPr/>
          <p:nvPr/>
        </p:nvSpPr>
        <p:spPr>
          <a:xfrm>
            <a:off x="13836344" y="6297931"/>
            <a:ext cx="7991707" cy="8229600"/>
          </a:xfrm>
          <a:custGeom>
            <a:rect b="b" l="l" r="r" t="t"/>
            <a:pathLst>
              <a:path extrusionOk="0" h="8229600" w="7991707">
                <a:moveTo>
                  <a:pt x="0" y="0"/>
                </a:moveTo>
                <a:lnTo>
                  <a:pt x="7991708" y="0"/>
                </a:lnTo>
                <a:lnTo>
                  <a:pt x="7991708" y="8229600"/>
                </a:lnTo>
                <a:lnTo>
                  <a:pt x="0" y="8229600"/>
                </a:lnTo>
                <a:lnTo>
                  <a:pt x="0" y="0"/>
                </a:lnTo>
                <a:close/>
              </a:path>
            </a:pathLst>
          </a:custGeom>
          <a:blipFill rotWithShape="1">
            <a:blip r:embed="rId4">
              <a:alphaModFix/>
            </a:blip>
            <a:stretch>
              <a:fillRect b="0" l="0" r="0" t="0"/>
            </a:stretch>
          </a:blipFill>
          <a:ln>
            <a:noFill/>
          </a:ln>
        </p:spPr>
      </p:sp>
      <p:sp>
        <p:nvSpPr>
          <p:cNvPr id="381" name="Google Shape;381;p9"/>
          <p:cNvSpPr/>
          <p:nvPr/>
        </p:nvSpPr>
        <p:spPr>
          <a:xfrm rot="-72232">
            <a:off x="10118382" y="2783036"/>
            <a:ext cx="5517715" cy="5802568"/>
          </a:xfrm>
          <a:custGeom>
            <a:rect b="b" l="l" r="r" t="t"/>
            <a:pathLst>
              <a:path extrusionOk="0" h="5802568" w="5517715">
                <a:moveTo>
                  <a:pt x="0" y="0"/>
                </a:moveTo>
                <a:lnTo>
                  <a:pt x="5517715" y="0"/>
                </a:lnTo>
                <a:lnTo>
                  <a:pt x="5517715" y="5802568"/>
                </a:lnTo>
                <a:lnTo>
                  <a:pt x="0" y="5802568"/>
                </a:lnTo>
                <a:lnTo>
                  <a:pt x="0" y="0"/>
                </a:lnTo>
                <a:close/>
              </a:path>
            </a:pathLst>
          </a:custGeom>
          <a:blipFill rotWithShape="1">
            <a:blip r:embed="rId5">
              <a:alphaModFix/>
            </a:blip>
            <a:stretch>
              <a:fillRect b="0" l="0" r="0" t="0"/>
            </a:stretch>
          </a:blipFill>
          <a:ln>
            <a:noFill/>
          </a:ln>
        </p:spPr>
      </p:sp>
      <p:sp>
        <p:nvSpPr>
          <p:cNvPr id="382" name="Google Shape;382;p9"/>
          <p:cNvSpPr txBox="1"/>
          <p:nvPr/>
        </p:nvSpPr>
        <p:spPr>
          <a:xfrm rot="60180">
            <a:off x="982574" y="2908894"/>
            <a:ext cx="9820205" cy="1616067"/>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10500"/>
              <a:buFont typeface="Arial"/>
              <a:buNone/>
            </a:pPr>
            <a:r>
              <a:rPr lang="en-US" sz="10500">
                <a:solidFill>
                  <a:srgbClr val="0F1A38"/>
                </a:solidFill>
                <a:latin typeface="Barriecito"/>
                <a:ea typeface="Barriecito"/>
                <a:cs typeface="Barriecito"/>
                <a:sym typeface="Barriecito"/>
              </a:rPr>
              <a:t>Welcome Back</a:t>
            </a:r>
            <a:endParaRPr b="0" i="0" sz="1400" u="none" cap="none" strike="noStrike">
              <a:solidFill>
                <a:srgbClr val="000000"/>
              </a:solidFill>
              <a:latin typeface="Arial"/>
              <a:ea typeface="Arial"/>
              <a:cs typeface="Arial"/>
              <a:sym typeface="Arial"/>
            </a:endParaRPr>
          </a:p>
        </p:txBody>
      </p:sp>
      <p:sp>
        <p:nvSpPr>
          <p:cNvPr id="383" name="Google Shape;383;p9"/>
          <p:cNvSpPr/>
          <p:nvPr/>
        </p:nvSpPr>
        <p:spPr>
          <a:xfrm>
            <a:off x="-1487716" y="5490065"/>
            <a:ext cx="7750758" cy="6989774"/>
          </a:xfrm>
          <a:custGeom>
            <a:rect b="b" l="l" r="r" t="t"/>
            <a:pathLst>
              <a:path extrusionOk="0" h="6989774" w="7750758">
                <a:moveTo>
                  <a:pt x="0" y="0"/>
                </a:moveTo>
                <a:lnTo>
                  <a:pt x="7750758" y="0"/>
                </a:lnTo>
                <a:lnTo>
                  <a:pt x="7750758" y="6989774"/>
                </a:lnTo>
                <a:lnTo>
                  <a:pt x="0" y="6989774"/>
                </a:lnTo>
                <a:lnTo>
                  <a:pt x="0" y="0"/>
                </a:lnTo>
                <a:close/>
              </a:path>
            </a:pathLst>
          </a:custGeom>
          <a:blipFill rotWithShape="1">
            <a:blip r:embed="rId6">
              <a:alphaModFix/>
            </a:blip>
            <a:stretch>
              <a:fillRect b="0" l="0" r="0" t="0"/>
            </a:stretch>
          </a:blipFill>
          <a:ln>
            <a:noFill/>
          </a:ln>
        </p:spPr>
      </p:sp>
      <p:sp>
        <p:nvSpPr>
          <p:cNvPr id="384" name="Google Shape;384;p9"/>
          <p:cNvSpPr/>
          <p:nvPr/>
        </p:nvSpPr>
        <p:spPr>
          <a:xfrm>
            <a:off x="13236817" y="-906137"/>
            <a:ext cx="6333327" cy="6183630"/>
          </a:xfrm>
          <a:custGeom>
            <a:rect b="b" l="l" r="r" t="t"/>
            <a:pathLst>
              <a:path extrusionOk="0" h="6183630" w="6333327">
                <a:moveTo>
                  <a:pt x="0" y="0"/>
                </a:moveTo>
                <a:lnTo>
                  <a:pt x="6333327" y="0"/>
                </a:lnTo>
                <a:lnTo>
                  <a:pt x="6333327" y="6183630"/>
                </a:lnTo>
                <a:lnTo>
                  <a:pt x="0" y="6183630"/>
                </a:lnTo>
                <a:lnTo>
                  <a:pt x="0" y="0"/>
                </a:lnTo>
                <a:close/>
              </a:path>
            </a:pathLst>
          </a:custGeom>
          <a:blipFill rotWithShape="1">
            <a:blip r:embed="rId7">
              <a:alphaModFix/>
            </a:blip>
            <a:stretch>
              <a:fillRect b="0" l="0" r="0" t="0"/>
            </a:stretch>
          </a:blipFill>
          <a:ln>
            <a:noFill/>
          </a:ln>
        </p:spPr>
      </p:sp>
      <p:sp>
        <p:nvSpPr>
          <p:cNvPr id="385" name="Google Shape;385;p9"/>
          <p:cNvSpPr/>
          <p:nvPr/>
        </p:nvSpPr>
        <p:spPr>
          <a:xfrm>
            <a:off x="13836344" y="1011204"/>
            <a:ext cx="2389542" cy="2576957"/>
          </a:xfrm>
          <a:custGeom>
            <a:rect b="b" l="l" r="r" t="t"/>
            <a:pathLst>
              <a:path extrusionOk="0" h="2576957" w="2389542">
                <a:moveTo>
                  <a:pt x="0" y="0"/>
                </a:moveTo>
                <a:lnTo>
                  <a:pt x="2389542" y="0"/>
                </a:lnTo>
                <a:lnTo>
                  <a:pt x="2389542" y="2576957"/>
                </a:lnTo>
                <a:lnTo>
                  <a:pt x="0" y="2576957"/>
                </a:lnTo>
                <a:lnTo>
                  <a:pt x="0" y="0"/>
                </a:lnTo>
                <a:close/>
              </a:path>
            </a:pathLst>
          </a:custGeom>
          <a:blipFill rotWithShape="1">
            <a:blip r:embed="rId8">
              <a:alphaModFix/>
            </a:blip>
            <a:stretch>
              <a:fillRect b="0" l="0" r="0" t="0"/>
            </a:stretch>
          </a:blipFill>
          <a:ln>
            <a:noFill/>
          </a:ln>
        </p:spPr>
      </p:sp>
      <p:sp>
        <p:nvSpPr>
          <p:cNvPr id="386" name="Google Shape;386;p9"/>
          <p:cNvSpPr/>
          <p:nvPr/>
        </p:nvSpPr>
        <p:spPr>
          <a:xfrm>
            <a:off x="2991874" y="-330554"/>
            <a:ext cx="7315200" cy="2274362"/>
          </a:xfrm>
          <a:custGeom>
            <a:rect b="b" l="l" r="r" t="t"/>
            <a:pathLst>
              <a:path extrusionOk="0" h="2274362" w="7315200">
                <a:moveTo>
                  <a:pt x="0" y="0"/>
                </a:moveTo>
                <a:lnTo>
                  <a:pt x="7315200" y="0"/>
                </a:lnTo>
                <a:lnTo>
                  <a:pt x="7315200" y="2274363"/>
                </a:lnTo>
                <a:lnTo>
                  <a:pt x="0" y="2274363"/>
                </a:lnTo>
                <a:lnTo>
                  <a:pt x="0" y="0"/>
                </a:lnTo>
                <a:close/>
              </a:path>
            </a:pathLst>
          </a:custGeom>
          <a:blipFill rotWithShape="1">
            <a:blip r:embed="rId9">
              <a:alphaModFix/>
            </a:blip>
            <a:stretch>
              <a:fillRect b="0" l="0" r="0" t="0"/>
            </a:stretch>
          </a:blipFill>
          <a:ln>
            <a:noFill/>
          </a:ln>
        </p:spPr>
      </p:sp>
      <p:sp>
        <p:nvSpPr>
          <p:cNvPr id="387" name="Google Shape;387;p9"/>
          <p:cNvSpPr/>
          <p:nvPr/>
        </p:nvSpPr>
        <p:spPr>
          <a:xfrm rot="7018554">
            <a:off x="7106557" y="-483929"/>
            <a:ext cx="2698225" cy="4538299"/>
          </a:xfrm>
          <a:custGeom>
            <a:rect b="b" l="l" r="r" t="t"/>
            <a:pathLst>
              <a:path extrusionOk="0" h="4538299" w="2698225">
                <a:moveTo>
                  <a:pt x="0" y="0"/>
                </a:moveTo>
                <a:lnTo>
                  <a:pt x="2698225" y="0"/>
                </a:lnTo>
                <a:lnTo>
                  <a:pt x="2698225" y="4538299"/>
                </a:lnTo>
                <a:lnTo>
                  <a:pt x="0" y="4538299"/>
                </a:lnTo>
                <a:lnTo>
                  <a:pt x="0" y="0"/>
                </a:lnTo>
                <a:close/>
              </a:path>
            </a:pathLst>
          </a:custGeom>
          <a:blipFill rotWithShape="1">
            <a:blip r:embed="rId10">
              <a:alphaModFix/>
            </a:blip>
            <a:stretch>
              <a:fillRect b="0" l="0" r="0" t="0"/>
            </a:stretch>
          </a:blipFill>
          <a:ln>
            <a:noFill/>
          </a:ln>
        </p:spPr>
      </p:sp>
      <p:sp>
        <p:nvSpPr>
          <p:cNvPr id="388" name="Google Shape;388;p9"/>
          <p:cNvSpPr/>
          <p:nvPr/>
        </p:nvSpPr>
        <p:spPr>
          <a:xfrm>
            <a:off x="-4313401" y="-3221457"/>
            <a:ext cx="7991707" cy="8229600"/>
          </a:xfrm>
          <a:custGeom>
            <a:rect b="b" l="l" r="r" t="t"/>
            <a:pathLst>
              <a:path extrusionOk="0" h="8229600" w="7991707">
                <a:moveTo>
                  <a:pt x="0" y="0"/>
                </a:moveTo>
                <a:lnTo>
                  <a:pt x="7991707" y="0"/>
                </a:lnTo>
                <a:lnTo>
                  <a:pt x="7991707" y="8229600"/>
                </a:lnTo>
                <a:lnTo>
                  <a:pt x="0" y="8229600"/>
                </a:lnTo>
                <a:lnTo>
                  <a:pt x="0" y="0"/>
                </a:lnTo>
                <a:close/>
              </a:path>
            </a:pathLst>
          </a:custGeom>
          <a:blipFill rotWithShape="1">
            <a:blip r:embed="rId4">
              <a:alphaModFix/>
            </a:blip>
            <a:stretch>
              <a:fillRect b="0" l="0" r="0" t="0"/>
            </a:stretch>
          </a:blipFill>
          <a:ln>
            <a:noFill/>
          </a:ln>
        </p:spPr>
      </p:sp>
      <p:sp>
        <p:nvSpPr>
          <p:cNvPr id="389" name="Google Shape;389;p9"/>
          <p:cNvSpPr txBox="1"/>
          <p:nvPr/>
        </p:nvSpPr>
        <p:spPr>
          <a:xfrm>
            <a:off x="5486020" y="8168288"/>
            <a:ext cx="7750800" cy="1905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3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30000"/>
              </a:lnSpc>
              <a:spcBef>
                <a:spcPts val="0"/>
              </a:spcBef>
              <a:spcAft>
                <a:spcPts val="0"/>
              </a:spcAft>
              <a:buClr>
                <a:srgbClr val="000000"/>
              </a:buClr>
              <a:buSzPts val="3200"/>
              <a:buFont typeface="Arial"/>
              <a:buNone/>
            </a:pPr>
            <a:r>
              <a:rPr lang="en-US" sz="3800">
                <a:solidFill>
                  <a:srgbClr val="0F1A38"/>
                </a:solidFill>
              </a:rPr>
              <a:t>Read the quote and write a two paragraph reflection </a:t>
            </a:r>
            <a:endParaRPr b="0" i="0" sz="3200" u="none" cap="none" strike="noStrike">
              <a:solidFill>
                <a:srgbClr val="0F1A38"/>
              </a:solidFill>
              <a:latin typeface="Archivo Black"/>
              <a:ea typeface="Archivo Black"/>
              <a:cs typeface="Archivo Black"/>
              <a:sym typeface="Archivo Black"/>
            </a:endParaRPr>
          </a:p>
        </p:txBody>
      </p:sp>
      <p:sp>
        <p:nvSpPr>
          <p:cNvPr id="390" name="Google Shape;390;p9"/>
          <p:cNvSpPr txBox="1"/>
          <p:nvPr/>
        </p:nvSpPr>
        <p:spPr>
          <a:xfrm>
            <a:off x="12093652" y="3676420"/>
            <a:ext cx="1960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9"/>
          <p:cNvSpPr txBox="1"/>
          <p:nvPr/>
        </p:nvSpPr>
        <p:spPr>
          <a:xfrm>
            <a:off x="2431275" y="5277500"/>
            <a:ext cx="8832900" cy="312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950">
                <a:solidFill>
                  <a:srgbClr val="212529"/>
                </a:solidFill>
                <a:highlight>
                  <a:srgbClr val="FFFFFF"/>
                </a:highlight>
              </a:rPr>
              <a:t>Education is the passport to the future, for tomorrow belongs to those who prepare for it today. </a:t>
            </a:r>
            <a:endParaRPr b="1" sz="3950">
              <a:solidFill>
                <a:srgbClr val="212529"/>
              </a:solidFill>
              <a:highlight>
                <a:srgbClr val="FFFFFF"/>
              </a:highlight>
            </a:endParaRPr>
          </a:p>
          <a:p>
            <a:pPr indent="0" lvl="0" marL="0" rtl="0" algn="l">
              <a:spcBef>
                <a:spcPts val="0"/>
              </a:spcBef>
              <a:spcAft>
                <a:spcPts val="0"/>
              </a:spcAft>
              <a:buNone/>
            </a:pPr>
            <a:r>
              <a:rPr b="1" lang="en-US" sz="3950">
                <a:solidFill>
                  <a:srgbClr val="212529"/>
                </a:solidFill>
                <a:highlight>
                  <a:srgbClr val="FFFFFF"/>
                </a:highlight>
              </a:rPr>
              <a:t>-Malcolm X</a:t>
            </a:r>
            <a:endParaRPr b="1" sz="3950">
              <a:solidFill>
                <a:srgbClr val="212529"/>
              </a:solidFill>
              <a:highlight>
                <a:srgbClr val="FFFFFF"/>
              </a:highlight>
            </a:endParaRPr>
          </a:p>
          <a:p>
            <a:pPr indent="0" lvl="0" marL="0" rtl="0" algn="l">
              <a:spcBef>
                <a:spcPts val="0"/>
              </a:spcBef>
              <a:spcAft>
                <a:spcPts val="0"/>
              </a:spcAft>
              <a:buNone/>
            </a:pPr>
            <a:r>
              <a:t/>
            </a:r>
            <a:endParaRPr sz="33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FF"/>
        </a:solidFill>
      </p:bgPr>
    </p:bg>
    <p:spTree>
      <p:nvGrpSpPr>
        <p:cNvPr id="395" name="Shape 395"/>
        <p:cNvGrpSpPr/>
        <p:nvPr/>
      </p:nvGrpSpPr>
      <p:grpSpPr>
        <a:xfrm>
          <a:off x="0" y="0"/>
          <a:ext cx="0" cy="0"/>
          <a:chOff x="0" y="0"/>
          <a:chExt cx="0" cy="0"/>
        </a:xfrm>
      </p:grpSpPr>
      <p:sp>
        <p:nvSpPr>
          <p:cNvPr id="396" name="Google Shape;396;g2b40f65604b_0_0"/>
          <p:cNvSpPr txBox="1"/>
          <p:nvPr/>
        </p:nvSpPr>
        <p:spPr>
          <a:xfrm>
            <a:off x="410700" y="174150"/>
            <a:ext cx="17877300" cy="10585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200"/>
              <a:buFont typeface="Arial"/>
              <a:buNone/>
            </a:pPr>
            <a:r>
              <a:rPr b="1" i="0" lang="en-US" sz="6200" u="none" cap="none" strike="noStrike">
                <a:solidFill>
                  <a:srgbClr val="000000"/>
                </a:solidFill>
                <a:latin typeface="Calibri"/>
                <a:ea typeface="Calibri"/>
                <a:cs typeface="Calibri"/>
                <a:sym typeface="Calibri"/>
              </a:rPr>
              <a:t>Lesson Focus</a:t>
            </a:r>
            <a:endParaRPr b="1" i="0" sz="6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200"/>
              <a:buFont typeface="Arial"/>
              <a:buNone/>
            </a:pPr>
            <a:r>
              <a:t/>
            </a:r>
            <a:endParaRPr b="1" i="0" sz="4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200"/>
              <a:buFont typeface="Arial"/>
              <a:buNone/>
            </a:pPr>
            <a:r>
              <a:t/>
            </a:r>
            <a:endParaRPr b="1" i="0" sz="4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Calibri"/>
                <a:ea typeface="Calibri"/>
                <a:cs typeface="Calibri"/>
                <a:sym typeface="Calibri"/>
              </a:rPr>
              <a:t>ESSENTIAL QUESTIONs:</a:t>
            </a:r>
            <a:endParaRPr b="1" i="0" sz="5000" u="none" cap="none" strike="noStrike">
              <a:solidFill>
                <a:srgbClr val="000000"/>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3600">
                <a:solidFill>
                  <a:schemeClr val="dk1"/>
                </a:solidFill>
                <a:highlight>
                  <a:srgbClr val="FFFFFF"/>
                </a:highlight>
                <a:latin typeface="Lato"/>
                <a:ea typeface="Lato"/>
                <a:cs typeface="Lato"/>
                <a:sym typeface="Lato"/>
              </a:rPr>
              <a:t>How can we analyze and use multi-disciplinary information  to create a persuasive advocacy campaign in support of eradicating environmental injustices and negative impacts experienced by marginalized groups of people during natural disasters. </a:t>
            </a:r>
            <a:endParaRPr sz="3600">
              <a:solidFill>
                <a:schemeClr val="dk1"/>
              </a:solidFill>
              <a:highlight>
                <a:srgbClr val="FFFFFF"/>
              </a:highlight>
              <a:latin typeface="Lato"/>
              <a:ea typeface="Lato"/>
              <a:cs typeface="Lato"/>
              <a:sym typeface="Lato"/>
            </a:endParaRPr>
          </a:p>
          <a:p>
            <a:pPr indent="0" lvl="0" marL="0" rtl="0" algn="ctr">
              <a:spcBef>
                <a:spcPts val="0"/>
              </a:spcBef>
              <a:spcAft>
                <a:spcPts val="0"/>
              </a:spcAft>
              <a:buClr>
                <a:schemeClr val="dk1"/>
              </a:buClr>
              <a:buSzPts val="1100"/>
              <a:buFont typeface="Arial"/>
              <a:buNone/>
            </a:pPr>
            <a:r>
              <a:t/>
            </a:r>
            <a:endParaRPr sz="3600">
              <a:solidFill>
                <a:schemeClr val="dk1"/>
              </a:solidFill>
              <a:highlight>
                <a:srgbClr val="FFFFFF"/>
              </a:highlight>
              <a:latin typeface="Lato"/>
              <a:ea typeface="Lato"/>
              <a:cs typeface="Lato"/>
              <a:sym typeface="Lato"/>
            </a:endParaRPr>
          </a:p>
          <a:p>
            <a:pPr indent="0" lvl="0" marL="0" rtl="0" algn="ctr">
              <a:spcBef>
                <a:spcPts val="0"/>
              </a:spcBef>
              <a:spcAft>
                <a:spcPts val="0"/>
              </a:spcAft>
              <a:buClr>
                <a:schemeClr val="dk1"/>
              </a:buClr>
              <a:buSzPts val="1100"/>
              <a:buFont typeface="Arial"/>
              <a:buNone/>
            </a:pPr>
            <a:r>
              <a:rPr b="1" lang="en-US" sz="3600">
                <a:solidFill>
                  <a:schemeClr val="dk1"/>
                </a:solidFill>
              </a:rPr>
              <a:t>Content Specific Essential Question: How do we utilize multiple resources including personal testimony to enhance persuasive writing and support arguments? </a:t>
            </a:r>
            <a:endParaRPr b="1" sz="3600">
              <a:solidFill>
                <a:schemeClr val="dk1"/>
              </a:solidFill>
              <a:highlight>
                <a:srgbClr val="00FF00"/>
              </a:highlight>
            </a:endParaRPr>
          </a:p>
          <a:p>
            <a:pPr indent="0" lvl="0" marL="0" marR="0" rtl="0" algn="ctr">
              <a:lnSpc>
                <a:spcPct val="100000"/>
              </a:lnSpc>
              <a:spcBef>
                <a:spcPts val="0"/>
              </a:spcBef>
              <a:spcAft>
                <a:spcPts val="0"/>
              </a:spcAft>
              <a:buClr>
                <a:srgbClr val="000000"/>
              </a:buClr>
              <a:buSzPts val="3700"/>
              <a:buFont typeface="Arial"/>
              <a:buNone/>
            </a:pPr>
            <a:r>
              <a:t/>
            </a:r>
            <a:endParaRPr b="0" i="0" sz="3600" u="none" cap="none" strike="noStrike">
              <a:solidFill>
                <a:schemeClr val="dk1"/>
              </a:solidFill>
              <a:highlight>
                <a:srgbClr val="00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3700"/>
              <a:buFont typeface="Arial"/>
              <a:buNone/>
            </a:pPr>
            <a:r>
              <a:rPr b="1" lang="en-US" sz="3700">
                <a:solidFill>
                  <a:schemeClr val="dk1"/>
                </a:solidFill>
              </a:rPr>
              <a:t>                                                           </a:t>
            </a:r>
            <a:r>
              <a:rPr b="1" i="0" lang="en-US" sz="3700" u="none" cap="none" strike="noStrike">
                <a:solidFill>
                  <a:schemeClr val="dk1"/>
                </a:solidFill>
                <a:latin typeface="Arial"/>
                <a:ea typeface="Arial"/>
                <a:cs typeface="Arial"/>
                <a:sym typeface="Arial"/>
              </a:rPr>
              <a:t>Standards: </a:t>
            </a:r>
            <a:r>
              <a:rPr b="1" i="0" lang="en-US" sz="800" u="none" cap="none" strike="noStrike">
                <a:solidFill>
                  <a:srgbClr val="00B050"/>
                </a:solidFill>
                <a:latin typeface="Calibri"/>
                <a:ea typeface="Calibri"/>
                <a:cs typeface="Calibri"/>
                <a:sym typeface="Calibri"/>
              </a:rPr>
              <a:t>E</a:t>
            </a:r>
            <a:endParaRPr b="1" i="0" sz="800" u="none" cap="none" strike="noStrike">
              <a:solidFill>
                <a:srgbClr val="00B05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600"/>
              <a:buFont typeface="Arial"/>
              <a:buNone/>
            </a:pPr>
            <a:r>
              <a:rPr b="1" i="0" lang="en-US" sz="2100" u="none" cap="none" strike="noStrike">
                <a:solidFill>
                  <a:schemeClr val="dk1"/>
                </a:solidFill>
                <a:latin typeface="Calibri"/>
                <a:ea typeface="Calibri"/>
                <a:cs typeface="Calibri"/>
                <a:sym typeface="Calibri"/>
              </a:rPr>
              <a:t>ELAGSE9-10RI1</a:t>
            </a:r>
            <a:r>
              <a:rPr b="1" i="0" lang="en-US" sz="2100" u="sng" cap="none" strike="noStrike">
                <a:solidFill>
                  <a:schemeClr val="dk1"/>
                </a:solidFill>
                <a:latin typeface="Calibri"/>
                <a:ea typeface="Calibri"/>
                <a:cs typeface="Calibri"/>
                <a:sym typeface="Calibri"/>
              </a:rPr>
              <a:t>:</a:t>
            </a:r>
            <a:endParaRPr b="1" i="0" sz="2100" u="sng" cap="none" strike="noStrike">
              <a:solidFill>
                <a:schemeClr val="dk1"/>
              </a:solidFill>
              <a:latin typeface="Calibri"/>
              <a:ea typeface="Calibri"/>
              <a:cs typeface="Calibri"/>
              <a:sym typeface="Calibri"/>
            </a:endParaRPr>
          </a:p>
          <a:p>
            <a:pPr indent="0" lvl="0" marL="0" marR="0" rtl="0" algn="ctr">
              <a:lnSpc>
                <a:spcPct val="115000"/>
              </a:lnSpc>
              <a:spcBef>
                <a:spcPts val="1200"/>
              </a:spcBef>
              <a:spcAft>
                <a:spcPts val="0"/>
              </a:spcAft>
              <a:buClr>
                <a:schemeClr val="dk1"/>
              </a:buClr>
              <a:buSzPts val="1100"/>
              <a:buFont typeface="Arial"/>
              <a:buNone/>
            </a:pPr>
            <a:r>
              <a:rPr b="1" i="0" lang="en-US" sz="1800" u="none" cap="none" strike="noStrike">
                <a:solidFill>
                  <a:schemeClr val="dk1"/>
                </a:solidFill>
                <a:latin typeface="Calibri"/>
                <a:ea typeface="Calibri"/>
                <a:cs typeface="Calibri"/>
                <a:sym typeface="Calibri"/>
              </a:rPr>
              <a:t>Cite strong and thorough textual evidence to support analysis.</a:t>
            </a:r>
            <a:endParaRPr b="1" i="0" sz="1800" u="none" cap="none" strike="noStrike">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b="1" lang="en-US" sz="2100">
                <a:solidFill>
                  <a:schemeClr val="dk1"/>
                </a:solidFill>
                <a:latin typeface="Lato"/>
                <a:ea typeface="Lato"/>
                <a:cs typeface="Lato"/>
                <a:sym typeface="Lato"/>
              </a:rPr>
              <a:t>ELAGSE9-10RI4:</a:t>
            </a:r>
            <a:r>
              <a:rPr lang="en-US" sz="2100">
                <a:solidFill>
                  <a:schemeClr val="dk1"/>
                </a:solidFill>
                <a:latin typeface="Lato"/>
                <a:ea typeface="Lato"/>
                <a:cs typeface="Lato"/>
                <a:sym typeface="Lato"/>
              </a:rPr>
              <a:t> </a:t>
            </a:r>
            <a:endParaRPr sz="2100">
              <a:solidFill>
                <a:schemeClr val="dk1"/>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b="1" lang="en-US" sz="1800">
                <a:solidFill>
                  <a:schemeClr val="dk1"/>
                </a:solidFill>
                <a:latin typeface="Lato"/>
                <a:ea typeface="Lato"/>
                <a:cs typeface="Lato"/>
                <a:sym typeface="Lato"/>
              </a:rPr>
              <a:t>Determine the meaning of words and phrases as they are used within the text, including figurative, connotative, and technical meanings; analyze the cumulative impact of specific word choices on meaning and tone ( how the language of a court opinion differs from that of a newspaper).  </a:t>
            </a:r>
            <a:endParaRPr b="1" sz="1800">
              <a:solidFill>
                <a:schemeClr val="dk1"/>
              </a:solidFill>
              <a:latin typeface="Calibri"/>
              <a:ea typeface="Calibri"/>
              <a:cs typeface="Calibri"/>
              <a:sym typeface="Calibri"/>
            </a:endParaRPr>
          </a:p>
          <a:p>
            <a:pPr indent="0" lvl="0" marL="0" marR="0" rtl="0" algn="ctr">
              <a:lnSpc>
                <a:spcPct val="100000"/>
              </a:lnSpc>
              <a:spcBef>
                <a:spcPts val="1200"/>
              </a:spcBef>
              <a:spcAft>
                <a:spcPts val="0"/>
              </a:spcAft>
              <a:buClr>
                <a:srgbClr val="000000"/>
              </a:buClr>
              <a:buSzPts val="3700"/>
              <a:buFont typeface="Arial"/>
              <a:buNone/>
            </a:pPr>
            <a:r>
              <a:t/>
            </a:r>
            <a:endParaRPr b="0" i="0" sz="1800" u="none" cap="none" strike="noStrike">
              <a:solidFill>
                <a:schemeClr val="dk1"/>
              </a:solidFill>
              <a:highlight>
                <a:srgbClr val="00FF00"/>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FF"/>
        </a:solidFill>
      </p:bgPr>
    </p:bg>
    <p:spTree>
      <p:nvGrpSpPr>
        <p:cNvPr id="122" name="Shape 122"/>
        <p:cNvGrpSpPr/>
        <p:nvPr/>
      </p:nvGrpSpPr>
      <p:grpSpPr>
        <a:xfrm>
          <a:off x="0" y="0"/>
          <a:ext cx="0" cy="0"/>
          <a:chOff x="0" y="0"/>
          <a:chExt cx="0" cy="0"/>
        </a:xfrm>
      </p:grpSpPr>
      <p:sp>
        <p:nvSpPr>
          <p:cNvPr id="123" name="Google Shape;123;g27b5e792cdb_0_8"/>
          <p:cNvSpPr txBox="1"/>
          <p:nvPr/>
        </p:nvSpPr>
        <p:spPr>
          <a:xfrm>
            <a:off x="410700" y="174150"/>
            <a:ext cx="17877300" cy="10585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200"/>
              <a:buFont typeface="Arial"/>
              <a:buNone/>
            </a:pPr>
            <a:r>
              <a:rPr b="1" i="0" lang="en-US" sz="6200" u="none" cap="none" strike="noStrike">
                <a:solidFill>
                  <a:srgbClr val="000000"/>
                </a:solidFill>
                <a:latin typeface="Calibri"/>
                <a:ea typeface="Calibri"/>
                <a:cs typeface="Calibri"/>
                <a:sym typeface="Calibri"/>
              </a:rPr>
              <a:t>Lesson Focus</a:t>
            </a:r>
            <a:endParaRPr b="1" i="0" sz="6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200"/>
              <a:buFont typeface="Arial"/>
              <a:buNone/>
            </a:pPr>
            <a:r>
              <a:t/>
            </a:r>
            <a:endParaRPr b="1" i="0" sz="4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200"/>
              <a:buFont typeface="Arial"/>
              <a:buNone/>
            </a:pPr>
            <a:r>
              <a:t/>
            </a:r>
            <a:endParaRPr b="1" i="0" sz="4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5000"/>
              <a:buFont typeface="Arial"/>
              <a:buNone/>
            </a:pPr>
            <a:r>
              <a:rPr b="1" i="0" lang="en-US" sz="5000" u="none" cap="none" strike="noStrike">
                <a:solidFill>
                  <a:srgbClr val="000000"/>
                </a:solidFill>
                <a:latin typeface="Calibri"/>
                <a:ea typeface="Calibri"/>
                <a:cs typeface="Calibri"/>
                <a:sym typeface="Calibri"/>
              </a:rPr>
              <a:t>ESSENTIAL QUESTIONs:</a:t>
            </a:r>
            <a:endParaRPr b="1" i="0" sz="5000" u="none" cap="none" strike="noStrike">
              <a:solidFill>
                <a:srgbClr val="000000"/>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3600">
                <a:solidFill>
                  <a:schemeClr val="dk1"/>
                </a:solidFill>
                <a:highlight>
                  <a:srgbClr val="FFFFFF"/>
                </a:highlight>
                <a:latin typeface="Lato"/>
                <a:ea typeface="Lato"/>
                <a:cs typeface="Lato"/>
                <a:sym typeface="Lato"/>
              </a:rPr>
              <a:t>How can we analyze and use multi-disciplinary information  to create a persuasive advocacy campaign in support of eradicating environmental injustices and negative impacts experienced by marginalized groups of people during natural disasters. </a:t>
            </a:r>
            <a:endParaRPr sz="3600">
              <a:solidFill>
                <a:schemeClr val="dk1"/>
              </a:solidFill>
              <a:highlight>
                <a:srgbClr val="FFFFFF"/>
              </a:highlight>
              <a:latin typeface="Lato"/>
              <a:ea typeface="Lato"/>
              <a:cs typeface="Lato"/>
              <a:sym typeface="Lato"/>
            </a:endParaRPr>
          </a:p>
          <a:p>
            <a:pPr indent="0" lvl="0" marL="0" rtl="0" algn="ctr">
              <a:spcBef>
                <a:spcPts val="0"/>
              </a:spcBef>
              <a:spcAft>
                <a:spcPts val="0"/>
              </a:spcAft>
              <a:buClr>
                <a:schemeClr val="dk1"/>
              </a:buClr>
              <a:buSzPts val="1100"/>
              <a:buFont typeface="Arial"/>
              <a:buNone/>
            </a:pPr>
            <a:r>
              <a:t/>
            </a:r>
            <a:endParaRPr sz="3600">
              <a:solidFill>
                <a:schemeClr val="dk1"/>
              </a:solidFill>
              <a:highlight>
                <a:srgbClr val="FFFFFF"/>
              </a:highlight>
              <a:latin typeface="Lato"/>
              <a:ea typeface="Lato"/>
              <a:cs typeface="Lato"/>
              <a:sym typeface="Lato"/>
            </a:endParaRPr>
          </a:p>
          <a:p>
            <a:pPr indent="0" lvl="0" marL="0" rtl="0" algn="ctr">
              <a:spcBef>
                <a:spcPts val="0"/>
              </a:spcBef>
              <a:spcAft>
                <a:spcPts val="0"/>
              </a:spcAft>
              <a:buClr>
                <a:schemeClr val="dk1"/>
              </a:buClr>
              <a:buSzPts val="1100"/>
              <a:buFont typeface="Arial"/>
              <a:buNone/>
            </a:pPr>
            <a:r>
              <a:rPr b="1" lang="en-US" sz="3600">
                <a:solidFill>
                  <a:schemeClr val="dk1"/>
                </a:solidFill>
              </a:rPr>
              <a:t>Content Specific Essential Question: How do we utilize multiple resources including personal testimony to enhance persuasive writing and support arguments? </a:t>
            </a:r>
            <a:endParaRPr b="1" sz="3600">
              <a:solidFill>
                <a:schemeClr val="dk1"/>
              </a:solidFill>
              <a:highlight>
                <a:srgbClr val="00FF00"/>
              </a:highlight>
            </a:endParaRPr>
          </a:p>
          <a:p>
            <a:pPr indent="0" lvl="0" marL="0" marR="0" rtl="0" algn="ctr">
              <a:lnSpc>
                <a:spcPct val="100000"/>
              </a:lnSpc>
              <a:spcBef>
                <a:spcPts val="0"/>
              </a:spcBef>
              <a:spcAft>
                <a:spcPts val="0"/>
              </a:spcAft>
              <a:buClr>
                <a:srgbClr val="000000"/>
              </a:buClr>
              <a:buSzPts val="3700"/>
              <a:buFont typeface="Arial"/>
              <a:buNone/>
            </a:pPr>
            <a:r>
              <a:t/>
            </a:r>
            <a:endParaRPr b="0" i="0" sz="3600" u="none" cap="none" strike="noStrike">
              <a:solidFill>
                <a:schemeClr val="dk1"/>
              </a:solidFill>
              <a:highlight>
                <a:srgbClr val="00FF00"/>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3700"/>
              <a:buFont typeface="Arial"/>
              <a:buNone/>
            </a:pPr>
            <a:r>
              <a:rPr b="1" lang="en-US" sz="3700">
                <a:solidFill>
                  <a:schemeClr val="dk1"/>
                </a:solidFill>
              </a:rPr>
              <a:t>                                                           </a:t>
            </a:r>
            <a:r>
              <a:rPr b="1" i="0" lang="en-US" sz="3700" u="none" cap="none" strike="noStrike">
                <a:solidFill>
                  <a:schemeClr val="dk1"/>
                </a:solidFill>
                <a:latin typeface="Arial"/>
                <a:ea typeface="Arial"/>
                <a:cs typeface="Arial"/>
                <a:sym typeface="Arial"/>
              </a:rPr>
              <a:t>Standards: </a:t>
            </a:r>
            <a:r>
              <a:rPr b="1" i="0" lang="en-US" sz="800" u="none" cap="none" strike="noStrike">
                <a:solidFill>
                  <a:srgbClr val="00B050"/>
                </a:solidFill>
                <a:latin typeface="Calibri"/>
                <a:ea typeface="Calibri"/>
                <a:cs typeface="Calibri"/>
                <a:sym typeface="Calibri"/>
              </a:rPr>
              <a:t>E</a:t>
            </a:r>
            <a:endParaRPr b="1" i="0" sz="800" u="none" cap="none" strike="noStrike">
              <a:solidFill>
                <a:srgbClr val="00B05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600"/>
              <a:buFont typeface="Arial"/>
              <a:buNone/>
            </a:pPr>
            <a:r>
              <a:rPr b="1" i="0" lang="en-US" sz="2100" u="none" cap="none" strike="noStrike">
                <a:solidFill>
                  <a:schemeClr val="dk1"/>
                </a:solidFill>
                <a:latin typeface="Calibri"/>
                <a:ea typeface="Calibri"/>
                <a:cs typeface="Calibri"/>
                <a:sym typeface="Calibri"/>
              </a:rPr>
              <a:t>ELAGSE9-10RI1</a:t>
            </a:r>
            <a:r>
              <a:rPr b="1" i="0" lang="en-US" sz="2100" u="sng" cap="none" strike="noStrike">
                <a:solidFill>
                  <a:schemeClr val="dk1"/>
                </a:solidFill>
                <a:latin typeface="Calibri"/>
                <a:ea typeface="Calibri"/>
                <a:cs typeface="Calibri"/>
                <a:sym typeface="Calibri"/>
              </a:rPr>
              <a:t>:</a:t>
            </a:r>
            <a:endParaRPr b="1" i="0" sz="2100" u="sng" cap="none" strike="noStrike">
              <a:solidFill>
                <a:schemeClr val="dk1"/>
              </a:solidFill>
              <a:latin typeface="Calibri"/>
              <a:ea typeface="Calibri"/>
              <a:cs typeface="Calibri"/>
              <a:sym typeface="Calibri"/>
            </a:endParaRPr>
          </a:p>
          <a:p>
            <a:pPr indent="0" lvl="0" marL="0" marR="0" rtl="0" algn="ctr">
              <a:lnSpc>
                <a:spcPct val="115000"/>
              </a:lnSpc>
              <a:spcBef>
                <a:spcPts val="1200"/>
              </a:spcBef>
              <a:spcAft>
                <a:spcPts val="0"/>
              </a:spcAft>
              <a:buClr>
                <a:schemeClr val="dk1"/>
              </a:buClr>
              <a:buSzPts val="1100"/>
              <a:buFont typeface="Arial"/>
              <a:buNone/>
            </a:pPr>
            <a:r>
              <a:rPr b="1" i="0" lang="en-US" sz="1800" u="none" cap="none" strike="noStrike">
                <a:solidFill>
                  <a:schemeClr val="dk1"/>
                </a:solidFill>
                <a:latin typeface="Calibri"/>
                <a:ea typeface="Calibri"/>
                <a:cs typeface="Calibri"/>
                <a:sym typeface="Calibri"/>
              </a:rPr>
              <a:t>Cite strong and thorough textual evidence to support analysis.</a:t>
            </a:r>
            <a:endParaRPr b="1" i="0" sz="1800" u="none" cap="none" strike="noStrike">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b="1" lang="en-US" sz="2100">
                <a:solidFill>
                  <a:schemeClr val="dk1"/>
                </a:solidFill>
                <a:latin typeface="Lato"/>
                <a:ea typeface="Lato"/>
                <a:cs typeface="Lato"/>
                <a:sym typeface="Lato"/>
              </a:rPr>
              <a:t>ELAGSE9-10RI4:</a:t>
            </a:r>
            <a:r>
              <a:rPr lang="en-US" sz="2100">
                <a:solidFill>
                  <a:schemeClr val="dk1"/>
                </a:solidFill>
                <a:latin typeface="Lato"/>
                <a:ea typeface="Lato"/>
                <a:cs typeface="Lato"/>
                <a:sym typeface="Lato"/>
              </a:rPr>
              <a:t> </a:t>
            </a:r>
            <a:endParaRPr sz="2100">
              <a:solidFill>
                <a:schemeClr val="dk1"/>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b="1" lang="en-US" sz="1800">
                <a:solidFill>
                  <a:schemeClr val="dk1"/>
                </a:solidFill>
                <a:latin typeface="Lato"/>
                <a:ea typeface="Lato"/>
                <a:cs typeface="Lato"/>
                <a:sym typeface="Lato"/>
              </a:rPr>
              <a:t>Determine the meaning of words and phrases as they are used within the text, including figurative, connotative, and technical meanings; analyze the cumulative impact of specific word choices on meaning and tone ( how the language of a court opinion differs from that of a newspaper).  </a:t>
            </a:r>
            <a:endParaRPr b="1" sz="1800">
              <a:solidFill>
                <a:schemeClr val="dk1"/>
              </a:solidFill>
              <a:latin typeface="Calibri"/>
              <a:ea typeface="Calibri"/>
              <a:cs typeface="Calibri"/>
              <a:sym typeface="Calibri"/>
            </a:endParaRPr>
          </a:p>
          <a:p>
            <a:pPr indent="0" lvl="0" marL="0" marR="0" rtl="0" algn="ctr">
              <a:lnSpc>
                <a:spcPct val="100000"/>
              </a:lnSpc>
              <a:spcBef>
                <a:spcPts val="1200"/>
              </a:spcBef>
              <a:spcAft>
                <a:spcPts val="0"/>
              </a:spcAft>
              <a:buClr>
                <a:srgbClr val="000000"/>
              </a:buClr>
              <a:buSzPts val="3700"/>
              <a:buFont typeface="Arial"/>
              <a:buNone/>
            </a:pPr>
            <a:r>
              <a:t/>
            </a:r>
            <a:endParaRPr b="0" i="0" sz="1800" u="none" cap="none" strike="noStrike">
              <a:solidFill>
                <a:schemeClr val="dk1"/>
              </a:solidFill>
              <a:highlight>
                <a:srgbClr val="00FF00"/>
              </a:highlight>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0"/>
          <p:cNvSpPr/>
          <p:nvPr/>
        </p:nvSpPr>
        <p:spPr>
          <a:xfrm rot="1332171">
            <a:off x="11490945" y="-380723"/>
            <a:ext cx="7353774" cy="3961846"/>
          </a:xfrm>
          <a:custGeom>
            <a:rect b="b" l="l" r="r" t="t"/>
            <a:pathLst>
              <a:path extrusionOk="0" h="3961846" w="7353774">
                <a:moveTo>
                  <a:pt x="0" y="0"/>
                </a:moveTo>
                <a:lnTo>
                  <a:pt x="7353775" y="0"/>
                </a:lnTo>
                <a:lnTo>
                  <a:pt x="7353775" y="3961846"/>
                </a:lnTo>
                <a:lnTo>
                  <a:pt x="0" y="3961846"/>
                </a:lnTo>
                <a:lnTo>
                  <a:pt x="0" y="0"/>
                </a:lnTo>
                <a:close/>
              </a:path>
            </a:pathLst>
          </a:custGeom>
          <a:blipFill rotWithShape="1">
            <a:blip r:embed="rId3">
              <a:alphaModFix/>
            </a:blip>
            <a:stretch>
              <a:fillRect b="0" l="0" r="0" t="0"/>
            </a:stretch>
          </a:blipFill>
          <a:ln>
            <a:noFill/>
          </a:ln>
        </p:spPr>
      </p:sp>
      <p:sp>
        <p:nvSpPr>
          <p:cNvPr id="402" name="Google Shape;402;p10"/>
          <p:cNvSpPr/>
          <p:nvPr/>
        </p:nvSpPr>
        <p:spPr>
          <a:xfrm rot="2968729">
            <a:off x="-2141384" y="5198345"/>
            <a:ext cx="10557095" cy="5687635"/>
          </a:xfrm>
          <a:custGeom>
            <a:rect b="b" l="l" r="r" t="t"/>
            <a:pathLst>
              <a:path extrusionOk="0" h="5687635" w="10557095">
                <a:moveTo>
                  <a:pt x="0" y="0"/>
                </a:moveTo>
                <a:lnTo>
                  <a:pt x="10557095" y="0"/>
                </a:lnTo>
                <a:lnTo>
                  <a:pt x="10557095" y="5687635"/>
                </a:lnTo>
                <a:lnTo>
                  <a:pt x="0" y="5687635"/>
                </a:lnTo>
                <a:lnTo>
                  <a:pt x="0" y="0"/>
                </a:lnTo>
                <a:close/>
              </a:path>
            </a:pathLst>
          </a:custGeom>
          <a:blipFill rotWithShape="1">
            <a:blip r:embed="rId3">
              <a:alphaModFix/>
            </a:blip>
            <a:stretch>
              <a:fillRect b="0" l="0" r="0" t="0"/>
            </a:stretch>
          </a:blipFill>
          <a:ln>
            <a:noFill/>
          </a:ln>
        </p:spPr>
      </p:sp>
      <p:sp>
        <p:nvSpPr>
          <p:cNvPr id="403" name="Google Shape;403;p10"/>
          <p:cNvSpPr/>
          <p:nvPr/>
        </p:nvSpPr>
        <p:spPr>
          <a:xfrm>
            <a:off x="7587932" y="913256"/>
            <a:ext cx="10618643" cy="8973657"/>
          </a:xfrm>
          <a:custGeom>
            <a:rect b="b" l="l" r="r" t="t"/>
            <a:pathLst>
              <a:path extrusionOk="0" h="2009140" w="2377441">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rotWithShape="1">
            <a:blip r:embed="rId4">
              <a:alphaModFix/>
            </a:blip>
            <a:stretch>
              <a:fillRect b="0" l="-13412" r="-13411"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10"/>
          <p:cNvSpPr/>
          <p:nvPr/>
        </p:nvSpPr>
        <p:spPr>
          <a:xfrm>
            <a:off x="2877712" y="-1490402"/>
            <a:ext cx="7719425" cy="5333713"/>
          </a:xfrm>
          <a:custGeom>
            <a:rect b="b" l="l" r="r" t="t"/>
            <a:pathLst>
              <a:path extrusionOk="0" h="5333713" w="7719425">
                <a:moveTo>
                  <a:pt x="0" y="0"/>
                </a:moveTo>
                <a:lnTo>
                  <a:pt x="7719425" y="0"/>
                </a:lnTo>
                <a:lnTo>
                  <a:pt x="7719425" y="5333713"/>
                </a:lnTo>
                <a:lnTo>
                  <a:pt x="0" y="5333713"/>
                </a:lnTo>
                <a:lnTo>
                  <a:pt x="0" y="0"/>
                </a:lnTo>
                <a:close/>
              </a:path>
            </a:pathLst>
          </a:custGeom>
          <a:blipFill rotWithShape="1">
            <a:blip r:embed="rId5">
              <a:alphaModFix/>
            </a:blip>
            <a:stretch>
              <a:fillRect b="0" l="0" r="0" t="0"/>
            </a:stretch>
          </a:blipFill>
          <a:ln>
            <a:noFill/>
          </a:ln>
        </p:spPr>
      </p:sp>
      <p:sp>
        <p:nvSpPr>
          <p:cNvPr id="405" name="Google Shape;405;p10"/>
          <p:cNvSpPr txBox="1"/>
          <p:nvPr/>
        </p:nvSpPr>
        <p:spPr>
          <a:xfrm>
            <a:off x="1112810" y="8169593"/>
            <a:ext cx="5492700" cy="5694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Clr>
                <a:srgbClr val="000000"/>
              </a:buClr>
              <a:buSzPts val="3700"/>
              <a:buFont typeface="Arial"/>
              <a:buNone/>
            </a:pPr>
            <a:r>
              <a:rPr b="0" i="0" lang="en-US" sz="3700" u="none" cap="none" strike="noStrike">
                <a:solidFill>
                  <a:srgbClr val="0F1A38"/>
                </a:solidFill>
                <a:latin typeface="Archivo Black"/>
                <a:ea typeface="Archivo Black"/>
                <a:cs typeface="Archivo Black"/>
                <a:sym typeface="Archivo Black"/>
              </a:rPr>
              <a:t>You are amazing!!!!</a:t>
            </a:r>
            <a:r>
              <a:rPr b="0" i="0" lang="en-US" sz="2400" u="none" cap="none" strike="noStrike">
                <a:solidFill>
                  <a:srgbClr val="0F1A38"/>
                </a:solidFill>
                <a:latin typeface="Archivo Black"/>
                <a:ea typeface="Archivo Black"/>
                <a:cs typeface="Archivo Black"/>
                <a:sym typeface="Archivo Black"/>
              </a:rPr>
              <a:t>!</a:t>
            </a:r>
            <a:endParaRPr b="0" i="0" sz="1400" u="none" cap="none" strike="noStrike">
              <a:solidFill>
                <a:srgbClr val="000000"/>
              </a:solidFill>
              <a:latin typeface="Arial"/>
              <a:ea typeface="Arial"/>
              <a:cs typeface="Arial"/>
              <a:sym typeface="Arial"/>
            </a:endParaRPr>
          </a:p>
        </p:txBody>
      </p:sp>
      <p:sp>
        <p:nvSpPr>
          <p:cNvPr id="406" name="Google Shape;406;p10"/>
          <p:cNvSpPr txBox="1"/>
          <p:nvPr/>
        </p:nvSpPr>
        <p:spPr>
          <a:xfrm>
            <a:off x="554200" y="4512300"/>
            <a:ext cx="8448300" cy="2398200"/>
          </a:xfrm>
          <a:prstGeom prst="rect">
            <a:avLst/>
          </a:prstGeom>
          <a:solidFill>
            <a:srgbClr val="FF5EFE"/>
          </a:solidFill>
          <a:ln>
            <a:noFill/>
          </a:ln>
        </p:spPr>
        <p:txBody>
          <a:bodyPr anchorCtr="0" anchor="t" bIns="0" lIns="0" spcFirstLastPara="1" rIns="0" wrap="square" tIns="0">
            <a:spAutoFit/>
          </a:bodyPr>
          <a:lstStyle/>
          <a:p>
            <a:pPr indent="-406400" lvl="0" marL="457200" marR="0" rtl="0" algn="l">
              <a:lnSpc>
                <a:spcPct val="140000"/>
              </a:lnSpc>
              <a:spcBef>
                <a:spcPts val="0"/>
              </a:spcBef>
              <a:spcAft>
                <a:spcPts val="0"/>
              </a:spcAft>
              <a:buClr>
                <a:srgbClr val="0F1A38"/>
              </a:buClr>
              <a:buSzPts val="2800"/>
              <a:buFont typeface="Arial"/>
              <a:buAutoNum type="arabicPeriod"/>
            </a:pPr>
            <a:r>
              <a:rPr b="1" i="0" lang="en-US" sz="4100" u="none" cap="none" strike="noStrike">
                <a:solidFill>
                  <a:srgbClr val="0F1A38"/>
                </a:solidFill>
                <a:latin typeface="Arial"/>
                <a:ea typeface="Arial"/>
                <a:cs typeface="Arial"/>
                <a:sym typeface="Arial"/>
              </a:rPr>
              <a:t>Analyze </a:t>
            </a:r>
            <a:r>
              <a:rPr b="1" lang="en-US" sz="4100">
                <a:solidFill>
                  <a:srgbClr val="0F1A38"/>
                </a:solidFill>
              </a:rPr>
              <a:t>the speech</a:t>
            </a:r>
            <a:r>
              <a:rPr b="1" i="0" lang="en-US" sz="4100" u="none" cap="none" strike="noStrike">
                <a:solidFill>
                  <a:srgbClr val="0F1A38"/>
                </a:solidFill>
                <a:latin typeface="Arial"/>
                <a:ea typeface="Arial"/>
                <a:cs typeface="Arial"/>
                <a:sym typeface="Arial"/>
              </a:rPr>
              <a:t> and explain why the evidence helps or hinders the argument</a:t>
            </a:r>
            <a:endParaRPr b="1" i="0" sz="3300" u="none" cap="none" strike="noStrike">
              <a:solidFill>
                <a:srgbClr val="000000"/>
              </a:solidFill>
              <a:latin typeface="Arial"/>
              <a:ea typeface="Arial"/>
              <a:cs typeface="Arial"/>
              <a:sym typeface="Arial"/>
            </a:endParaRPr>
          </a:p>
        </p:txBody>
      </p:sp>
      <p:sp>
        <p:nvSpPr>
          <p:cNvPr id="407" name="Google Shape;407;p10"/>
          <p:cNvSpPr/>
          <p:nvPr/>
        </p:nvSpPr>
        <p:spPr>
          <a:xfrm>
            <a:off x="9144000" y="8515043"/>
            <a:ext cx="9777160" cy="1955432"/>
          </a:xfrm>
          <a:custGeom>
            <a:rect b="b" l="l" r="r" t="t"/>
            <a:pathLst>
              <a:path extrusionOk="0" h="1955432" w="9777160">
                <a:moveTo>
                  <a:pt x="0" y="0"/>
                </a:moveTo>
                <a:lnTo>
                  <a:pt x="9777160" y="0"/>
                </a:lnTo>
                <a:lnTo>
                  <a:pt x="9777160" y="1955432"/>
                </a:lnTo>
                <a:lnTo>
                  <a:pt x="0" y="1955432"/>
                </a:lnTo>
                <a:lnTo>
                  <a:pt x="0" y="0"/>
                </a:lnTo>
                <a:close/>
              </a:path>
            </a:pathLst>
          </a:custGeom>
          <a:blipFill rotWithShape="1">
            <a:blip r:embed="rId6">
              <a:alphaModFix/>
            </a:blip>
            <a:stretch>
              <a:fillRect b="0" l="0" r="0" t="0"/>
            </a:stretch>
          </a:blipFill>
          <a:ln>
            <a:noFill/>
          </a:ln>
        </p:spPr>
      </p:sp>
      <p:sp>
        <p:nvSpPr>
          <p:cNvPr id="408" name="Google Shape;408;p10"/>
          <p:cNvSpPr/>
          <p:nvPr/>
        </p:nvSpPr>
        <p:spPr>
          <a:xfrm>
            <a:off x="-1145041" y="-2199303"/>
            <a:ext cx="7750479" cy="5143500"/>
          </a:xfrm>
          <a:custGeom>
            <a:rect b="b" l="l" r="r" t="t"/>
            <a:pathLst>
              <a:path extrusionOk="0" h="5143500" w="7750479">
                <a:moveTo>
                  <a:pt x="0" y="0"/>
                </a:moveTo>
                <a:lnTo>
                  <a:pt x="7750479" y="0"/>
                </a:lnTo>
                <a:lnTo>
                  <a:pt x="7750479" y="5143500"/>
                </a:lnTo>
                <a:lnTo>
                  <a:pt x="0" y="5143500"/>
                </a:lnTo>
                <a:lnTo>
                  <a:pt x="0" y="0"/>
                </a:lnTo>
                <a:close/>
              </a:path>
            </a:pathLst>
          </a:custGeom>
          <a:blipFill rotWithShape="1">
            <a:blip r:embed="rId7">
              <a:alphaModFix/>
            </a:blip>
            <a:stretch>
              <a:fillRect b="0" l="0" r="0" t="0"/>
            </a:stretch>
          </a:blipFill>
          <a:ln>
            <a:noFill/>
          </a:ln>
        </p:spPr>
      </p:sp>
      <p:sp>
        <p:nvSpPr>
          <p:cNvPr id="409" name="Google Shape;409;p10"/>
          <p:cNvSpPr txBox="1"/>
          <p:nvPr/>
        </p:nvSpPr>
        <p:spPr>
          <a:xfrm rot="-358692">
            <a:off x="45497" y="1534206"/>
            <a:ext cx="12002876" cy="149317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700"/>
              <a:buFont typeface="Arial"/>
              <a:buNone/>
            </a:pPr>
            <a:r>
              <a:rPr lang="en-US" sz="9700">
                <a:solidFill>
                  <a:srgbClr val="0F1A38"/>
                </a:solidFill>
                <a:latin typeface="Barriecito"/>
                <a:ea typeface="Barriecito"/>
                <a:cs typeface="Barriecito"/>
                <a:sym typeface="Barriecito"/>
              </a:rPr>
              <a:t>Ballot or the Bullet </a:t>
            </a:r>
            <a:endParaRPr b="0" i="0" sz="1400" u="none" cap="none" strike="noStrike">
              <a:solidFill>
                <a:srgbClr val="000000"/>
              </a:solidFill>
              <a:latin typeface="Arial"/>
              <a:ea typeface="Arial"/>
              <a:cs typeface="Arial"/>
              <a:sym typeface="Arial"/>
            </a:endParaRPr>
          </a:p>
        </p:txBody>
      </p:sp>
      <p:sp>
        <p:nvSpPr>
          <p:cNvPr id="410" name="Google Shape;410;p10"/>
          <p:cNvSpPr/>
          <p:nvPr/>
        </p:nvSpPr>
        <p:spPr>
          <a:xfrm rot="439219">
            <a:off x="10157361" y="6536942"/>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8">
              <a:alphaModFix/>
            </a:blip>
            <a:stretch>
              <a:fillRect b="0" l="0" r="0" t="0"/>
            </a:stretch>
          </a:blipFill>
          <a:ln>
            <a:noFill/>
          </a:ln>
        </p:spPr>
      </p:sp>
      <p:sp>
        <p:nvSpPr>
          <p:cNvPr id="411" name="Google Shape;411;p10"/>
          <p:cNvSpPr/>
          <p:nvPr/>
        </p:nvSpPr>
        <p:spPr>
          <a:xfrm rot="1111536">
            <a:off x="10614488" y="7564508"/>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g27620b14fbf_0_59"/>
          <p:cNvPicPr preferRelativeResize="0"/>
          <p:nvPr/>
        </p:nvPicPr>
        <p:blipFill rotWithShape="1">
          <a:blip r:embed="rId3">
            <a:alphaModFix/>
          </a:blip>
          <a:srcRect b="0" l="6576" r="0" t="5881"/>
          <a:stretch/>
        </p:blipFill>
        <p:spPr>
          <a:xfrm>
            <a:off x="0" y="0"/>
            <a:ext cx="18287999" cy="10287000"/>
          </a:xfrm>
          <a:prstGeom prst="rect">
            <a:avLst/>
          </a:prstGeom>
          <a:noFill/>
          <a:ln>
            <a:noFill/>
          </a:ln>
        </p:spPr>
      </p:pic>
      <p:sp>
        <p:nvSpPr>
          <p:cNvPr id="417" name="Google Shape;417;g27620b14fbf_0_59"/>
          <p:cNvSpPr/>
          <p:nvPr/>
        </p:nvSpPr>
        <p:spPr>
          <a:xfrm rot="-10064114">
            <a:off x="-3237706" y="-2710181"/>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418" name="Google Shape;418;g27620b14fbf_0_59"/>
          <p:cNvSpPr/>
          <p:nvPr/>
        </p:nvSpPr>
        <p:spPr>
          <a:xfrm>
            <a:off x="-175161" y="-366874"/>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419" name="Google Shape;419;g27620b14fbf_0_59"/>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420" name="Google Shape;420;g27620b14fbf_0_59"/>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421" name="Google Shape;421;g27620b14fbf_0_59"/>
          <p:cNvSpPr/>
          <p:nvPr/>
        </p:nvSpPr>
        <p:spPr>
          <a:xfrm rot="-68746">
            <a:off x="11574930" y="-312290"/>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422" name="Google Shape;422;g27620b14fbf_0_59"/>
          <p:cNvSpPr txBox="1"/>
          <p:nvPr/>
        </p:nvSpPr>
        <p:spPr>
          <a:xfrm>
            <a:off x="3446475" y="4218925"/>
            <a:ext cx="11343900" cy="6406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600"/>
              </a:spcBef>
              <a:spcAft>
                <a:spcPts val="0"/>
              </a:spcAft>
              <a:buClr>
                <a:srgbClr val="000000"/>
              </a:buClr>
              <a:buSzPts val="2000"/>
              <a:buFont typeface="Arial"/>
              <a:buNone/>
            </a:pPr>
            <a:r>
              <a:t/>
            </a:r>
            <a:endParaRPr b="1" i="0" sz="4400" u="none" cap="none" strike="noStrike">
              <a:solidFill>
                <a:srgbClr val="111111"/>
              </a:solidFill>
              <a:latin typeface="Work Sans"/>
              <a:ea typeface="Work Sans"/>
              <a:cs typeface="Work Sans"/>
              <a:sym typeface="Work Sans"/>
            </a:endParaRPr>
          </a:p>
          <a:p>
            <a:pPr indent="0" lvl="0" marL="0" marR="0" rtl="0" algn="l">
              <a:lnSpc>
                <a:spcPct val="100000"/>
              </a:lnSpc>
              <a:spcBef>
                <a:spcPts val="600"/>
              </a:spcBef>
              <a:spcAft>
                <a:spcPts val="0"/>
              </a:spcAft>
              <a:buClr>
                <a:srgbClr val="000000"/>
              </a:buClr>
              <a:buSzPts val="2000"/>
              <a:buFont typeface="Arial"/>
              <a:buNone/>
            </a:pPr>
            <a:r>
              <a:rPr b="1" i="0" lang="en-US" sz="4400" u="none" cap="none" strike="noStrike">
                <a:solidFill>
                  <a:srgbClr val="111111"/>
                </a:solidFill>
                <a:latin typeface="Work Sans"/>
                <a:ea typeface="Work Sans"/>
                <a:cs typeface="Work Sans"/>
                <a:sym typeface="Work Sans"/>
              </a:rPr>
              <a:t> </a:t>
            </a:r>
            <a:endParaRPr b="1" i="0" sz="5600" u="none" cap="none" strike="noStrike">
              <a:solidFill>
                <a:srgbClr val="0F1A38"/>
              </a:solidFill>
              <a:latin typeface="Archivo Black"/>
              <a:ea typeface="Archivo Black"/>
              <a:cs typeface="Archivo Black"/>
              <a:sym typeface="Archivo Black"/>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rgbClr val="0F1A38"/>
                </a:solidFill>
                <a:latin typeface="Archivo Black"/>
                <a:ea typeface="Archivo Black"/>
                <a:cs typeface="Archivo Black"/>
                <a:sym typeface="Archivo Black"/>
              </a:rPr>
              <a:t>How would you setup your argumentative essay?</a:t>
            </a:r>
            <a:endParaRPr b="0" i="0" sz="3200" u="none" cap="none" strike="noStrike">
              <a:solidFill>
                <a:srgbClr val="0F1A38"/>
              </a:solidFill>
              <a:latin typeface="Archivo Black"/>
              <a:ea typeface="Archivo Black"/>
              <a:cs typeface="Archivo Black"/>
              <a:sym typeface="Archivo Black"/>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rgbClr val="0F1A38"/>
                </a:solidFill>
                <a:latin typeface="Archivo Black"/>
                <a:ea typeface="Archivo Black"/>
                <a:cs typeface="Archivo Black"/>
                <a:sym typeface="Archivo Black"/>
              </a:rPr>
              <a:t>Write a</a:t>
            </a:r>
            <a:r>
              <a:rPr lang="en-US" sz="3200">
                <a:solidFill>
                  <a:srgbClr val="0F1A38"/>
                </a:solidFill>
                <a:latin typeface="Archivo Black"/>
                <a:ea typeface="Archivo Black"/>
                <a:cs typeface="Archivo Black"/>
                <a:sym typeface="Archivo Black"/>
              </a:rPr>
              <a:t> THESIS </a:t>
            </a:r>
            <a:r>
              <a:rPr lang="en-US" sz="3200">
                <a:solidFill>
                  <a:srgbClr val="0F1A38"/>
                </a:solidFill>
                <a:latin typeface="Archivo Black"/>
                <a:ea typeface="Archivo Black"/>
                <a:cs typeface="Archivo Black"/>
                <a:sym typeface="Archivo Black"/>
              </a:rPr>
              <a:t>statement</a:t>
            </a:r>
            <a:r>
              <a:rPr lang="en-US" sz="3200">
                <a:solidFill>
                  <a:srgbClr val="0F1A38"/>
                </a:solidFill>
                <a:latin typeface="Archivo Black"/>
                <a:ea typeface="Archivo Black"/>
                <a:cs typeface="Archivo Black"/>
                <a:sym typeface="Archivo Black"/>
              </a:rPr>
              <a:t> </a:t>
            </a:r>
            <a:r>
              <a:rPr b="0" i="0" lang="en-US" sz="3200" u="none" cap="none" strike="noStrike">
                <a:solidFill>
                  <a:srgbClr val="0F1A38"/>
                </a:solidFill>
                <a:latin typeface="Archivo Black"/>
                <a:ea typeface="Archivo Black"/>
                <a:cs typeface="Archivo Black"/>
                <a:sym typeface="Archivo Black"/>
              </a:rPr>
              <a:t>for the essay topic listed below.</a:t>
            </a:r>
            <a:endParaRPr b="0" i="0" sz="3200" u="none" cap="none" strike="noStrike">
              <a:solidFill>
                <a:srgbClr val="0F1A38"/>
              </a:solidFill>
              <a:latin typeface="Archivo Black"/>
              <a:ea typeface="Archivo Black"/>
              <a:cs typeface="Archivo Black"/>
              <a:sym typeface="Archivo Black"/>
            </a:endParaRPr>
          </a:p>
          <a:p>
            <a:pPr indent="0" lvl="0" marL="0" marR="0" rtl="0" algn="ctr">
              <a:lnSpc>
                <a:spcPct val="130000"/>
              </a:lnSpc>
              <a:spcBef>
                <a:spcPts val="0"/>
              </a:spcBef>
              <a:spcAft>
                <a:spcPts val="0"/>
              </a:spcAft>
              <a:buClr>
                <a:srgbClr val="000000"/>
              </a:buClr>
              <a:buSzPts val="3200"/>
              <a:buFont typeface="Arial"/>
              <a:buNone/>
            </a:pPr>
            <a:r>
              <a:t/>
            </a:r>
            <a:endParaRPr b="0" i="0" sz="3200" u="none" cap="none" strike="noStrike">
              <a:solidFill>
                <a:srgbClr val="0F1A38"/>
              </a:solidFill>
              <a:latin typeface="Archivo Black"/>
              <a:ea typeface="Archivo Black"/>
              <a:cs typeface="Archivo Black"/>
              <a:sym typeface="Archivo Black"/>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rgbClr val="0F1A38"/>
                </a:solidFill>
                <a:latin typeface="Archivo Black"/>
                <a:ea typeface="Archivo Black"/>
                <a:cs typeface="Archivo Black"/>
                <a:sym typeface="Archivo Black"/>
              </a:rPr>
              <a:t>Should  public k-12 schools be required to recycle?</a:t>
            </a:r>
            <a:endParaRPr b="0" i="0" sz="3200" u="none" cap="none" strike="noStrike">
              <a:solidFill>
                <a:srgbClr val="0F1A38"/>
              </a:solidFill>
              <a:latin typeface="Archivo Black"/>
              <a:ea typeface="Archivo Black"/>
              <a:cs typeface="Archivo Black"/>
              <a:sym typeface="Archivo Black"/>
            </a:endParaRPr>
          </a:p>
          <a:p>
            <a:pPr indent="0" lvl="0" marL="0" marR="0" rtl="0" algn="ctr">
              <a:lnSpc>
                <a:spcPct val="130000"/>
              </a:lnSpc>
              <a:spcBef>
                <a:spcPts val="0"/>
              </a:spcBef>
              <a:spcAft>
                <a:spcPts val="0"/>
              </a:spcAft>
              <a:buClr>
                <a:srgbClr val="000000"/>
              </a:buClr>
              <a:buSzPts val="3200"/>
              <a:buFont typeface="Arial"/>
              <a:buNone/>
            </a:pPr>
            <a:r>
              <a:rPr lang="en-US" sz="3200">
                <a:solidFill>
                  <a:srgbClr val="0F1A38"/>
                </a:solidFill>
                <a:latin typeface="Archivo Black"/>
                <a:ea typeface="Archivo Black"/>
                <a:cs typeface="Archivo Black"/>
                <a:sym typeface="Archivo Black"/>
              </a:rPr>
              <a:t>Use the THESIS FORMULA: Topic+1 reason+2reasons=THESIS</a:t>
            </a:r>
            <a:endParaRPr sz="3200">
              <a:solidFill>
                <a:srgbClr val="0F1A38"/>
              </a:solidFill>
              <a:latin typeface="Archivo Black"/>
              <a:ea typeface="Archivo Black"/>
              <a:cs typeface="Archivo Black"/>
              <a:sym typeface="Archivo Black"/>
            </a:endParaRPr>
          </a:p>
        </p:txBody>
      </p:sp>
      <p:sp>
        <p:nvSpPr>
          <p:cNvPr id="423" name="Google Shape;423;g27620b14fbf_0_59"/>
          <p:cNvSpPr/>
          <p:nvPr/>
        </p:nvSpPr>
        <p:spPr>
          <a:xfrm>
            <a:off x="-4556179" y="5268817"/>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9">
              <a:alphaModFix/>
            </a:blip>
            <a:stretch>
              <a:fillRect b="0" l="0" r="0" t="0"/>
            </a:stretch>
          </a:blipFill>
          <a:ln>
            <a:noFill/>
          </a:ln>
        </p:spPr>
      </p:sp>
      <p:sp>
        <p:nvSpPr>
          <p:cNvPr id="424" name="Google Shape;424;g27620b14fbf_0_59"/>
          <p:cNvSpPr txBox="1"/>
          <p:nvPr/>
        </p:nvSpPr>
        <p:spPr>
          <a:xfrm rot="-186508">
            <a:off x="851478" y="2866097"/>
            <a:ext cx="7441048" cy="161609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Thesis</a:t>
            </a:r>
            <a:endParaRPr b="0" i="0" sz="1400" u="none" cap="none" strike="noStrike">
              <a:solidFill>
                <a:srgbClr val="000000"/>
              </a:solidFill>
              <a:latin typeface="Arial"/>
              <a:ea typeface="Arial"/>
              <a:cs typeface="Arial"/>
              <a:sym typeface="Arial"/>
            </a:endParaRPr>
          </a:p>
        </p:txBody>
      </p:sp>
      <p:sp>
        <p:nvSpPr>
          <p:cNvPr id="425" name="Google Shape;425;g27620b14fbf_0_59"/>
          <p:cNvSpPr txBox="1"/>
          <p:nvPr/>
        </p:nvSpPr>
        <p:spPr>
          <a:xfrm>
            <a:off x="11648185" y="2861438"/>
            <a:ext cx="3129900" cy="162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i="0" lang="en-US" sz="4400" u="none" cap="none" strike="noStrike">
                <a:solidFill>
                  <a:schemeClr val="dk1"/>
                </a:solidFill>
                <a:latin typeface="Barriecito"/>
                <a:ea typeface="Barriecito"/>
                <a:cs typeface="Barriecito"/>
                <a:sym typeface="Barriecito"/>
              </a:rPr>
              <a:t>Daily Workout</a:t>
            </a:r>
            <a:endParaRPr b="1" i="0" sz="44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27620b14fbf_0_47"/>
          <p:cNvSpPr txBox="1"/>
          <p:nvPr/>
        </p:nvSpPr>
        <p:spPr>
          <a:xfrm>
            <a:off x="2963175" y="3042350"/>
            <a:ext cx="15358800" cy="1092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900"/>
              <a:buFont typeface="Arial"/>
              <a:buNone/>
            </a:pPr>
            <a:r>
              <a:rPr b="0" i="0" lang="en-US" sz="1400" u="none" cap="none" strike="noStrike">
                <a:solidFill>
                  <a:srgbClr val="000000"/>
                </a:solidFill>
                <a:latin typeface="Arial"/>
                <a:ea typeface="Arial"/>
                <a:cs typeface="Arial"/>
                <a:sym typeface="Arial"/>
              </a:rPr>
              <a:t>‘</a:t>
            </a:r>
            <a:r>
              <a:rPr b="1" i="0" lang="en-US" sz="5900" u="sng" cap="none" strike="noStrike">
                <a:solidFill>
                  <a:schemeClr val="hlink"/>
                </a:solidFill>
                <a:latin typeface="Calibri"/>
                <a:ea typeface="Calibri"/>
                <a:cs typeface="Calibri"/>
                <a:sym typeface="Calibri"/>
                <a:hlinkClick r:id="rId3"/>
              </a:rPr>
              <a:t>Argumentative essay lesson links</a:t>
            </a:r>
            <a:endParaRPr b="1" i="0" sz="5900" u="none" cap="none" strike="noStrik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27620b14fbf_0_56"/>
          <p:cNvSpPr txBox="1"/>
          <p:nvPr/>
        </p:nvSpPr>
        <p:spPr>
          <a:xfrm>
            <a:off x="4354275" y="3449500"/>
            <a:ext cx="139677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sng" cap="none" strike="noStrike">
                <a:solidFill>
                  <a:schemeClr val="hlink"/>
                </a:solidFill>
                <a:latin typeface="Calibri"/>
                <a:ea typeface="Calibri"/>
                <a:cs typeface="Calibri"/>
                <a:sym typeface="Calibri"/>
                <a:hlinkClick r:id="rId3"/>
              </a:rPr>
              <a:t>Walk through an Argumentative Essay with me!</a:t>
            </a:r>
            <a:endParaRPr b="1" i="0" sz="4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Click here..</a:t>
            </a:r>
            <a:endParaRPr b="1" i="0" sz="40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g2b3ea6f96ac_0_62"/>
          <p:cNvPicPr preferRelativeResize="0"/>
          <p:nvPr/>
        </p:nvPicPr>
        <p:blipFill rotWithShape="1">
          <a:blip r:embed="rId3">
            <a:alphaModFix/>
          </a:blip>
          <a:srcRect b="0" l="6576" r="0" t="5882"/>
          <a:stretch/>
        </p:blipFill>
        <p:spPr>
          <a:xfrm>
            <a:off x="0" y="0"/>
            <a:ext cx="18287999" cy="10287000"/>
          </a:xfrm>
          <a:prstGeom prst="rect">
            <a:avLst/>
          </a:prstGeom>
          <a:noFill/>
          <a:ln>
            <a:noFill/>
          </a:ln>
        </p:spPr>
      </p:pic>
      <p:sp>
        <p:nvSpPr>
          <p:cNvPr id="129" name="Google Shape;129;g2b3ea6f96ac_0_62"/>
          <p:cNvSpPr/>
          <p:nvPr/>
        </p:nvSpPr>
        <p:spPr>
          <a:xfrm rot="-10064114">
            <a:off x="-3324706" y="-2657069"/>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130" name="Google Shape;130;g2b3ea6f96ac_0_62"/>
          <p:cNvSpPr/>
          <p:nvPr/>
        </p:nvSpPr>
        <p:spPr>
          <a:xfrm>
            <a:off x="-347161" y="55040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131" name="Google Shape;131;g2b3ea6f96ac_0_62"/>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132" name="Google Shape;132;g2b3ea6f96ac_0_62"/>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133" name="Google Shape;133;g2b3ea6f96ac_0_62"/>
          <p:cNvSpPr/>
          <p:nvPr/>
        </p:nvSpPr>
        <p:spPr>
          <a:xfrm rot="-68746">
            <a:off x="10886380" y="-141328"/>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134" name="Google Shape;134;g2b3ea6f96ac_0_62"/>
          <p:cNvSpPr txBox="1"/>
          <p:nvPr/>
        </p:nvSpPr>
        <p:spPr>
          <a:xfrm>
            <a:off x="-2369600" y="2178500"/>
            <a:ext cx="8946000" cy="8080500"/>
          </a:xfrm>
          <a:prstGeom prst="rect">
            <a:avLst/>
          </a:prstGeom>
          <a:solidFill>
            <a:srgbClr val="FF5EFE"/>
          </a:solid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050"/>
              <a:buFont typeface="Arial"/>
              <a:buNone/>
            </a:pPr>
            <a:r>
              <a:t/>
            </a:r>
            <a:endParaRPr b="0" i="0" sz="1050" u="none" cap="none" strike="noStrike">
              <a:solidFill>
                <a:schemeClr val="dk1"/>
              </a:solidFill>
              <a:highlight>
                <a:srgbClr val="FFFFFF"/>
              </a:highlight>
              <a:latin typeface="Arial"/>
              <a:ea typeface="Arial"/>
              <a:cs typeface="Arial"/>
              <a:sym typeface="Arial"/>
            </a:endParaRPr>
          </a:p>
          <a:p>
            <a:pPr indent="0" lvl="0" marL="0" marR="0" rtl="0" algn="l">
              <a:lnSpc>
                <a:spcPct val="130000"/>
              </a:lnSpc>
              <a:spcBef>
                <a:spcPts val="0"/>
              </a:spcBef>
              <a:spcAft>
                <a:spcPts val="0"/>
              </a:spcAft>
              <a:buClr>
                <a:srgbClr val="000000"/>
              </a:buClr>
              <a:buSzPts val="3200"/>
              <a:buFont typeface="Arial"/>
              <a:buNone/>
            </a:pPr>
            <a:r>
              <a:rPr b="1" lang="en-US" sz="3000">
                <a:solidFill>
                  <a:srgbClr val="212121"/>
                </a:solidFill>
                <a:highlight>
                  <a:srgbClr val="FFFFFF"/>
                </a:highlight>
                <a:latin typeface="Roboto"/>
                <a:ea typeface="Roboto"/>
                <a:cs typeface="Roboto"/>
                <a:sym typeface="Roboto"/>
              </a:rPr>
              <a:t>Disproportionate Impact (of minority populations) </a:t>
            </a:r>
            <a:endParaRPr b="0" i="0" sz="3000" u="none" cap="none" strike="noStrike">
              <a:solidFill>
                <a:schemeClr val="dk1"/>
              </a:solidFill>
              <a:highlight>
                <a:srgbClr val="FFFFFF"/>
              </a:highlight>
              <a:latin typeface="Arial"/>
              <a:ea typeface="Arial"/>
              <a:cs typeface="Arial"/>
              <a:sym typeface="Arial"/>
            </a:endParaRPr>
          </a:p>
          <a:p>
            <a:pPr indent="0" lvl="0" marL="0" marR="0" rtl="0" algn="l">
              <a:lnSpc>
                <a:spcPct val="130000"/>
              </a:lnSpc>
              <a:spcBef>
                <a:spcPts val="0"/>
              </a:spcBef>
              <a:spcAft>
                <a:spcPts val="0"/>
              </a:spcAft>
              <a:buClr>
                <a:srgbClr val="000000"/>
              </a:buClr>
              <a:buSzPts val="3200"/>
              <a:buFont typeface="Arial"/>
              <a:buNone/>
            </a:pPr>
            <a:r>
              <a:rPr b="1" lang="en-US" sz="3000">
                <a:solidFill>
                  <a:srgbClr val="212121"/>
                </a:solidFill>
                <a:highlight>
                  <a:srgbClr val="F1F1F1"/>
                </a:highlight>
                <a:latin typeface="Roboto"/>
                <a:ea typeface="Roboto"/>
                <a:cs typeface="Roboto"/>
                <a:sym typeface="Roboto"/>
              </a:rPr>
              <a:t>Environmental Justice</a:t>
            </a:r>
            <a:endParaRPr b="1" sz="3000">
              <a:solidFill>
                <a:srgbClr val="212121"/>
              </a:solidFill>
              <a:highlight>
                <a:srgbClr val="F1F1F1"/>
              </a:highlight>
              <a:latin typeface="Roboto"/>
              <a:ea typeface="Roboto"/>
              <a:cs typeface="Roboto"/>
              <a:sym typeface="Roboto"/>
            </a:endParaRPr>
          </a:p>
          <a:p>
            <a:pPr indent="0" lvl="0" marL="0" marR="0" rtl="0" algn="l">
              <a:lnSpc>
                <a:spcPct val="130000"/>
              </a:lnSpc>
              <a:spcBef>
                <a:spcPts val="0"/>
              </a:spcBef>
              <a:spcAft>
                <a:spcPts val="0"/>
              </a:spcAft>
              <a:buClr>
                <a:srgbClr val="000000"/>
              </a:buClr>
              <a:buSzPts val="3200"/>
              <a:buFont typeface="Arial"/>
              <a:buNone/>
            </a:pPr>
            <a:r>
              <a:rPr b="1" lang="en-US" sz="3000">
                <a:solidFill>
                  <a:srgbClr val="212121"/>
                </a:solidFill>
                <a:highlight>
                  <a:srgbClr val="FFFFFF"/>
                </a:highlight>
                <a:latin typeface="Roboto"/>
                <a:ea typeface="Roboto"/>
                <a:cs typeface="Roboto"/>
                <a:sym typeface="Roboto"/>
              </a:rPr>
              <a:t>Fair Treatment</a:t>
            </a:r>
            <a:endParaRPr b="1" sz="3000">
              <a:solidFill>
                <a:srgbClr val="212121"/>
              </a:solidFill>
              <a:highlight>
                <a:srgbClr val="FFFFFF"/>
              </a:highlight>
              <a:latin typeface="Roboto"/>
              <a:ea typeface="Roboto"/>
              <a:cs typeface="Roboto"/>
              <a:sym typeface="Roboto"/>
            </a:endParaRPr>
          </a:p>
          <a:p>
            <a:pPr indent="0" lvl="0" marL="0" marR="0" rtl="0" algn="l">
              <a:lnSpc>
                <a:spcPct val="130000"/>
              </a:lnSpc>
              <a:spcBef>
                <a:spcPts val="0"/>
              </a:spcBef>
              <a:spcAft>
                <a:spcPts val="0"/>
              </a:spcAft>
              <a:buClr>
                <a:srgbClr val="000000"/>
              </a:buClr>
              <a:buSzPts val="3200"/>
              <a:buFont typeface="Arial"/>
              <a:buNone/>
            </a:pPr>
            <a:r>
              <a:rPr b="1" lang="en-US" sz="3000">
                <a:solidFill>
                  <a:srgbClr val="212121"/>
                </a:solidFill>
                <a:highlight>
                  <a:srgbClr val="F1F1F1"/>
                </a:highlight>
                <a:latin typeface="Roboto"/>
                <a:ea typeface="Roboto"/>
                <a:cs typeface="Roboto"/>
                <a:sym typeface="Roboto"/>
              </a:rPr>
              <a:t>Meaningful Involvement</a:t>
            </a:r>
            <a:endParaRPr b="1" sz="3000">
              <a:solidFill>
                <a:srgbClr val="212121"/>
              </a:solidFill>
              <a:highlight>
                <a:srgbClr val="F1F1F1"/>
              </a:highlight>
              <a:latin typeface="Roboto"/>
              <a:ea typeface="Roboto"/>
              <a:cs typeface="Roboto"/>
              <a:sym typeface="Roboto"/>
            </a:endParaRPr>
          </a:p>
          <a:p>
            <a:pPr indent="0" lvl="0" marL="0" marR="0" rtl="0" algn="l">
              <a:lnSpc>
                <a:spcPct val="130000"/>
              </a:lnSpc>
              <a:spcBef>
                <a:spcPts val="0"/>
              </a:spcBef>
              <a:spcAft>
                <a:spcPts val="0"/>
              </a:spcAft>
              <a:buClr>
                <a:srgbClr val="000000"/>
              </a:buClr>
              <a:buSzPts val="3200"/>
              <a:buFont typeface="Arial"/>
              <a:buNone/>
            </a:pPr>
            <a:r>
              <a:rPr b="1" lang="en-US" sz="3000">
                <a:solidFill>
                  <a:srgbClr val="212121"/>
                </a:solidFill>
                <a:highlight>
                  <a:srgbClr val="F1F1F1"/>
                </a:highlight>
                <a:latin typeface="Roboto"/>
                <a:ea typeface="Roboto"/>
                <a:cs typeface="Roboto"/>
                <a:sym typeface="Roboto"/>
              </a:rPr>
              <a:t>Climate resilience</a:t>
            </a:r>
            <a:endParaRPr b="1" sz="3000">
              <a:solidFill>
                <a:srgbClr val="212121"/>
              </a:solidFill>
              <a:highlight>
                <a:srgbClr val="F1F1F1"/>
              </a:highlight>
              <a:latin typeface="Roboto"/>
              <a:ea typeface="Roboto"/>
              <a:cs typeface="Roboto"/>
              <a:sym typeface="Roboto"/>
            </a:endParaRPr>
          </a:p>
          <a:p>
            <a:pPr indent="0" lvl="0" marL="0" marR="0" rtl="0" algn="l">
              <a:lnSpc>
                <a:spcPct val="130000"/>
              </a:lnSpc>
              <a:spcBef>
                <a:spcPts val="0"/>
              </a:spcBef>
              <a:spcAft>
                <a:spcPts val="0"/>
              </a:spcAft>
              <a:buClr>
                <a:srgbClr val="000000"/>
              </a:buClr>
              <a:buSzPts val="3200"/>
              <a:buFont typeface="Arial"/>
              <a:buNone/>
            </a:pPr>
            <a:r>
              <a:rPr b="1" lang="en-US" sz="3000">
                <a:solidFill>
                  <a:srgbClr val="212121"/>
                </a:solidFill>
                <a:highlight>
                  <a:srgbClr val="F1F1F1"/>
                </a:highlight>
                <a:latin typeface="Roboto"/>
                <a:ea typeface="Roboto"/>
                <a:cs typeface="Roboto"/>
                <a:sym typeface="Roboto"/>
              </a:rPr>
              <a:t>Colonialism </a:t>
            </a:r>
            <a:endParaRPr b="1" sz="3000">
              <a:solidFill>
                <a:srgbClr val="212121"/>
              </a:solidFill>
              <a:highlight>
                <a:srgbClr val="F1F1F1"/>
              </a:highlight>
              <a:latin typeface="Roboto"/>
              <a:ea typeface="Roboto"/>
              <a:cs typeface="Roboto"/>
              <a:sym typeface="Roboto"/>
            </a:endParaRPr>
          </a:p>
          <a:p>
            <a:pPr indent="0" lvl="0" marL="0" marR="0" rtl="0" algn="l">
              <a:lnSpc>
                <a:spcPct val="130000"/>
              </a:lnSpc>
              <a:spcBef>
                <a:spcPts val="0"/>
              </a:spcBef>
              <a:spcAft>
                <a:spcPts val="0"/>
              </a:spcAft>
              <a:buClr>
                <a:srgbClr val="000000"/>
              </a:buClr>
              <a:buSzPts val="3200"/>
              <a:buFont typeface="Arial"/>
              <a:buNone/>
            </a:pPr>
            <a:r>
              <a:rPr b="1" lang="en-US" sz="3000">
                <a:solidFill>
                  <a:srgbClr val="212121"/>
                </a:solidFill>
                <a:highlight>
                  <a:srgbClr val="F1F1F1"/>
                </a:highlight>
                <a:latin typeface="Roboto"/>
                <a:ea typeface="Roboto"/>
                <a:cs typeface="Roboto"/>
                <a:sym typeface="Roboto"/>
              </a:rPr>
              <a:t>Environmental Racism </a:t>
            </a:r>
            <a:endParaRPr b="1" sz="3000">
              <a:solidFill>
                <a:srgbClr val="212121"/>
              </a:solidFill>
              <a:highlight>
                <a:srgbClr val="F1F1F1"/>
              </a:highlight>
              <a:latin typeface="Roboto"/>
              <a:ea typeface="Roboto"/>
              <a:cs typeface="Roboto"/>
              <a:sym typeface="Roboto"/>
            </a:endParaRPr>
          </a:p>
          <a:p>
            <a:pPr indent="0" lvl="0" marL="0" marR="0" rtl="0" algn="l">
              <a:lnSpc>
                <a:spcPct val="130000"/>
              </a:lnSpc>
              <a:spcBef>
                <a:spcPts val="0"/>
              </a:spcBef>
              <a:spcAft>
                <a:spcPts val="0"/>
              </a:spcAft>
              <a:buClr>
                <a:srgbClr val="000000"/>
              </a:buClr>
              <a:buSzPts val="3200"/>
              <a:buFont typeface="Arial"/>
              <a:buNone/>
            </a:pPr>
            <a:r>
              <a:rPr b="1" lang="en-US" sz="3000">
                <a:solidFill>
                  <a:srgbClr val="212121"/>
                </a:solidFill>
                <a:highlight>
                  <a:srgbClr val="F1F1F1"/>
                </a:highlight>
                <a:latin typeface="Roboto"/>
                <a:ea typeface="Roboto"/>
                <a:cs typeface="Roboto"/>
                <a:sym typeface="Roboto"/>
              </a:rPr>
              <a:t>Equity </a:t>
            </a:r>
            <a:endParaRPr b="1" sz="3000">
              <a:solidFill>
                <a:srgbClr val="212121"/>
              </a:solidFill>
              <a:highlight>
                <a:srgbClr val="F1F1F1"/>
              </a:highlight>
              <a:latin typeface="Roboto"/>
              <a:ea typeface="Roboto"/>
              <a:cs typeface="Roboto"/>
              <a:sym typeface="Roboto"/>
            </a:endParaRPr>
          </a:p>
          <a:p>
            <a:pPr indent="0" lvl="0" marL="0" marR="0" rtl="0" algn="l">
              <a:lnSpc>
                <a:spcPct val="130000"/>
              </a:lnSpc>
              <a:spcBef>
                <a:spcPts val="0"/>
              </a:spcBef>
              <a:spcAft>
                <a:spcPts val="0"/>
              </a:spcAft>
              <a:buClr>
                <a:srgbClr val="000000"/>
              </a:buClr>
              <a:buSzPts val="3200"/>
              <a:buFont typeface="Arial"/>
              <a:buNone/>
            </a:pPr>
            <a:r>
              <a:rPr b="1" lang="en-US" sz="3000">
                <a:solidFill>
                  <a:srgbClr val="212121"/>
                </a:solidFill>
                <a:highlight>
                  <a:srgbClr val="F1F1F1"/>
                </a:highlight>
                <a:latin typeface="Roboto"/>
                <a:ea typeface="Roboto"/>
                <a:cs typeface="Roboto"/>
                <a:sym typeface="Roboto"/>
              </a:rPr>
              <a:t>Intersectionality </a:t>
            </a:r>
            <a:endParaRPr b="1" sz="3000">
              <a:solidFill>
                <a:srgbClr val="212121"/>
              </a:solidFill>
              <a:highlight>
                <a:srgbClr val="F1F1F1"/>
              </a:highlight>
              <a:latin typeface="Roboto"/>
              <a:ea typeface="Roboto"/>
              <a:cs typeface="Roboto"/>
              <a:sym typeface="Roboto"/>
            </a:endParaRPr>
          </a:p>
          <a:p>
            <a:pPr indent="0" lvl="0" marL="0" marR="0" rtl="0" algn="l">
              <a:lnSpc>
                <a:spcPct val="130000"/>
              </a:lnSpc>
              <a:spcBef>
                <a:spcPts val="0"/>
              </a:spcBef>
              <a:spcAft>
                <a:spcPts val="0"/>
              </a:spcAft>
              <a:buClr>
                <a:srgbClr val="000000"/>
              </a:buClr>
              <a:buSzPts val="3200"/>
              <a:buFont typeface="Arial"/>
              <a:buNone/>
            </a:pPr>
            <a:r>
              <a:rPr b="1" lang="en-US" sz="3000">
                <a:solidFill>
                  <a:srgbClr val="212121"/>
                </a:solidFill>
                <a:highlight>
                  <a:srgbClr val="F1F1F1"/>
                </a:highlight>
                <a:latin typeface="Roboto"/>
                <a:ea typeface="Roboto"/>
                <a:cs typeface="Roboto"/>
                <a:sym typeface="Roboto"/>
              </a:rPr>
              <a:t>Neocolonialism </a:t>
            </a:r>
            <a:endParaRPr b="1" sz="3000">
              <a:solidFill>
                <a:srgbClr val="212121"/>
              </a:solidFill>
              <a:highlight>
                <a:srgbClr val="F1F1F1"/>
              </a:highlight>
              <a:latin typeface="Roboto"/>
              <a:ea typeface="Roboto"/>
              <a:cs typeface="Roboto"/>
              <a:sym typeface="Roboto"/>
            </a:endParaRPr>
          </a:p>
          <a:p>
            <a:pPr indent="0" lvl="0" marL="0" marR="0" rtl="0" algn="l">
              <a:lnSpc>
                <a:spcPct val="130000"/>
              </a:lnSpc>
              <a:spcBef>
                <a:spcPts val="0"/>
              </a:spcBef>
              <a:spcAft>
                <a:spcPts val="0"/>
              </a:spcAft>
              <a:buClr>
                <a:srgbClr val="000000"/>
              </a:buClr>
              <a:buSzPts val="3200"/>
              <a:buFont typeface="Arial"/>
              <a:buNone/>
            </a:pPr>
            <a:r>
              <a:rPr b="1" lang="en-US" sz="3000">
                <a:solidFill>
                  <a:srgbClr val="212121"/>
                </a:solidFill>
                <a:highlight>
                  <a:srgbClr val="F1F1F1"/>
                </a:highlight>
                <a:latin typeface="Roboto"/>
                <a:ea typeface="Roboto"/>
                <a:cs typeface="Roboto"/>
                <a:sym typeface="Roboto"/>
              </a:rPr>
              <a:t>Systemic racism </a:t>
            </a:r>
            <a:endParaRPr b="1" sz="3000">
              <a:solidFill>
                <a:srgbClr val="212121"/>
              </a:solidFill>
              <a:highlight>
                <a:srgbClr val="F1F1F1"/>
              </a:highlight>
              <a:latin typeface="Roboto"/>
              <a:ea typeface="Roboto"/>
              <a:cs typeface="Roboto"/>
              <a:sym typeface="Roboto"/>
            </a:endParaRPr>
          </a:p>
          <a:p>
            <a:pPr indent="0" lvl="0" marL="0" marR="0" rtl="0" algn="l">
              <a:lnSpc>
                <a:spcPct val="130000"/>
              </a:lnSpc>
              <a:spcBef>
                <a:spcPts val="0"/>
              </a:spcBef>
              <a:spcAft>
                <a:spcPts val="0"/>
              </a:spcAft>
              <a:buClr>
                <a:srgbClr val="000000"/>
              </a:buClr>
              <a:buSzPts val="3200"/>
              <a:buFont typeface="Arial"/>
              <a:buNone/>
            </a:pPr>
            <a:r>
              <a:rPr b="1" lang="en-US" sz="3000">
                <a:solidFill>
                  <a:srgbClr val="212121"/>
                </a:solidFill>
                <a:highlight>
                  <a:srgbClr val="F1F1F1"/>
                </a:highlight>
                <a:latin typeface="Roboto"/>
                <a:ea typeface="Roboto"/>
                <a:cs typeface="Roboto"/>
                <a:sym typeface="Roboto"/>
              </a:rPr>
              <a:t>White supremacy  </a:t>
            </a:r>
            <a:endParaRPr b="1" sz="3000">
              <a:solidFill>
                <a:srgbClr val="212121"/>
              </a:solidFill>
              <a:highlight>
                <a:srgbClr val="F1F1F1"/>
              </a:highlight>
              <a:latin typeface="Roboto"/>
              <a:ea typeface="Roboto"/>
              <a:cs typeface="Roboto"/>
              <a:sym typeface="Roboto"/>
            </a:endParaRPr>
          </a:p>
          <a:p>
            <a:pPr indent="0" lvl="0" marL="0" marR="0" rtl="0" algn="ctr">
              <a:lnSpc>
                <a:spcPct val="130000"/>
              </a:lnSpc>
              <a:spcBef>
                <a:spcPts val="0"/>
              </a:spcBef>
              <a:spcAft>
                <a:spcPts val="0"/>
              </a:spcAft>
              <a:buClr>
                <a:srgbClr val="000000"/>
              </a:buClr>
              <a:buSzPts val="3200"/>
              <a:buFont typeface="Arial"/>
              <a:buNone/>
            </a:pPr>
            <a:r>
              <a:t/>
            </a:r>
            <a:endParaRPr b="1" sz="1300">
              <a:solidFill>
                <a:srgbClr val="212121"/>
              </a:solidFill>
              <a:highlight>
                <a:srgbClr val="F1F1F1"/>
              </a:highlight>
              <a:latin typeface="Roboto"/>
              <a:ea typeface="Roboto"/>
              <a:cs typeface="Roboto"/>
              <a:sym typeface="Roboto"/>
            </a:endParaRPr>
          </a:p>
          <a:p>
            <a:pPr indent="0" lvl="0" marL="457200" marR="0" rtl="0" algn="ctr">
              <a:lnSpc>
                <a:spcPct val="130000"/>
              </a:lnSpc>
              <a:spcBef>
                <a:spcPts val="0"/>
              </a:spcBef>
              <a:spcAft>
                <a:spcPts val="0"/>
              </a:spcAft>
              <a:buNone/>
            </a:pPr>
            <a:r>
              <a:t/>
            </a:r>
            <a:endParaRPr b="0" i="0" sz="2800" u="none" cap="none" strike="noStrike">
              <a:solidFill>
                <a:srgbClr val="0F1A38"/>
              </a:solidFill>
              <a:latin typeface="Archivo Black"/>
              <a:ea typeface="Archivo Black"/>
              <a:cs typeface="Archivo Black"/>
              <a:sym typeface="Archivo Black"/>
            </a:endParaRPr>
          </a:p>
        </p:txBody>
      </p:sp>
      <p:sp>
        <p:nvSpPr>
          <p:cNvPr id="135" name="Google Shape;135;g2b3ea6f96ac_0_62"/>
          <p:cNvSpPr/>
          <p:nvPr/>
        </p:nvSpPr>
        <p:spPr>
          <a:xfrm>
            <a:off x="10150759" y="4712592"/>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9">
              <a:alphaModFix/>
            </a:blip>
            <a:stretch>
              <a:fillRect b="0" l="0" r="0" t="0"/>
            </a:stretch>
          </a:blipFill>
          <a:ln>
            <a:noFill/>
          </a:ln>
        </p:spPr>
      </p:sp>
      <p:sp>
        <p:nvSpPr>
          <p:cNvPr id="136" name="Google Shape;136;g2b3ea6f96ac_0_62"/>
          <p:cNvSpPr txBox="1"/>
          <p:nvPr/>
        </p:nvSpPr>
        <p:spPr>
          <a:xfrm rot="-186508">
            <a:off x="2907939" y="-110518"/>
            <a:ext cx="9499076" cy="16160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Unit </a:t>
            </a:r>
            <a:r>
              <a:rPr b="0" i="0" lang="en-US" sz="10500" u="none" cap="none" strike="noStrike">
                <a:solidFill>
                  <a:srgbClr val="000000"/>
                </a:solidFill>
                <a:latin typeface="Barriecito"/>
                <a:ea typeface="Barriecito"/>
                <a:cs typeface="Barriecito"/>
                <a:sym typeface="Barriecito"/>
              </a:rPr>
              <a:t>Vocabulary</a:t>
            </a:r>
            <a:endParaRPr b="0" i="0" sz="1400" u="none" cap="none" strike="noStrike">
              <a:solidFill>
                <a:srgbClr val="000000"/>
              </a:solidFill>
              <a:latin typeface="Arial"/>
              <a:ea typeface="Arial"/>
              <a:cs typeface="Arial"/>
              <a:sym typeface="Arial"/>
            </a:endParaRPr>
          </a:p>
        </p:txBody>
      </p:sp>
      <p:sp>
        <p:nvSpPr>
          <p:cNvPr id="137" name="Google Shape;137;g2b3ea6f96ac_0_62"/>
          <p:cNvSpPr txBox="1"/>
          <p:nvPr/>
        </p:nvSpPr>
        <p:spPr>
          <a:xfrm>
            <a:off x="12443835" y="1320938"/>
            <a:ext cx="3129900" cy="2573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i="0" lang="en-US" sz="4400" u="none" cap="none" strike="noStrike">
                <a:solidFill>
                  <a:schemeClr val="dk1"/>
                </a:solidFill>
                <a:latin typeface="Barriecito"/>
                <a:ea typeface="Barriecito"/>
                <a:cs typeface="Barriecito"/>
                <a:sym typeface="Barriecito"/>
              </a:rPr>
              <a:t>Daily Workout Section</a:t>
            </a:r>
            <a:endParaRPr b="1" i="0" sz="4400" u="none" cap="none" strike="noStrike">
              <a:solidFill>
                <a:schemeClr val="dk1"/>
              </a:solidFill>
              <a:latin typeface="Arial"/>
              <a:ea typeface="Arial"/>
              <a:cs typeface="Arial"/>
              <a:sym typeface="Arial"/>
            </a:endParaRPr>
          </a:p>
        </p:txBody>
      </p:sp>
      <p:sp>
        <p:nvSpPr>
          <p:cNvPr id="138" name="Google Shape;138;g2b3ea6f96ac_0_62"/>
          <p:cNvSpPr txBox="1"/>
          <p:nvPr/>
        </p:nvSpPr>
        <p:spPr>
          <a:xfrm>
            <a:off x="2223725" y="5322625"/>
            <a:ext cx="12099600" cy="3638700"/>
          </a:xfrm>
          <a:prstGeom prst="rect">
            <a:avLst/>
          </a:prstGeom>
          <a:noFill/>
          <a:ln>
            <a:noFill/>
          </a:ln>
        </p:spPr>
        <p:txBody>
          <a:bodyPr anchorCtr="0" anchor="t" bIns="91425" lIns="91425" spcFirstLastPara="1" rIns="91425" wrap="square" tIns="91425">
            <a:spAutoFit/>
          </a:bodyPr>
          <a:lstStyle/>
          <a:p>
            <a:pPr indent="0" lvl="0" marL="0" rtl="0" algn="ctr">
              <a:lnSpc>
                <a:spcPct val="130000"/>
              </a:lnSpc>
              <a:spcBef>
                <a:spcPts val="0"/>
              </a:spcBef>
              <a:spcAft>
                <a:spcPts val="0"/>
              </a:spcAft>
              <a:buNone/>
            </a:pPr>
            <a:r>
              <a:rPr lang="en-US" sz="3200">
                <a:solidFill>
                  <a:srgbClr val="0F1A38"/>
                </a:solidFill>
                <a:latin typeface="Archivo Black"/>
                <a:ea typeface="Archivo Black"/>
                <a:cs typeface="Archivo Black"/>
                <a:sym typeface="Archivo Black"/>
              </a:rPr>
              <a:t>Instructions: Get into groups of four and</a:t>
            </a:r>
            <a:endParaRPr sz="3200">
              <a:solidFill>
                <a:srgbClr val="0F1A38"/>
              </a:solidFill>
              <a:latin typeface="Archivo Black"/>
              <a:ea typeface="Archivo Black"/>
              <a:cs typeface="Archivo Black"/>
              <a:sym typeface="Archivo Black"/>
            </a:endParaRPr>
          </a:p>
          <a:p>
            <a:pPr indent="0" lvl="0" marL="0" rtl="0" algn="ctr">
              <a:lnSpc>
                <a:spcPct val="130000"/>
              </a:lnSpc>
              <a:spcBef>
                <a:spcPts val="0"/>
              </a:spcBef>
              <a:spcAft>
                <a:spcPts val="0"/>
              </a:spcAft>
              <a:buClr>
                <a:schemeClr val="dk1"/>
              </a:buClr>
              <a:buSzPts val="3200"/>
              <a:buFont typeface="Arial"/>
              <a:buNone/>
            </a:pPr>
            <a:r>
              <a:rPr lang="en-US" sz="3200">
                <a:solidFill>
                  <a:srgbClr val="0F1A38"/>
                </a:solidFill>
                <a:latin typeface="Archivo Black"/>
                <a:ea typeface="Archivo Black"/>
                <a:cs typeface="Archivo Black"/>
                <a:sym typeface="Archivo Black"/>
              </a:rPr>
              <a:t> </a:t>
            </a:r>
            <a:r>
              <a:rPr lang="en-US" sz="2800">
                <a:solidFill>
                  <a:srgbClr val="0F1A38"/>
                </a:solidFill>
                <a:latin typeface="Archivo Black"/>
                <a:ea typeface="Archivo Black"/>
                <a:cs typeface="Archivo Black"/>
                <a:sym typeface="Archivo Black"/>
              </a:rPr>
              <a:t>Define each word in </a:t>
            </a:r>
            <a:r>
              <a:rPr b="1" lang="en-US" sz="3200">
                <a:solidFill>
                  <a:srgbClr val="0000FF"/>
                </a:solidFill>
                <a:latin typeface="Archivo Black"/>
                <a:ea typeface="Archivo Black"/>
                <a:cs typeface="Archivo Black"/>
                <a:sym typeface="Archivo Black"/>
              </a:rPr>
              <a:t>three ways</a:t>
            </a:r>
            <a:r>
              <a:rPr lang="en-US" sz="2800">
                <a:solidFill>
                  <a:srgbClr val="0F1A38"/>
                </a:solidFill>
                <a:latin typeface="Archivo Black"/>
                <a:ea typeface="Archivo Black"/>
                <a:cs typeface="Archivo Black"/>
                <a:sym typeface="Archivo Black"/>
              </a:rPr>
              <a:t>!</a:t>
            </a:r>
            <a:endParaRPr sz="2800">
              <a:solidFill>
                <a:srgbClr val="0F1A38"/>
              </a:solidFill>
              <a:latin typeface="Archivo Black"/>
              <a:ea typeface="Archivo Black"/>
              <a:cs typeface="Archivo Black"/>
              <a:sym typeface="Archivo Black"/>
            </a:endParaRPr>
          </a:p>
          <a:p>
            <a:pPr indent="-406400" lvl="0" marL="457200" rtl="0" algn="ctr">
              <a:lnSpc>
                <a:spcPct val="130000"/>
              </a:lnSpc>
              <a:spcBef>
                <a:spcPts val="0"/>
              </a:spcBef>
              <a:spcAft>
                <a:spcPts val="0"/>
              </a:spcAft>
              <a:buClr>
                <a:srgbClr val="0F1A38"/>
              </a:buClr>
              <a:buSzPts val="2800"/>
              <a:buFont typeface="Archivo Black"/>
              <a:buAutoNum type="arabicPeriod"/>
            </a:pPr>
            <a:r>
              <a:rPr lang="en-US" sz="2800">
                <a:solidFill>
                  <a:srgbClr val="0F1A38"/>
                </a:solidFill>
                <a:latin typeface="Archivo Black"/>
                <a:ea typeface="Archivo Black"/>
                <a:cs typeface="Archivo Black"/>
                <a:sym typeface="Archivo Black"/>
              </a:rPr>
              <a:t>Definition from a dictionary</a:t>
            </a:r>
            <a:endParaRPr sz="2800">
              <a:solidFill>
                <a:srgbClr val="0F1A38"/>
              </a:solidFill>
              <a:latin typeface="Archivo Black"/>
              <a:ea typeface="Archivo Black"/>
              <a:cs typeface="Archivo Black"/>
              <a:sym typeface="Archivo Black"/>
            </a:endParaRPr>
          </a:p>
          <a:p>
            <a:pPr indent="-406400" lvl="0" marL="457200" rtl="0" algn="ctr">
              <a:lnSpc>
                <a:spcPct val="130000"/>
              </a:lnSpc>
              <a:spcBef>
                <a:spcPts val="0"/>
              </a:spcBef>
              <a:spcAft>
                <a:spcPts val="0"/>
              </a:spcAft>
              <a:buClr>
                <a:srgbClr val="0F1A38"/>
              </a:buClr>
              <a:buSzPts val="2800"/>
              <a:buFont typeface="Archivo Black"/>
              <a:buAutoNum type="arabicPeriod"/>
            </a:pPr>
            <a:r>
              <a:rPr lang="en-US" sz="2800">
                <a:solidFill>
                  <a:srgbClr val="0F1A38"/>
                </a:solidFill>
                <a:latin typeface="Archivo Black"/>
                <a:ea typeface="Archivo Black"/>
                <a:cs typeface="Archivo Black"/>
                <a:sym typeface="Archivo Black"/>
              </a:rPr>
              <a:t>Put it in your own words</a:t>
            </a:r>
            <a:endParaRPr sz="2800">
              <a:solidFill>
                <a:srgbClr val="0F1A38"/>
              </a:solidFill>
              <a:latin typeface="Archivo Black"/>
              <a:ea typeface="Archivo Black"/>
              <a:cs typeface="Archivo Black"/>
              <a:sym typeface="Archivo Black"/>
            </a:endParaRPr>
          </a:p>
          <a:p>
            <a:pPr indent="-406400" lvl="0" marL="457200" rtl="0" algn="ctr">
              <a:lnSpc>
                <a:spcPct val="130000"/>
              </a:lnSpc>
              <a:spcBef>
                <a:spcPts val="0"/>
              </a:spcBef>
              <a:spcAft>
                <a:spcPts val="0"/>
              </a:spcAft>
              <a:buClr>
                <a:srgbClr val="0F1A38"/>
              </a:buClr>
              <a:buSzPts val="2800"/>
              <a:buFont typeface="Archivo Black"/>
              <a:buAutoNum type="arabicPeriod"/>
            </a:pPr>
            <a:r>
              <a:rPr lang="en-US" sz="2800">
                <a:solidFill>
                  <a:srgbClr val="0F1A38"/>
                </a:solidFill>
                <a:latin typeface="Archivo Black"/>
                <a:ea typeface="Archivo Black"/>
                <a:cs typeface="Archivo Black"/>
                <a:sym typeface="Archivo Black"/>
              </a:rPr>
              <a:t>Find an image to represent the word!</a:t>
            </a:r>
            <a:endParaRPr sz="2800">
              <a:solidFill>
                <a:srgbClr val="0F1A38"/>
              </a:solidFill>
              <a:latin typeface="Archivo Black"/>
              <a:ea typeface="Archivo Black"/>
              <a:cs typeface="Archivo Black"/>
              <a:sym typeface="Archivo Black"/>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g2b3ea6f96ac_0_79"/>
          <p:cNvPicPr preferRelativeResize="0"/>
          <p:nvPr/>
        </p:nvPicPr>
        <p:blipFill rotWithShape="1">
          <a:blip r:embed="rId3">
            <a:alphaModFix/>
          </a:blip>
          <a:srcRect b="0" l="6576" r="0" t="5882"/>
          <a:stretch/>
        </p:blipFill>
        <p:spPr>
          <a:xfrm>
            <a:off x="0" y="0"/>
            <a:ext cx="18287999" cy="10287000"/>
          </a:xfrm>
          <a:prstGeom prst="rect">
            <a:avLst/>
          </a:prstGeom>
          <a:noFill/>
          <a:ln>
            <a:noFill/>
          </a:ln>
        </p:spPr>
      </p:pic>
      <p:sp>
        <p:nvSpPr>
          <p:cNvPr id="144" name="Google Shape;144;g2b3ea6f96ac_0_79"/>
          <p:cNvSpPr/>
          <p:nvPr/>
        </p:nvSpPr>
        <p:spPr>
          <a:xfrm rot="-10064114">
            <a:off x="-3324706" y="-2657069"/>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145" name="Google Shape;145;g2b3ea6f96ac_0_79"/>
          <p:cNvSpPr/>
          <p:nvPr/>
        </p:nvSpPr>
        <p:spPr>
          <a:xfrm>
            <a:off x="-347161" y="55040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146" name="Google Shape;146;g2b3ea6f96ac_0_79"/>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147" name="Google Shape;147;g2b3ea6f96ac_0_79"/>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148" name="Google Shape;148;g2b3ea6f96ac_0_79"/>
          <p:cNvSpPr/>
          <p:nvPr/>
        </p:nvSpPr>
        <p:spPr>
          <a:xfrm rot="-68746">
            <a:off x="10886380" y="-141328"/>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149" name="Google Shape;149;g2b3ea6f96ac_0_79"/>
          <p:cNvSpPr txBox="1"/>
          <p:nvPr/>
        </p:nvSpPr>
        <p:spPr>
          <a:xfrm>
            <a:off x="-1681650" y="3429000"/>
            <a:ext cx="13988400" cy="5256000"/>
          </a:xfrm>
          <a:prstGeom prst="rect">
            <a:avLst/>
          </a:prstGeom>
          <a:solidFill>
            <a:srgbClr val="FF5EFE"/>
          </a:solid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050"/>
              <a:buFont typeface="Arial"/>
              <a:buNone/>
            </a:pPr>
            <a:r>
              <a:t/>
            </a:r>
            <a:endParaRPr b="0" i="0" sz="1050" u="none" cap="none" strike="noStrike">
              <a:solidFill>
                <a:schemeClr val="dk1"/>
              </a:solidFill>
              <a:highlight>
                <a:srgbClr val="FFFFFF"/>
              </a:highlight>
              <a:latin typeface="Arial"/>
              <a:ea typeface="Arial"/>
              <a:cs typeface="Arial"/>
              <a:sym typeface="Arial"/>
            </a:endParaRPr>
          </a:p>
          <a:p>
            <a:pPr indent="0" lvl="0" marL="0" marR="0" rtl="0" algn="ctr">
              <a:lnSpc>
                <a:spcPct val="130000"/>
              </a:lnSpc>
              <a:spcBef>
                <a:spcPts val="0"/>
              </a:spcBef>
              <a:spcAft>
                <a:spcPts val="0"/>
              </a:spcAft>
              <a:buClr>
                <a:srgbClr val="000000"/>
              </a:buClr>
              <a:buSzPts val="3200"/>
              <a:buFont typeface="Arial"/>
              <a:buNone/>
            </a:pPr>
            <a:r>
              <a:rPr b="1" lang="en-US" sz="3000">
                <a:solidFill>
                  <a:srgbClr val="212121"/>
                </a:solidFill>
                <a:highlight>
                  <a:srgbClr val="FFFFFF"/>
                </a:highlight>
                <a:latin typeface="Roboto"/>
                <a:ea typeface="Roboto"/>
                <a:cs typeface="Roboto"/>
                <a:sym typeface="Roboto"/>
              </a:rPr>
              <a:t>Disproportionate Impact (of minority populations)</a:t>
            </a:r>
            <a:endParaRPr b="0" i="0" sz="3000" u="none" cap="none" strike="noStrike">
              <a:solidFill>
                <a:schemeClr val="dk1"/>
              </a:solidFill>
              <a:highlight>
                <a:srgbClr val="FFFFFF"/>
              </a:highlight>
              <a:latin typeface="Arial"/>
              <a:ea typeface="Arial"/>
              <a:cs typeface="Arial"/>
              <a:sym typeface="Arial"/>
            </a:endParaRPr>
          </a:p>
          <a:p>
            <a:pPr indent="0" lvl="0" marL="457200" marR="0" rtl="0" algn="ctr">
              <a:lnSpc>
                <a:spcPct val="130000"/>
              </a:lnSpc>
              <a:spcBef>
                <a:spcPts val="0"/>
              </a:spcBef>
              <a:spcAft>
                <a:spcPts val="0"/>
              </a:spcAft>
              <a:buNone/>
            </a:pPr>
            <a:r>
              <a:rPr b="1" lang="en-US" sz="3300">
                <a:solidFill>
                  <a:srgbClr val="212121"/>
                </a:solidFill>
                <a:latin typeface="Roboto"/>
                <a:ea typeface="Roboto"/>
                <a:cs typeface="Roboto"/>
                <a:sym typeface="Roboto"/>
              </a:rPr>
              <a:t>Definition: </a:t>
            </a:r>
            <a:r>
              <a:rPr lang="en-US" sz="3300">
                <a:solidFill>
                  <a:srgbClr val="212121"/>
                </a:solidFill>
                <a:latin typeface="Roboto"/>
                <a:ea typeface="Roboto"/>
                <a:cs typeface="Roboto"/>
                <a:sym typeface="Roboto"/>
              </a:rPr>
              <a:t>Refers to communities of low income and/or color and in the presence of high-risk environmental hazards. </a:t>
            </a:r>
            <a:endParaRPr sz="3300">
              <a:solidFill>
                <a:srgbClr val="212121"/>
              </a:solidFill>
              <a:latin typeface="Roboto"/>
              <a:ea typeface="Roboto"/>
              <a:cs typeface="Roboto"/>
              <a:sym typeface="Roboto"/>
            </a:endParaRPr>
          </a:p>
          <a:p>
            <a:pPr indent="0" lvl="0" marL="457200" marR="0" rtl="0" algn="ctr">
              <a:lnSpc>
                <a:spcPct val="130000"/>
              </a:lnSpc>
              <a:spcBef>
                <a:spcPts val="0"/>
              </a:spcBef>
              <a:spcAft>
                <a:spcPts val="0"/>
              </a:spcAft>
              <a:buNone/>
            </a:pPr>
            <a:r>
              <a:t/>
            </a:r>
            <a:endParaRPr sz="3300">
              <a:solidFill>
                <a:srgbClr val="212121"/>
              </a:solidFill>
              <a:latin typeface="Roboto"/>
              <a:ea typeface="Roboto"/>
              <a:cs typeface="Roboto"/>
              <a:sym typeface="Roboto"/>
            </a:endParaRPr>
          </a:p>
          <a:p>
            <a:pPr indent="0" lvl="0" marL="457200" marR="0" rtl="0" algn="ctr">
              <a:lnSpc>
                <a:spcPct val="130000"/>
              </a:lnSpc>
              <a:spcBef>
                <a:spcPts val="0"/>
              </a:spcBef>
              <a:spcAft>
                <a:spcPts val="0"/>
              </a:spcAft>
              <a:buNone/>
            </a:pPr>
            <a:r>
              <a:rPr lang="en-US" sz="3300">
                <a:solidFill>
                  <a:srgbClr val="212121"/>
                </a:solidFill>
                <a:latin typeface="Roboto"/>
                <a:ea typeface="Roboto"/>
                <a:cs typeface="Roboto"/>
                <a:sym typeface="Roboto"/>
              </a:rPr>
              <a:t>Those communities in the presence of environmental and human health hazards are more at risk of developing chronic health problems or experiencing environmental racism due to their surroundings than other parts of the country.</a:t>
            </a:r>
            <a:endParaRPr b="0" i="0" sz="4800" u="none" cap="none" strike="noStrike">
              <a:solidFill>
                <a:srgbClr val="0F1A38"/>
              </a:solidFill>
              <a:latin typeface="Archivo Black"/>
              <a:ea typeface="Archivo Black"/>
              <a:cs typeface="Archivo Black"/>
              <a:sym typeface="Archivo Black"/>
            </a:endParaRPr>
          </a:p>
        </p:txBody>
      </p:sp>
      <p:sp>
        <p:nvSpPr>
          <p:cNvPr id="150" name="Google Shape;150;g2b3ea6f96ac_0_79"/>
          <p:cNvSpPr/>
          <p:nvPr/>
        </p:nvSpPr>
        <p:spPr>
          <a:xfrm>
            <a:off x="-5100804" y="7246692"/>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9">
              <a:alphaModFix/>
            </a:blip>
            <a:stretch>
              <a:fillRect b="0" l="0" r="0" t="0"/>
            </a:stretch>
          </a:blipFill>
          <a:ln>
            <a:noFill/>
          </a:ln>
        </p:spPr>
      </p:sp>
      <p:sp>
        <p:nvSpPr>
          <p:cNvPr id="151" name="Google Shape;151;g2b3ea6f96ac_0_79"/>
          <p:cNvSpPr txBox="1"/>
          <p:nvPr/>
        </p:nvSpPr>
        <p:spPr>
          <a:xfrm rot="-186508">
            <a:off x="2907939" y="-110518"/>
            <a:ext cx="9499076" cy="16160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Unit </a:t>
            </a:r>
            <a:r>
              <a:rPr b="0" i="0" lang="en-US" sz="10500" u="none" cap="none" strike="noStrike">
                <a:solidFill>
                  <a:srgbClr val="000000"/>
                </a:solidFill>
                <a:latin typeface="Barriecito"/>
                <a:ea typeface="Barriecito"/>
                <a:cs typeface="Barriecito"/>
                <a:sym typeface="Barriecito"/>
              </a:rPr>
              <a:t>Vocabulary</a:t>
            </a:r>
            <a:endParaRPr b="0" i="0" sz="1400" u="none" cap="none" strike="noStrike">
              <a:solidFill>
                <a:srgbClr val="000000"/>
              </a:solidFill>
              <a:latin typeface="Arial"/>
              <a:ea typeface="Arial"/>
              <a:cs typeface="Arial"/>
              <a:sym typeface="Arial"/>
            </a:endParaRPr>
          </a:p>
        </p:txBody>
      </p:sp>
      <p:sp>
        <p:nvSpPr>
          <p:cNvPr id="152" name="Google Shape;152;g2b3ea6f96ac_0_79"/>
          <p:cNvSpPr txBox="1"/>
          <p:nvPr/>
        </p:nvSpPr>
        <p:spPr>
          <a:xfrm>
            <a:off x="12443835" y="2352863"/>
            <a:ext cx="3129900" cy="162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lang="en-US" sz="4400">
                <a:solidFill>
                  <a:schemeClr val="dk1"/>
                </a:solidFill>
                <a:latin typeface="Barriecito"/>
                <a:ea typeface="Barriecito"/>
                <a:cs typeface="Barriecito"/>
                <a:sym typeface="Barriecito"/>
              </a:rPr>
              <a:t>Reflect </a:t>
            </a:r>
            <a:endParaRPr b="1" sz="4400">
              <a:solidFill>
                <a:schemeClr val="dk1"/>
              </a:solidFill>
              <a:latin typeface="Barriecito"/>
              <a:ea typeface="Barriecito"/>
              <a:cs typeface="Barriecito"/>
              <a:sym typeface="Barriecito"/>
            </a:endParaRPr>
          </a:p>
          <a:p>
            <a:pPr indent="0" lvl="0" marL="0" marR="0" rtl="0" algn="ctr">
              <a:lnSpc>
                <a:spcPct val="140000"/>
              </a:lnSpc>
              <a:spcBef>
                <a:spcPts val="0"/>
              </a:spcBef>
              <a:spcAft>
                <a:spcPts val="0"/>
              </a:spcAft>
              <a:buClr>
                <a:srgbClr val="000000"/>
              </a:buClr>
              <a:buSzPts val="4400"/>
              <a:buFont typeface="Arial"/>
              <a:buNone/>
            </a:pPr>
            <a:r>
              <a:t/>
            </a:r>
            <a:endParaRPr b="1" sz="4400">
              <a:solidFill>
                <a:schemeClr val="dk1"/>
              </a:solidFill>
              <a:latin typeface="Barriecito"/>
              <a:ea typeface="Barriecito"/>
              <a:cs typeface="Barriecito"/>
              <a:sym typeface="Barriecito"/>
            </a:endParaRPr>
          </a:p>
        </p:txBody>
      </p:sp>
      <p:pic>
        <p:nvPicPr>
          <p:cNvPr id="153" name="Google Shape;153;g2b3ea6f96ac_0_79"/>
          <p:cNvPicPr preferRelativeResize="0"/>
          <p:nvPr/>
        </p:nvPicPr>
        <p:blipFill>
          <a:blip r:embed="rId10">
            <a:alphaModFix/>
          </a:blip>
          <a:stretch>
            <a:fillRect/>
          </a:stretch>
        </p:blipFill>
        <p:spPr>
          <a:xfrm>
            <a:off x="12828525" y="3926963"/>
            <a:ext cx="5802201" cy="5981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g2b3ea6f96ac_0_94"/>
          <p:cNvPicPr preferRelativeResize="0"/>
          <p:nvPr/>
        </p:nvPicPr>
        <p:blipFill rotWithShape="1">
          <a:blip r:embed="rId3">
            <a:alphaModFix/>
          </a:blip>
          <a:srcRect b="0" l="6576" r="0" t="5882"/>
          <a:stretch/>
        </p:blipFill>
        <p:spPr>
          <a:xfrm>
            <a:off x="0" y="0"/>
            <a:ext cx="18287999" cy="10287000"/>
          </a:xfrm>
          <a:prstGeom prst="rect">
            <a:avLst/>
          </a:prstGeom>
          <a:noFill/>
          <a:ln>
            <a:noFill/>
          </a:ln>
        </p:spPr>
      </p:pic>
      <p:sp>
        <p:nvSpPr>
          <p:cNvPr id="159" name="Google Shape;159;g2b3ea6f96ac_0_94"/>
          <p:cNvSpPr/>
          <p:nvPr/>
        </p:nvSpPr>
        <p:spPr>
          <a:xfrm rot="-10064114">
            <a:off x="-3324706" y="-2657069"/>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160" name="Google Shape;160;g2b3ea6f96ac_0_94"/>
          <p:cNvSpPr/>
          <p:nvPr/>
        </p:nvSpPr>
        <p:spPr>
          <a:xfrm>
            <a:off x="-347161" y="55040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161" name="Google Shape;161;g2b3ea6f96ac_0_94"/>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162" name="Google Shape;162;g2b3ea6f96ac_0_94"/>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163" name="Google Shape;163;g2b3ea6f96ac_0_94"/>
          <p:cNvSpPr/>
          <p:nvPr/>
        </p:nvSpPr>
        <p:spPr>
          <a:xfrm rot="-68746">
            <a:off x="10886380" y="-141328"/>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164" name="Google Shape;164;g2b3ea6f96ac_0_94"/>
          <p:cNvSpPr txBox="1"/>
          <p:nvPr/>
        </p:nvSpPr>
        <p:spPr>
          <a:xfrm>
            <a:off x="-1022375" y="3978275"/>
            <a:ext cx="13988400" cy="4595700"/>
          </a:xfrm>
          <a:prstGeom prst="rect">
            <a:avLst/>
          </a:prstGeom>
          <a:solidFill>
            <a:srgbClr val="FF5EFE"/>
          </a:solid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050"/>
              <a:buFont typeface="Arial"/>
              <a:buNone/>
            </a:pPr>
            <a:r>
              <a:t/>
            </a:r>
            <a:endParaRPr b="0" i="0" sz="1050" u="none" cap="none" strike="noStrike">
              <a:solidFill>
                <a:schemeClr val="dk1"/>
              </a:solidFill>
              <a:highlight>
                <a:srgbClr val="FFFFFF"/>
              </a:highlight>
              <a:latin typeface="Arial"/>
              <a:ea typeface="Arial"/>
              <a:cs typeface="Arial"/>
              <a:sym typeface="Arial"/>
            </a:endParaRPr>
          </a:p>
          <a:p>
            <a:pPr indent="0" lvl="0" marL="0" rtl="0" algn="ctr">
              <a:lnSpc>
                <a:spcPct val="130000"/>
              </a:lnSpc>
              <a:spcBef>
                <a:spcPts val="0"/>
              </a:spcBef>
              <a:spcAft>
                <a:spcPts val="0"/>
              </a:spcAft>
              <a:buNone/>
            </a:pPr>
            <a:r>
              <a:rPr b="1" lang="en-US" sz="3000">
                <a:solidFill>
                  <a:srgbClr val="212121"/>
                </a:solidFill>
                <a:highlight>
                  <a:srgbClr val="F1F1F1"/>
                </a:highlight>
                <a:latin typeface="Roboto"/>
                <a:ea typeface="Roboto"/>
                <a:cs typeface="Roboto"/>
                <a:sym typeface="Roboto"/>
              </a:rPr>
              <a:t>Environmental Justice</a:t>
            </a:r>
            <a:endParaRPr b="1" sz="3000">
              <a:solidFill>
                <a:srgbClr val="212121"/>
              </a:solidFill>
              <a:highlight>
                <a:srgbClr val="F1F1F1"/>
              </a:highlight>
              <a:latin typeface="Roboto"/>
              <a:ea typeface="Roboto"/>
              <a:cs typeface="Roboto"/>
              <a:sym typeface="Roboto"/>
            </a:endParaRPr>
          </a:p>
          <a:p>
            <a:pPr indent="0" lvl="0" marL="0" rtl="0" algn="ctr">
              <a:lnSpc>
                <a:spcPct val="130000"/>
              </a:lnSpc>
              <a:spcBef>
                <a:spcPts val="0"/>
              </a:spcBef>
              <a:spcAft>
                <a:spcPts val="0"/>
              </a:spcAft>
              <a:buNone/>
            </a:pPr>
            <a:r>
              <a:rPr b="1" lang="en-US" sz="3300">
                <a:solidFill>
                  <a:srgbClr val="212121"/>
                </a:solidFill>
                <a:latin typeface="Roboto"/>
                <a:ea typeface="Roboto"/>
                <a:cs typeface="Roboto"/>
                <a:sym typeface="Roboto"/>
              </a:rPr>
              <a:t>Definition: </a:t>
            </a:r>
            <a:r>
              <a:rPr lang="en-US" sz="3300">
                <a:solidFill>
                  <a:srgbClr val="212121"/>
                </a:solidFill>
                <a:latin typeface="Roboto"/>
                <a:ea typeface="Roboto"/>
                <a:cs typeface="Roboto"/>
                <a:sym typeface="Roboto"/>
              </a:rPr>
              <a:t>Environmental Justice is the fair treatment and meaningful involvement of all people regardless of race, color, culture, national origin, income, and educational levels with respect to the development, implementation, and enforcement of protective environmental laws, regulations, and policies.</a:t>
            </a:r>
            <a:endParaRPr sz="3300">
              <a:solidFill>
                <a:srgbClr val="212121"/>
              </a:solidFill>
              <a:latin typeface="Roboto"/>
              <a:ea typeface="Roboto"/>
              <a:cs typeface="Roboto"/>
              <a:sym typeface="Roboto"/>
            </a:endParaRPr>
          </a:p>
          <a:p>
            <a:pPr indent="0" lvl="0" marL="0" rtl="0" algn="ctr">
              <a:lnSpc>
                <a:spcPct val="130000"/>
              </a:lnSpc>
              <a:spcBef>
                <a:spcPts val="0"/>
              </a:spcBef>
              <a:spcAft>
                <a:spcPts val="0"/>
              </a:spcAft>
              <a:buClr>
                <a:schemeClr val="dk1"/>
              </a:buClr>
              <a:buSzPts val="3200"/>
              <a:buFont typeface="Arial"/>
              <a:buNone/>
            </a:pPr>
            <a:r>
              <a:rPr b="1" lang="en-US" sz="3300">
                <a:solidFill>
                  <a:srgbClr val="212121"/>
                </a:solidFill>
                <a:latin typeface="Roboto"/>
                <a:ea typeface="Roboto"/>
                <a:cs typeface="Roboto"/>
                <a:sym typeface="Roboto"/>
              </a:rPr>
              <a:t>Acronym: </a:t>
            </a:r>
            <a:r>
              <a:rPr lang="en-US" sz="3300">
                <a:solidFill>
                  <a:srgbClr val="212121"/>
                </a:solidFill>
                <a:latin typeface="Roboto"/>
                <a:ea typeface="Roboto"/>
                <a:cs typeface="Roboto"/>
                <a:sym typeface="Roboto"/>
              </a:rPr>
              <a:t>EJ</a:t>
            </a:r>
            <a:endParaRPr b="1" sz="3300">
              <a:solidFill>
                <a:srgbClr val="212121"/>
              </a:solidFill>
              <a:highlight>
                <a:srgbClr val="F1F1F1"/>
              </a:highlight>
              <a:latin typeface="Roboto"/>
              <a:ea typeface="Roboto"/>
              <a:cs typeface="Roboto"/>
              <a:sym typeface="Roboto"/>
            </a:endParaRPr>
          </a:p>
        </p:txBody>
      </p:sp>
      <p:sp>
        <p:nvSpPr>
          <p:cNvPr id="165" name="Google Shape;165;g2b3ea6f96ac_0_94"/>
          <p:cNvSpPr/>
          <p:nvPr/>
        </p:nvSpPr>
        <p:spPr>
          <a:xfrm>
            <a:off x="-4556179" y="5268817"/>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9">
              <a:alphaModFix/>
            </a:blip>
            <a:stretch>
              <a:fillRect b="0" l="0" r="0" t="0"/>
            </a:stretch>
          </a:blipFill>
          <a:ln>
            <a:noFill/>
          </a:ln>
        </p:spPr>
      </p:sp>
      <p:sp>
        <p:nvSpPr>
          <p:cNvPr id="166" name="Google Shape;166;g2b3ea6f96ac_0_94"/>
          <p:cNvSpPr txBox="1"/>
          <p:nvPr/>
        </p:nvSpPr>
        <p:spPr>
          <a:xfrm rot="-186508">
            <a:off x="2907939" y="-110518"/>
            <a:ext cx="9499076" cy="16160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Unit </a:t>
            </a:r>
            <a:r>
              <a:rPr b="0" i="0" lang="en-US" sz="10500" u="none" cap="none" strike="noStrike">
                <a:solidFill>
                  <a:srgbClr val="000000"/>
                </a:solidFill>
                <a:latin typeface="Barriecito"/>
                <a:ea typeface="Barriecito"/>
                <a:cs typeface="Barriecito"/>
                <a:sym typeface="Barriecito"/>
              </a:rPr>
              <a:t>Vocabulary</a:t>
            </a:r>
            <a:endParaRPr b="0" i="0" sz="1400" u="none" cap="none" strike="noStrike">
              <a:solidFill>
                <a:srgbClr val="000000"/>
              </a:solidFill>
              <a:latin typeface="Arial"/>
              <a:ea typeface="Arial"/>
              <a:cs typeface="Arial"/>
              <a:sym typeface="Arial"/>
            </a:endParaRPr>
          </a:p>
        </p:txBody>
      </p:sp>
      <p:sp>
        <p:nvSpPr>
          <p:cNvPr id="167" name="Google Shape;167;g2b3ea6f96ac_0_94"/>
          <p:cNvSpPr txBox="1"/>
          <p:nvPr/>
        </p:nvSpPr>
        <p:spPr>
          <a:xfrm>
            <a:off x="12443835" y="2352863"/>
            <a:ext cx="3129900" cy="162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lang="en-US" sz="4400">
                <a:solidFill>
                  <a:schemeClr val="dk1"/>
                </a:solidFill>
                <a:latin typeface="Barriecito"/>
                <a:ea typeface="Barriecito"/>
                <a:cs typeface="Barriecito"/>
                <a:sym typeface="Barriecito"/>
              </a:rPr>
              <a:t>Reflect </a:t>
            </a:r>
            <a:endParaRPr b="1" sz="4400">
              <a:solidFill>
                <a:schemeClr val="dk1"/>
              </a:solidFill>
              <a:latin typeface="Barriecito"/>
              <a:ea typeface="Barriecito"/>
              <a:cs typeface="Barriecito"/>
              <a:sym typeface="Barriecito"/>
            </a:endParaRPr>
          </a:p>
          <a:p>
            <a:pPr indent="0" lvl="0" marL="0" marR="0" rtl="0" algn="ctr">
              <a:lnSpc>
                <a:spcPct val="140000"/>
              </a:lnSpc>
              <a:spcBef>
                <a:spcPts val="0"/>
              </a:spcBef>
              <a:spcAft>
                <a:spcPts val="0"/>
              </a:spcAft>
              <a:buClr>
                <a:srgbClr val="000000"/>
              </a:buClr>
              <a:buSzPts val="4400"/>
              <a:buFont typeface="Arial"/>
              <a:buNone/>
            </a:pPr>
            <a:r>
              <a:t/>
            </a:r>
            <a:endParaRPr b="1" sz="4400">
              <a:solidFill>
                <a:schemeClr val="dk1"/>
              </a:solidFill>
              <a:latin typeface="Barriecito"/>
              <a:ea typeface="Barriecito"/>
              <a:cs typeface="Barriecito"/>
              <a:sym typeface="Barriec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g2b3ea6f96ac_0_109"/>
          <p:cNvPicPr preferRelativeResize="0"/>
          <p:nvPr/>
        </p:nvPicPr>
        <p:blipFill rotWithShape="1">
          <a:blip r:embed="rId3">
            <a:alphaModFix/>
          </a:blip>
          <a:srcRect b="0" l="6576" r="0" t="5882"/>
          <a:stretch/>
        </p:blipFill>
        <p:spPr>
          <a:xfrm>
            <a:off x="0" y="0"/>
            <a:ext cx="18287999" cy="10287000"/>
          </a:xfrm>
          <a:prstGeom prst="rect">
            <a:avLst/>
          </a:prstGeom>
          <a:noFill/>
          <a:ln>
            <a:noFill/>
          </a:ln>
        </p:spPr>
      </p:pic>
      <p:sp>
        <p:nvSpPr>
          <p:cNvPr id="173" name="Google Shape;173;g2b3ea6f96ac_0_109"/>
          <p:cNvSpPr/>
          <p:nvPr/>
        </p:nvSpPr>
        <p:spPr>
          <a:xfrm rot="-10064114">
            <a:off x="-3324706" y="-2657069"/>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174" name="Google Shape;174;g2b3ea6f96ac_0_109"/>
          <p:cNvSpPr/>
          <p:nvPr/>
        </p:nvSpPr>
        <p:spPr>
          <a:xfrm>
            <a:off x="-347161" y="55040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175" name="Google Shape;175;g2b3ea6f96ac_0_109"/>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176" name="Google Shape;176;g2b3ea6f96ac_0_109"/>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177" name="Google Shape;177;g2b3ea6f96ac_0_109"/>
          <p:cNvSpPr/>
          <p:nvPr/>
        </p:nvSpPr>
        <p:spPr>
          <a:xfrm rot="-68746">
            <a:off x="10886380" y="-141328"/>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178" name="Google Shape;178;g2b3ea6f96ac_0_109"/>
          <p:cNvSpPr txBox="1"/>
          <p:nvPr/>
        </p:nvSpPr>
        <p:spPr>
          <a:xfrm>
            <a:off x="-1022375" y="3978275"/>
            <a:ext cx="13988400" cy="3420300"/>
          </a:xfrm>
          <a:prstGeom prst="rect">
            <a:avLst/>
          </a:prstGeom>
          <a:solidFill>
            <a:srgbClr val="FF5EFE"/>
          </a:solid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050"/>
              <a:buFont typeface="Arial"/>
              <a:buNone/>
            </a:pPr>
            <a:r>
              <a:t/>
            </a:r>
            <a:endParaRPr b="0" i="0" sz="1050" u="none" cap="none" strike="noStrike">
              <a:solidFill>
                <a:schemeClr val="dk1"/>
              </a:solidFill>
              <a:highlight>
                <a:srgbClr val="FFFFFF"/>
              </a:highlight>
              <a:latin typeface="Arial"/>
              <a:ea typeface="Arial"/>
              <a:cs typeface="Arial"/>
              <a:sym typeface="Arial"/>
            </a:endParaRPr>
          </a:p>
          <a:p>
            <a:pPr indent="0" lvl="0" marL="0" rtl="0" algn="ctr">
              <a:lnSpc>
                <a:spcPct val="115000"/>
              </a:lnSpc>
              <a:spcBef>
                <a:spcPts val="0"/>
              </a:spcBef>
              <a:spcAft>
                <a:spcPts val="0"/>
              </a:spcAft>
              <a:buNone/>
            </a:pPr>
            <a:r>
              <a:rPr b="1" lang="en-US" sz="3300">
                <a:solidFill>
                  <a:srgbClr val="212121"/>
                </a:solidFill>
                <a:highlight>
                  <a:srgbClr val="FFFFFF"/>
                </a:highlight>
                <a:latin typeface="Roboto"/>
                <a:ea typeface="Roboto"/>
                <a:cs typeface="Roboto"/>
                <a:sym typeface="Roboto"/>
              </a:rPr>
              <a:t>Fair Treatment</a:t>
            </a:r>
            <a:endParaRPr b="1" sz="3300">
              <a:solidFill>
                <a:srgbClr val="212121"/>
              </a:solidFill>
              <a:highlight>
                <a:srgbClr val="FFFFFF"/>
              </a:highlight>
              <a:latin typeface="Roboto"/>
              <a:ea typeface="Roboto"/>
              <a:cs typeface="Roboto"/>
              <a:sym typeface="Roboto"/>
            </a:endParaRPr>
          </a:p>
          <a:p>
            <a:pPr indent="0" lvl="0" marL="0" rtl="0" algn="ctr">
              <a:lnSpc>
                <a:spcPct val="115000"/>
              </a:lnSpc>
              <a:spcBef>
                <a:spcPts val="1700"/>
              </a:spcBef>
              <a:spcAft>
                <a:spcPts val="0"/>
              </a:spcAft>
              <a:buNone/>
            </a:pPr>
            <a:r>
              <a:rPr b="1" lang="en-US" sz="3300">
                <a:solidFill>
                  <a:srgbClr val="212121"/>
                </a:solidFill>
                <a:latin typeface="Roboto"/>
                <a:ea typeface="Roboto"/>
                <a:cs typeface="Roboto"/>
                <a:sym typeface="Roboto"/>
              </a:rPr>
              <a:t>Definition: </a:t>
            </a:r>
            <a:r>
              <a:rPr lang="en-US" sz="3300">
                <a:solidFill>
                  <a:srgbClr val="212121"/>
                </a:solidFill>
                <a:latin typeface="Roboto"/>
                <a:ea typeface="Roboto"/>
                <a:cs typeface="Roboto"/>
                <a:sym typeface="Roboto"/>
              </a:rPr>
              <a:t>Fair treatment, in regards to EJ, means, no person or group should bear a greater share of negative environmental impacts that result from environmental programs.</a:t>
            </a:r>
            <a:endParaRPr sz="3300">
              <a:solidFill>
                <a:srgbClr val="212121"/>
              </a:solidFill>
              <a:latin typeface="Roboto"/>
              <a:ea typeface="Roboto"/>
              <a:cs typeface="Roboto"/>
              <a:sym typeface="Roboto"/>
            </a:endParaRPr>
          </a:p>
          <a:p>
            <a:pPr indent="0" lvl="0" marL="0" rtl="0" algn="ctr">
              <a:lnSpc>
                <a:spcPct val="130000"/>
              </a:lnSpc>
              <a:spcBef>
                <a:spcPts val="1700"/>
              </a:spcBef>
              <a:spcAft>
                <a:spcPts val="0"/>
              </a:spcAft>
              <a:buNone/>
            </a:pPr>
            <a:r>
              <a:t/>
            </a:r>
            <a:endParaRPr b="1" sz="3000">
              <a:solidFill>
                <a:srgbClr val="212121"/>
              </a:solidFill>
              <a:highlight>
                <a:srgbClr val="F1F1F1"/>
              </a:highlight>
              <a:latin typeface="Roboto"/>
              <a:ea typeface="Roboto"/>
              <a:cs typeface="Roboto"/>
              <a:sym typeface="Roboto"/>
            </a:endParaRPr>
          </a:p>
        </p:txBody>
      </p:sp>
      <p:sp>
        <p:nvSpPr>
          <p:cNvPr id="179" name="Google Shape;179;g2b3ea6f96ac_0_109"/>
          <p:cNvSpPr/>
          <p:nvPr/>
        </p:nvSpPr>
        <p:spPr>
          <a:xfrm>
            <a:off x="-4556179" y="5268817"/>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9">
              <a:alphaModFix/>
            </a:blip>
            <a:stretch>
              <a:fillRect b="0" l="0" r="0" t="0"/>
            </a:stretch>
          </a:blipFill>
          <a:ln>
            <a:noFill/>
          </a:ln>
        </p:spPr>
      </p:sp>
      <p:sp>
        <p:nvSpPr>
          <p:cNvPr id="180" name="Google Shape;180;g2b3ea6f96ac_0_109"/>
          <p:cNvSpPr txBox="1"/>
          <p:nvPr/>
        </p:nvSpPr>
        <p:spPr>
          <a:xfrm rot="-186508">
            <a:off x="2907939" y="-110518"/>
            <a:ext cx="9499076" cy="16160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Unit </a:t>
            </a:r>
            <a:r>
              <a:rPr b="0" i="0" lang="en-US" sz="10500" u="none" cap="none" strike="noStrike">
                <a:solidFill>
                  <a:srgbClr val="000000"/>
                </a:solidFill>
                <a:latin typeface="Barriecito"/>
                <a:ea typeface="Barriecito"/>
                <a:cs typeface="Barriecito"/>
                <a:sym typeface="Barriecito"/>
              </a:rPr>
              <a:t>Vocabulary</a:t>
            </a:r>
            <a:endParaRPr b="0" i="0" sz="1400" u="none" cap="none" strike="noStrike">
              <a:solidFill>
                <a:srgbClr val="000000"/>
              </a:solidFill>
              <a:latin typeface="Arial"/>
              <a:ea typeface="Arial"/>
              <a:cs typeface="Arial"/>
              <a:sym typeface="Arial"/>
            </a:endParaRPr>
          </a:p>
        </p:txBody>
      </p:sp>
      <p:sp>
        <p:nvSpPr>
          <p:cNvPr id="181" name="Google Shape;181;g2b3ea6f96ac_0_109"/>
          <p:cNvSpPr txBox="1"/>
          <p:nvPr/>
        </p:nvSpPr>
        <p:spPr>
          <a:xfrm>
            <a:off x="12443835" y="2352863"/>
            <a:ext cx="3129900" cy="162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lang="en-US" sz="4400">
                <a:solidFill>
                  <a:schemeClr val="dk1"/>
                </a:solidFill>
                <a:latin typeface="Barriecito"/>
                <a:ea typeface="Barriecito"/>
                <a:cs typeface="Barriecito"/>
                <a:sym typeface="Barriecito"/>
              </a:rPr>
              <a:t>Reflect </a:t>
            </a:r>
            <a:endParaRPr b="1" sz="4400">
              <a:solidFill>
                <a:schemeClr val="dk1"/>
              </a:solidFill>
              <a:latin typeface="Barriecito"/>
              <a:ea typeface="Barriecito"/>
              <a:cs typeface="Barriecito"/>
              <a:sym typeface="Barriecito"/>
            </a:endParaRPr>
          </a:p>
          <a:p>
            <a:pPr indent="0" lvl="0" marL="0" marR="0" rtl="0" algn="ctr">
              <a:lnSpc>
                <a:spcPct val="140000"/>
              </a:lnSpc>
              <a:spcBef>
                <a:spcPts val="0"/>
              </a:spcBef>
              <a:spcAft>
                <a:spcPts val="0"/>
              </a:spcAft>
              <a:buClr>
                <a:srgbClr val="000000"/>
              </a:buClr>
              <a:buSzPts val="4400"/>
              <a:buFont typeface="Arial"/>
              <a:buNone/>
            </a:pPr>
            <a:r>
              <a:t/>
            </a:r>
            <a:endParaRPr b="1" sz="4400">
              <a:solidFill>
                <a:schemeClr val="dk1"/>
              </a:solidFill>
              <a:latin typeface="Barriecito"/>
              <a:ea typeface="Barriecito"/>
              <a:cs typeface="Barriecito"/>
              <a:sym typeface="Barriec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g2b3ea6f96ac_0_123"/>
          <p:cNvPicPr preferRelativeResize="0"/>
          <p:nvPr/>
        </p:nvPicPr>
        <p:blipFill rotWithShape="1">
          <a:blip r:embed="rId3">
            <a:alphaModFix/>
          </a:blip>
          <a:srcRect b="0" l="6576" r="0" t="5882"/>
          <a:stretch/>
        </p:blipFill>
        <p:spPr>
          <a:xfrm>
            <a:off x="0" y="0"/>
            <a:ext cx="18287999" cy="10287000"/>
          </a:xfrm>
          <a:prstGeom prst="rect">
            <a:avLst/>
          </a:prstGeom>
          <a:noFill/>
          <a:ln>
            <a:noFill/>
          </a:ln>
        </p:spPr>
      </p:pic>
      <p:sp>
        <p:nvSpPr>
          <p:cNvPr id="187" name="Google Shape;187;g2b3ea6f96ac_0_123"/>
          <p:cNvSpPr/>
          <p:nvPr/>
        </p:nvSpPr>
        <p:spPr>
          <a:xfrm rot="-10064114">
            <a:off x="-3324706" y="-2657069"/>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188" name="Google Shape;188;g2b3ea6f96ac_0_123"/>
          <p:cNvSpPr/>
          <p:nvPr/>
        </p:nvSpPr>
        <p:spPr>
          <a:xfrm>
            <a:off x="-347161" y="55040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189" name="Google Shape;189;g2b3ea6f96ac_0_123"/>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190" name="Google Shape;190;g2b3ea6f96ac_0_123"/>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191" name="Google Shape;191;g2b3ea6f96ac_0_123"/>
          <p:cNvSpPr/>
          <p:nvPr/>
        </p:nvSpPr>
        <p:spPr>
          <a:xfrm rot="-68746">
            <a:off x="10886380" y="-141328"/>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192" name="Google Shape;192;g2b3ea6f96ac_0_123"/>
          <p:cNvSpPr txBox="1"/>
          <p:nvPr/>
        </p:nvSpPr>
        <p:spPr>
          <a:xfrm>
            <a:off x="-1022375" y="3978275"/>
            <a:ext cx="13988400" cy="4595700"/>
          </a:xfrm>
          <a:prstGeom prst="rect">
            <a:avLst/>
          </a:prstGeom>
          <a:solidFill>
            <a:srgbClr val="FF5EFE"/>
          </a:solid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050"/>
              <a:buFont typeface="Arial"/>
              <a:buNone/>
            </a:pPr>
            <a:r>
              <a:t/>
            </a:r>
            <a:endParaRPr b="0" i="0" sz="1050" u="none" cap="none" strike="noStrike">
              <a:solidFill>
                <a:schemeClr val="dk1"/>
              </a:solidFill>
              <a:highlight>
                <a:srgbClr val="FFFFFF"/>
              </a:highlight>
              <a:latin typeface="Arial"/>
              <a:ea typeface="Arial"/>
              <a:cs typeface="Arial"/>
              <a:sym typeface="Arial"/>
            </a:endParaRPr>
          </a:p>
          <a:p>
            <a:pPr indent="0" lvl="0" marL="0" rtl="0" algn="ctr">
              <a:lnSpc>
                <a:spcPct val="130000"/>
              </a:lnSpc>
              <a:spcBef>
                <a:spcPts val="0"/>
              </a:spcBef>
              <a:spcAft>
                <a:spcPts val="0"/>
              </a:spcAft>
              <a:buNone/>
            </a:pPr>
            <a:r>
              <a:rPr b="1" lang="en-US" sz="3000">
                <a:solidFill>
                  <a:srgbClr val="212121"/>
                </a:solidFill>
                <a:highlight>
                  <a:srgbClr val="F1F1F1"/>
                </a:highlight>
                <a:latin typeface="Roboto"/>
                <a:ea typeface="Roboto"/>
                <a:cs typeface="Roboto"/>
                <a:sym typeface="Roboto"/>
              </a:rPr>
              <a:t>Meaningful Involvement</a:t>
            </a:r>
            <a:endParaRPr b="1" sz="3000">
              <a:solidFill>
                <a:srgbClr val="212121"/>
              </a:solidFill>
              <a:highlight>
                <a:srgbClr val="F1F1F1"/>
              </a:highlight>
              <a:latin typeface="Roboto"/>
              <a:ea typeface="Roboto"/>
              <a:cs typeface="Roboto"/>
              <a:sym typeface="Roboto"/>
            </a:endParaRPr>
          </a:p>
          <a:p>
            <a:pPr indent="0" lvl="0" marL="0" rtl="0" algn="ctr">
              <a:lnSpc>
                <a:spcPct val="130000"/>
              </a:lnSpc>
              <a:spcBef>
                <a:spcPts val="0"/>
              </a:spcBef>
              <a:spcAft>
                <a:spcPts val="0"/>
              </a:spcAft>
              <a:buNone/>
            </a:pPr>
            <a:r>
              <a:rPr b="1" lang="en-US" sz="3300">
                <a:solidFill>
                  <a:srgbClr val="212121"/>
                </a:solidFill>
                <a:latin typeface="Roboto"/>
                <a:ea typeface="Roboto"/>
                <a:cs typeface="Roboto"/>
                <a:sym typeface="Roboto"/>
              </a:rPr>
              <a:t>Definition: </a:t>
            </a:r>
            <a:r>
              <a:rPr lang="en-US" sz="3300">
                <a:solidFill>
                  <a:srgbClr val="212121"/>
                </a:solidFill>
                <a:latin typeface="Roboto"/>
                <a:ea typeface="Roboto"/>
                <a:cs typeface="Roboto"/>
                <a:sym typeface="Roboto"/>
              </a:rPr>
              <a:t>The National Environmental Justice Advisory Council (NEJAC) suggestions for public involvement include: (1) Encourage public participation in all aspects of environmental decision making. (2) Encourage active community participation. (3) Institutionalize public participation. (4) Recognize community knowledge. (5) Utilize cross-cultural formats and exchanges.</a:t>
            </a:r>
            <a:endParaRPr b="1" sz="3300">
              <a:solidFill>
                <a:srgbClr val="212121"/>
              </a:solidFill>
              <a:highlight>
                <a:srgbClr val="FFFFFF"/>
              </a:highlight>
              <a:latin typeface="Roboto"/>
              <a:ea typeface="Roboto"/>
              <a:cs typeface="Roboto"/>
              <a:sym typeface="Roboto"/>
            </a:endParaRPr>
          </a:p>
        </p:txBody>
      </p:sp>
      <p:sp>
        <p:nvSpPr>
          <p:cNvPr id="193" name="Google Shape;193;g2b3ea6f96ac_0_123"/>
          <p:cNvSpPr/>
          <p:nvPr/>
        </p:nvSpPr>
        <p:spPr>
          <a:xfrm>
            <a:off x="-5129454" y="7733967"/>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9">
              <a:alphaModFix/>
            </a:blip>
            <a:stretch>
              <a:fillRect b="0" l="0" r="0" t="0"/>
            </a:stretch>
          </a:blipFill>
          <a:ln>
            <a:noFill/>
          </a:ln>
        </p:spPr>
      </p:sp>
      <p:sp>
        <p:nvSpPr>
          <p:cNvPr id="194" name="Google Shape;194;g2b3ea6f96ac_0_123"/>
          <p:cNvSpPr txBox="1"/>
          <p:nvPr/>
        </p:nvSpPr>
        <p:spPr>
          <a:xfrm rot="-186508">
            <a:off x="2907939" y="-110518"/>
            <a:ext cx="9499076" cy="16160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Unit </a:t>
            </a:r>
            <a:r>
              <a:rPr b="0" i="0" lang="en-US" sz="10500" u="none" cap="none" strike="noStrike">
                <a:solidFill>
                  <a:srgbClr val="000000"/>
                </a:solidFill>
                <a:latin typeface="Barriecito"/>
                <a:ea typeface="Barriecito"/>
                <a:cs typeface="Barriecito"/>
                <a:sym typeface="Barriecito"/>
              </a:rPr>
              <a:t>Vocabulary</a:t>
            </a:r>
            <a:endParaRPr b="0" i="0" sz="1400" u="none" cap="none" strike="noStrike">
              <a:solidFill>
                <a:srgbClr val="000000"/>
              </a:solidFill>
              <a:latin typeface="Arial"/>
              <a:ea typeface="Arial"/>
              <a:cs typeface="Arial"/>
              <a:sym typeface="Arial"/>
            </a:endParaRPr>
          </a:p>
        </p:txBody>
      </p:sp>
      <p:sp>
        <p:nvSpPr>
          <p:cNvPr id="195" name="Google Shape;195;g2b3ea6f96ac_0_123"/>
          <p:cNvSpPr txBox="1"/>
          <p:nvPr/>
        </p:nvSpPr>
        <p:spPr>
          <a:xfrm>
            <a:off x="12443835" y="2352863"/>
            <a:ext cx="3129900" cy="162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lang="en-US" sz="4400">
                <a:solidFill>
                  <a:schemeClr val="dk1"/>
                </a:solidFill>
                <a:latin typeface="Barriecito"/>
                <a:ea typeface="Barriecito"/>
                <a:cs typeface="Barriecito"/>
                <a:sym typeface="Barriecito"/>
              </a:rPr>
              <a:t>Reflect </a:t>
            </a:r>
            <a:endParaRPr b="1" sz="4400">
              <a:solidFill>
                <a:schemeClr val="dk1"/>
              </a:solidFill>
              <a:latin typeface="Barriecito"/>
              <a:ea typeface="Barriecito"/>
              <a:cs typeface="Barriecito"/>
              <a:sym typeface="Barriecito"/>
            </a:endParaRPr>
          </a:p>
          <a:p>
            <a:pPr indent="0" lvl="0" marL="0" marR="0" rtl="0" algn="ctr">
              <a:lnSpc>
                <a:spcPct val="140000"/>
              </a:lnSpc>
              <a:spcBef>
                <a:spcPts val="0"/>
              </a:spcBef>
              <a:spcAft>
                <a:spcPts val="0"/>
              </a:spcAft>
              <a:buClr>
                <a:srgbClr val="000000"/>
              </a:buClr>
              <a:buSzPts val="4400"/>
              <a:buFont typeface="Arial"/>
              <a:buNone/>
            </a:pPr>
            <a:r>
              <a:t/>
            </a:r>
            <a:endParaRPr b="1" sz="4400">
              <a:solidFill>
                <a:schemeClr val="dk1"/>
              </a:solidFill>
              <a:latin typeface="Barriecito"/>
              <a:ea typeface="Barriecito"/>
              <a:cs typeface="Barriecito"/>
              <a:sym typeface="Barriec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g2b3ea6f96ac_0_137"/>
          <p:cNvPicPr preferRelativeResize="0"/>
          <p:nvPr/>
        </p:nvPicPr>
        <p:blipFill rotWithShape="1">
          <a:blip r:embed="rId3">
            <a:alphaModFix/>
          </a:blip>
          <a:srcRect b="0" l="6576" r="0" t="5882"/>
          <a:stretch/>
        </p:blipFill>
        <p:spPr>
          <a:xfrm>
            <a:off x="0" y="0"/>
            <a:ext cx="18287999" cy="10287000"/>
          </a:xfrm>
          <a:prstGeom prst="rect">
            <a:avLst/>
          </a:prstGeom>
          <a:noFill/>
          <a:ln>
            <a:noFill/>
          </a:ln>
        </p:spPr>
      </p:pic>
      <p:sp>
        <p:nvSpPr>
          <p:cNvPr id="201" name="Google Shape;201;g2b3ea6f96ac_0_137"/>
          <p:cNvSpPr/>
          <p:nvPr/>
        </p:nvSpPr>
        <p:spPr>
          <a:xfrm rot="-10064114">
            <a:off x="-3324706" y="-2657069"/>
            <a:ext cx="8706071" cy="8695189"/>
          </a:xfrm>
          <a:custGeom>
            <a:rect b="b" l="l" r="r" t="t"/>
            <a:pathLst>
              <a:path extrusionOk="0" h="8692310" w="8703189">
                <a:moveTo>
                  <a:pt x="0" y="0"/>
                </a:moveTo>
                <a:lnTo>
                  <a:pt x="8703189" y="0"/>
                </a:lnTo>
                <a:lnTo>
                  <a:pt x="8703189" y="8692310"/>
                </a:lnTo>
                <a:lnTo>
                  <a:pt x="0" y="8692310"/>
                </a:lnTo>
                <a:lnTo>
                  <a:pt x="0" y="0"/>
                </a:lnTo>
                <a:close/>
              </a:path>
            </a:pathLst>
          </a:custGeom>
          <a:blipFill rotWithShape="1">
            <a:blip r:embed="rId4">
              <a:alphaModFix/>
            </a:blip>
            <a:stretch>
              <a:fillRect b="0" l="0" r="0" t="0"/>
            </a:stretch>
          </a:blipFill>
          <a:ln>
            <a:noFill/>
          </a:ln>
        </p:spPr>
      </p:sp>
      <p:sp>
        <p:nvSpPr>
          <p:cNvPr id="202" name="Google Shape;202;g2b3ea6f96ac_0_137"/>
          <p:cNvSpPr/>
          <p:nvPr/>
        </p:nvSpPr>
        <p:spPr>
          <a:xfrm>
            <a:off x="-347161" y="550401"/>
            <a:ext cx="4599878" cy="4114800"/>
          </a:xfrm>
          <a:custGeom>
            <a:rect b="b" l="l" r="r" t="t"/>
            <a:pathLst>
              <a:path extrusionOk="0" h="4114800" w="4599878">
                <a:moveTo>
                  <a:pt x="0" y="0"/>
                </a:moveTo>
                <a:lnTo>
                  <a:pt x="4599878" y="0"/>
                </a:lnTo>
                <a:lnTo>
                  <a:pt x="4599878" y="4114800"/>
                </a:lnTo>
                <a:lnTo>
                  <a:pt x="0" y="4114800"/>
                </a:lnTo>
                <a:lnTo>
                  <a:pt x="0" y="0"/>
                </a:lnTo>
                <a:close/>
              </a:path>
            </a:pathLst>
          </a:custGeom>
          <a:blipFill rotWithShape="1">
            <a:blip r:embed="rId5">
              <a:alphaModFix/>
            </a:blip>
            <a:stretch>
              <a:fillRect b="0" l="0" r="0" t="0"/>
            </a:stretch>
          </a:blipFill>
          <a:ln>
            <a:noFill/>
          </a:ln>
        </p:spPr>
      </p:sp>
      <p:sp>
        <p:nvSpPr>
          <p:cNvPr id="203" name="Google Shape;203;g2b3ea6f96ac_0_137"/>
          <p:cNvSpPr/>
          <p:nvPr/>
        </p:nvSpPr>
        <p:spPr>
          <a:xfrm rot="439219">
            <a:off x="15283421" y="5381334"/>
            <a:ext cx="3140872" cy="3441195"/>
          </a:xfrm>
          <a:custGeom>
            <a:rect b="b" l="l" r="r" t="t"/>
            <a:pathLst>
              <a:path extrusionOk="0" h="3438939" w="3138813">
                <a:moveTo>
                  <a:pt x="0" y="0"/>
                </a:moveTo>
                <a:lnTo>
                  <a:pt x="3138813" y="0"/>
                </a:lnTo>
                <a:lnTo>
                  <a:pt x="3138813" y="3438938"/>
                </a:lnTo>
                <a:lnTo>
                  <a:pt x="0" y="3438938"/>
                </a:lnTo>
                <a:lnTo>
                  <a:pt x="0" y="0"/>
                </a:lnTo>
                <a:close/>
              </a:path>
            </a:pathLst>
          </a:custGeom>
          <a:blipFill rotWithShape="1">
            <a:blip r:embed="rId6">
              <a:alphaModFix/>
            </a:blip>
            <a:stretch>
              <a:fillRect b="0" l="0" r="0" t="0"/>
            </a:stretch>
          </a:blipFill>
          <a:ln>
            <a:noFill/>
          </a:ln>
        </p:spPr>
      </p:sp>
      <p:sp>
        <p:nvSpPr>
          <p:cNvPr id="204" name="Google Shape;204;g2b3ea6f96ac_0_137"/>
          <p:cNvSpPr/>
          <p:nvPr/>
        </p:nvSpPr>
        <p:spPr>
          <a:xfrm rot="1111536">
            <a:off x="15842348" y="5488675"/>
            <a:ext cx="1850081" cy="2858271"/>
          </a:xfrm>
          <a:custGeom>
            <a:rect b="b" l="l" r="r" t="t"/>
            <a:pathLst>
              <a:path extrusionOk="0" h="2860328" w="1851412">
                <a:moveTo>
                  <a:pt x="0" y="0"/>
                </a:moveTo>
                <a:lnTo>
                  <a:pt x="1851412" y="0"/>
                </a:lnTo>
                <a:lnTo>
                  <a:pt x="1851412" y="2860328"/>
                </a:lnTo>
                <a:lnTo>
                  <a:pt x="0" y="2860328"/>
                </a:lnTo>
                <a:lnTo>
                  <a:pt x="0" y="0"/>
                </a:lnTo>
                <a:close/>
              </a:path>
            </a:pathLst>
          </a:custGeom>
          <a:blipFill rotWithShape="1">
            <a:blip r:embed="rId7">
              <a:alphaModFix/>
            </a:blip>
            <a:stretch>
              <a:fillRect b="0" l="0" r="0" t="0"/>
            </a:stretch>
          </a:blipFill>
          <a:ln>
            <a:noFill/>
          </a:ln>
        </p:spPr>
      </p:sp>
      <p:sp>
        <p:nvSpPr>
          <p:cNvPr id="205" name="Google Shape;205;g2b3ea6f96ac_0_137"/>
          <p:cNvSpPr/>
          <p:nvPr/>
        </p:nvSpPr>
        <p:spPr>
          <a:xfrm rot="-68746">
            <a:off x="10886380" y="-141328"/>
            <a:ext cx="5518818" cy="5803728"/>
          </a:xfrm>
          <a:custGeom>
            <a:rect b="b" l="l" r="r" t="t"/>
            <a:pathLst>
              <a:path extrusionOk="0" h="5802568" w="5517715">
                <a:moveTo>
                  <a:pt x="0" y="0"/>
                </a:moveTo>
                <a:lnTo>
                  <a:pt x="5517714" y="0"/>
                </a:lnTo>
                <a:lnTo>
                  <a:pt x="5517714" y="5802568"/>
                </a:lnTo>
                <a:lnTo>
                  <a:pt x="0" y="5802568"/>
                </a:lnTo>
                <a:lnTo>
                  <a:pt x="0" y="0"/>
                </a:lnTo>
                <a:close/>
              </a:path>
            </a:pathLst>
          </a:custGeom>
          <a:blipFill rotWithShape="1">
            <a:blip r:embed="rId8">
              <a:alphaModFix/>
            </a:blip>
            <a:stretch>
              <a:fillRect b="0" l="0" r="0" t="0"/>
            </a:stretch>
          </a:blipFill>
          <a:ln>
            <a:noFill/>
          </a:ln>
        </p:spPr>
      </p:sp>
      <p:sp>
        <p:nvSpPr>
          <p:cNvPr id="206" name="Google Shape;206;g2b3ea6f96ac_0_137"/>
          <p:cNvSpPr txBox="1"/>
          <p:nvPr/>
        </p:nvSpPr>
        <p:spPr>
          <a:xfrm>
            <a:off x="-1022375" y="3978275"/>
            <a:ext cx="13988400" cy="6986700"/>
          </a:xfrm>
          <a:prstGeom prst="rect">
            <a:avLst/>
          </a:prstGeom>
          <a:solidFill>
            <a:srgbClr val="FF5EFE"/>
          </a:solid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050"/>
              <a:buFont typeface="Arial"/>
              <a:buNone/>
            </a:pPr>
            <a:r>
              <a:t/>
            </a:r>
            <a:endParaRPr b="0" i="0" sz="1050" u="none" cap="none" strike="noStrike">
              <a:solidFill>
                <a:schemeClr val="dk1"/>
              </a:solidFill>
              <a:highlight>
                <a:srgbClr val="FFFFFF"/>
              </a:highlight>
              <a:latin typeface="Arial"/>
              <a:ea typeface="Arial"/>
              <a:cs typeface="Arial"/>
              <a:sym typeface="Arial"/>
            </a:endParaRPr>
          </a:p>
          <a:p>
            <a:pPr indent="0" lvl="0" marL="0" rtl="0" algn="ctr">
              <a:lnSpc>
                <a:spcPct val="130000"/>
              </a:lnSpc>
              <a:spcBef>
                <a:spcPts val="0"/>
              </a:spcBef>
              <a:spcAft>
                <a:spcPts val="0"/>
              </a:spcAft>
              <a:buNone/>
            </a:pPr>
            <a:r>
              <a:rPr b="1" lang="en-US" sz="3000">
                <a:solidFill>
                  <a:srgbClr val="212121"/>
                </a:solidFill>
                <a:highlight>
                  <a:srgbClr val="F1F1F1"/>
                </a:highlight>
                <a:latin typeface="Roboto"/>
                <a:ea typeface="Roboto"/>
                <a:cs typeface="Roboto"/>
                <a:sym typeface="Roboto"/>
              </a:rPr>
              <a:t>Climate resilience</a:t>
            </a:r>
            <a:endParaRPr b="1" sz="3000">
              <a:solidFill>
                <a:srgbClr val="212121"/>
              </a:solidFill>
              <a:highlight>
                <a:srgbClr val="F1F1F1"/>
              </a:highlight>
              <a:latin typeface="Roboto"/>
              <a:ea typeface="Roboto"/>
              <a:cs typeface="Roboto"/>
              <a:sym typeface="Roboto"/>
            </a:endParaRPr>
          </a:p>
          <a:p>
            <a:pPr indent="0" lvl="0" marL="0" rtl="0" algn="l">
              <a:lnSpc>
                <a:spcPct val="150000"/>
              </a:lnSpc>
              <a:spcBef>
                <a:spcPts val="1400"/>
              </a:spcBef>
              <a:spcAft>
                <a:spcPts val="0"/>
              </a:spcAft>
              <a:buClr>
                <a:schemeClr val="dk1"/>
              </a:buClr>
              <a:buSzPts val="1100"/>
              <a:buFont typeface="Arial"/>
              <a:buNone/>
            </a:pPr>
            <a:r>
              <a:rPr lang="en-US" sz="3300">
                <a:solidFill>
                  <a:schemeClr val="dk1"/>
                </a:solidFill>
                <a:latin typeface="Roboto"/>
                <a:ea typeface="Roboto"/>
                <a:cs typeface="Roboto"/>
                <a:sym typeface="Roboto"/>
              </a:rPr>
              <a:t>The climate crisis hits some communities harder than others. The worst affected are often people of colour and those in the global South. Climate justice movements recognise the unequal effects of the climate crisis. And that any solutions must address it. In a climate justice approach, decisions on what action looks like must include those most affected.</a:t>
            </a:r>
            <a:endParaRPr sz="3300">
              <a:solidFill>
                <a:schemeClr val="dk1"/>
              </a:solidFill>
              <a:latin typeface="Roboto"/>
              <a:ea typeface="Roboto"/>
              <a:cs typeface="Roboto"/>
              <a:sym typeface="Roboto"/>
            </a:endParaRPr>
          </a:p>
          <a:p>
            <a:pPr indent="0" lvl="0" marL="0" rtl="0" algn="l">
              <a:lnSpc>
                <a:spcPct val="150000"/>
              </a:lnSpc>
              <a:spcBef>
                <a:spcPts val="1400"/>
              </a:spcBef>
              <a:spcAft>
                <a:spcPts val="0"/>
              </a:spcAft>
              <a:buClr>
                <a:schemeClr val="dk1"/>
              </a:buClr>
              <a:buSzPts val="1100"/>
              <a:buFont typeface="Arial"/>
              <a:buNone/>
            </a:pPr>
            <a:r>
              <a:rPr lang="en-US" sz="3300">
                <a:solidFill>
                  <a:schemeClr val="dk1"/>
                </a:solidFill>
                <a:latin typeface="Roboto"/>
                <a:ea typeface="Roboto"/>
                <a:cs typeface="Roboto"/>
                <a:sym typeface="Roboto"/>
              </a:rPr>
              <a:t>Climate justice focuses on climate issues. It sits under the broader term of </a:t>
            </a:r>
            <a:r>
              <a:rPr lang="en-US" sz="3300">
                <a:solidFill>
                  <a:srgbClr val="66CC00"/>
                </a:solidFill>
                <a:uFill>
                  <a:noFill/>
                </a:uFill>
                <a:latin typeface="Roboto"/>
                <a:ea typeface="Roboto"/>
                <a:cs typeface="Roboto"/>
                <a:sym typeface="Roboto"/>
                <a:hlinkClick r:id="rId9">
                  <a:extLst>
                    <a:ext uri="{A12FA001-AC4F-418D-AE19-62706E023703}">
                      <ahyp:hlinkClr val="tx"/>
                    </a:ext>
                  </a:extLst>
                </a:hlinkClick>
              </a:rPr>
              <a:t>environmental justice</a:t>
            </a:r>
            <a:r>
              <a:rPr lang="en-US" sz="3300">
                <a:solidFill>
                  <a:schemeClr val="dk1"/>
                </a:solidFill>
                <a:latin typeface="Roboto"/>
                <a:ea typeface="Roboto"/>
                <a:cs typeface="Roboto"/>
                <a:sym typeface="Roboto"/>
              </a:rPr>
              <a:t>.</a:t>
            </a:r>
            <a:endParaRPr sz="3300">
              <a:solidFill>
                <a:schemeClr val="dk1"/>
              </a:solidFill>
              <a:latin typeface="Roboto"/>
              <a:ea typeface="Roboto"/>
              <a:cs typeface="Roboto"/>
              <a:sym typeface="Roboto"/>
            </a:endParaRPr>
          </a:p>
          <a:p>
            <a:pPr indent="0" lvl="0" marL="0" rtl="0" algn="ctr">
              <a:lnSpc>
                <a:spcPct val="130000"/>
              </a:lnSpc>
              <a:spcBef>
                <a:spcPts val="0"/>
              </a:spcBef>
              <a:spcAft>
                <a:spcPts val="0"/>
              </a:spcAft>
              <a:buNone/>
            </a:pPr>
            <a:r>
              <a:t/>
            </a:r>
            <a:endParaRPr b="1" sz="3300">
              <a:solidFill>
                <a:srgbClr val="212121"/>
              </a:solidFill>
              <a:highlight>
                <a:srgbClr val="F1F1F1"/>
              </a:highlight>
              <a:latin typeface="Roboto"/>
              <a:ea typeface="Roboto"/>
              <a:cs typeface="Roboto"/>
              <a:sym typeface="Roboto"/>
            </a:endParaRPr>
          </a:p>
        </p:txBody>
      </p:sp>
      <p:sp>
        <p:nvSpPr>
          <p:cNvPr id="207" name="Google Shape;207;g2b3ea6f96ac_0_137"/>
          <p:cNvSpPr/>
          <p:nvPr/>
        </p:nvSpPr>
        <p:spPr>
          <a:xfrm>
            <a:off x="-4844904" y="9255292"/>
            <a:ext cx="7716040" cy="5333713"/>
          </a:xfrm>
          <a:custGeom>
            <a:rect b="b" l="l" r="r" t="t"/>
            <a:pathLst>
              <a:path extrusionOk="0" h="5333713" w="7716040">
                <a:moveTo>
                  <a:pt x="0" y="0"/>
                </a:moveTo>
                <a:lnTo>
                  <a:pt x="7716040" y="0"/>
                </a:lnTo>
                <a:lnTo>
                  <a:pt x="7716040" y="5333713"/>
                </a:lnTo>
                <a:lnTo>
                  <a:pt x="0" y="5333713"/>
                </a:lnTo>
                <a:lnTo>
                  <a:pt x="0" y="0"/>
                </a:lnTo>
                <a:close/>
              </a:path>
            </a:pathLst>
          </a:custGeom>
          <a:blipFill rotWithShape="1">
            <a:blip r:embed="rId10">
              <a:alphaModFix/>
            </a:blip>
            <a:stretch>
              <a:fillRect b="0" l="0" r="0" t="0"/>
            </a:stretch>
          </a:blipFill>
          <a:ln>
            <a:noFill/>
          </a:ln>
        </p:spPr>
      </p:sp>
      <p:sp>
        <p:nvSpPr>
          <p:cNvPr id="208" name="Google Shape;208;g2b3ea6f96ac_0_137"/>
          <p:cNvSpPr txBox="1"/>
          <p:nvPr/>
        </p:nvSpPr>
        <p:spPr>
          <a:xfrm rot="-186508">
            <a:off x="2907939" y="-110518"/>
            <a:ext cx="9499076" cy="161607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0500"/>
              <a:buFont typeface="Arial"/>
              <a:buNone/>
            </a:pPr>
            <a:r>
              <a:rPr lang="en-US" sz="10500">
                <a:latin typeface="Barriecito"/>
                <a:ea typeface="Barriecito"/>
                <a:cs typeface="Barriecito"/>
                <a:sym typeface="Barriecito"/>
              </a:rPr>
              <a:t>Unit </a:t>
            </a:r>
            <a:r>
              <a:rPr b="0" i="0" lang="en-US" sz="10500" u="none" cap="none" strike="noStrike">
                <a:solidFill>
                  <a:srgbClr val="000000"/>
                </a:solidFill>
                <a:latin typeface="Barriecito"/>
                <a:ea typeface="Barriecito"/>
                <a:cs typeface="Barriecito"/>
                <a:sym typeface="Barriecito"/>
              </a:rPr>
              <a:t>Vocabulary</a:t>
            </a:r>
            <a:endParaRPr b="0" i="0" sz="1400" u="none" cap="none" strike="noStrike">
              <a:solidFill>
                <a:srgbClr val="000000"/>
              </a:solidFill>
              <a:latin typeface="Arial"/>
              <a:ea typeface="Arial"/>
              <a:cs typeface="Arial"/>
              <a:sym typeface="Arial"/>
            </a:endParaRPr>
          </a:p>
        </p:txBody>
      </p:sp>
      <p:sp>
        <p:nvSpPr>
          <p:cNvPr id="209" name="Google Shape;209;g2b3ea6f96ac_0_137"/>
          <p:cNvSpPr txBox="1"/>
          <p:nvPr/>
        </p:nvSpPr>
        <p:spPr>
          <a:xfrm>
            <a:off x="12443835" y="2352863"/>
            <a:ext cx="3129900" cy="162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4400"/>
              <a:buFont typeface="Arial"/>
              <a:buNone/>
            </a:pPr>
            <a:r>
              <a:rPr b="1" lang="en-US" sz="4400">
                <a:solidFill>
                  <a:schemeClr val="dk1"/>
                </a:solidFill>
                <a:latin typeface="Barriecito"/>
                <a:ea typeface="Barriecito"/>
                <a:cs typeface="Barriecito"/>
                <a:sym typeface="Barriecito"/>
              </a:rPr>
              <a:t>Reflect </a:t>
            </a:r>
            <a:endParaRPr b="1" sz="4400">
              <a:solidFill>
                <a:schemeClr val="dk1"/>
              </a:solidFill>
              <a:latin typeface="Barriecito"/>
              <a:ea typeface="Barriecito"/>
              <a:cs typeface="Barriecito"/>
              <a:sym typeface="Barriecito"/>
            </a:endParaRPr>
          </a:p>
          <a:p>
            <a:pPr indent="0" lvl="0" marL="0" marR="0" rtl="0" algn="ctr">
              <a:lnSpc>
                <a:spcPct val="140000"/>
              </a:lnSpc>
              <a:spcBef>
                <a:spcPts val="0"/>
              </a:spcBef>
              <a:spcAft>
                <a:spcPts val="0"/>
              </a:spcAft>
              <a:buClr>
                <a:srgbClr val="000000"/>
              </a:buClr>
              <a:buSzPts val="4400"/>
              <a:buFont typeface="Arial"/>
              <a:buNone/>
            </a:pPr>
            <a:r>
              <a:t/>
            </a:r>
            <a:endParaRPr b="1" sz="4400">
              <a:solidFill>
                <a:schemeClr val="dk1"/>
              </a:solidFill>
              <a:latin typeface="Barriecito"/>
              <a:ea typeface="Barriecito"/>
              <a:cs typeface="Barriecito"/>
              <a:sym typeface="Barriec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