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E56B81C-9FBD-44D1-A0CE-264B907FF15A}">
  <a:tblStyle styleId="{3E56B81C-9FBD-44D1-A0CE-264B907FF15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2" Type="http://schemas.openxmlformats.org/officeDocument/2006/relationships/slide" Target="slides/slide6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704c9ac8a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704c9ac8a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704c9ac8a1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704c9ac8a1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704c9ac8a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704c9ac8a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704c9ac8a1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704c9ac8a1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df96c41725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df96c41725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rive.google.com/file/d/1tbFZns1xzrKQ1fMmnujIKSHkfn8iKMy8/view?usp=sharing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pulitzercenter.org/stories/unveiled-investigation-water-pollution-letseng-diamonds-mine-poses-lethal-threat-infants" TargetMode="External"/><Relationship Id="rId4" Type="http://schemas.openxmlformats.org/officeDocument/2006/relationships/hyperlink" Target="https://pulitzercenter.org/stories/nigerian-community-where-tap-water-smells-gasoline" TargetMode="External"/><Relationship Id="rId9" Type="http://schemas.openxmlformats.org/officeDocument/2006/relationships/hyperlink" Target="https://newsela.com/view/clc0nsl6c000b356993j4t1pt/?levelId=clc0p6kg23bza08osfqtec2xw" TargetMode="External"/><Relationship Id="rId5" Type="http://schemas.openxmlformats.org/officeDocument/2006/relationships/hyperlink" Target="https://pulitzercenter.org/stories/bananal-god-no-longer-decides-whether-theres-water-farmers-and-agribusiness-do" TargetMode="External"/><Relationship Id="rId6" Type="http://schemas.openxmlformats.org/officeDocument/2006/relationships/hyperlink" Target="https://pulitzercenter.org/stories/navajo-nation-life-without-water" TargetMode="External"/><Relationship Id="rId7" Type="http://schemas.openxmlformats.org/officeDocument/2006/relationships/hyperlink" Target="https://pulitzercenter.org/stories/amazon-indigenous-people-need-access-water-spanish" TargetMode="External"/><Relationship Id="rId8" Type="http://schemas.openxmlformats.org/officeDocument/2006/relationships/hyperlink" Target="https://pulitzercenter.org/stories/spain-coastal-landscape-di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solidFill>
            <a:srgbClr val="9FC5E8"/>
          </a:solidFill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Water, Our Ways: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Final Project Introduction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solidFill>
            <a:srgbClr val="CFE2F3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Grade 6 World Studies - Mitchell Elementary School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A4C2F4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Final Project - Bringing the Global Water Crisis Home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To close out the Our Water, Our Ways unit, you will create a tri-fold board which teaches people in Chicago about a national or global issue related to the freshwater supply.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This will: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Allow you to demonstrate your learning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Give you a chance to work as part of a team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Help others understand the importance of protecting our water supply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Prepare you to create your Chicago History Day project next year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A4C2F4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Project Sections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Your project should include information about each of the following:</a:t>
            </a: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>
                <a:solidFill>
                  <a:schemeClr val="dk1"/>
                </a:solidFill>
              </a:rPr>
              <a:t>Focus Location</a:t>
            </a:r>
            <a:r>
              <a:rPr lang="en">
                <a:solidFill>
                  <a:schemeClr val="dk1"/>
                </a:solidFill>
              </a:rPr>
              <a:t> - Which non-Chicago location will you research?</a:t>
            </a: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>
                <a:solidFill>
                  <a:schemeClr val="dk1"/>
                </a:solidFill>
              </a:rPr>
              <a:t>Whose Story </a:t>
            </a:r>
            <a:r>
              <a:rPr lang="en">
                <a:solidFill>
                  <a:schemeClr val="dk1"/>
                </a:solidFill>
              </a:rPr>
              <a:t>- Which perspectives will you include in your research?</a:t>
            </a: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>
                <a:solidFill>
                  <a:schemeClr val="dk1"/>
                </a:solidFill>
              </a:rPr>
              <a:t>Local Context </a:t>
            </a:r>
            <a:r>
              <a:rPr lang="en">
                <a:solidFill>
                  <a:schemeClr val="dk1"/>
                </a:solidFill>
              </a:rPr>
              <a:t>- What do people need to know to understand your location? Think about geography, natural resources, etc.</a:t>
            </a: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>
                <a:solidFill>
                  <a:schemeClr val="dk1"/>
                </a:solidFill>
              </a:rPr>
              <a:t>History </a:t>
            </a:r>
            <a:r>
              <a:rPr lang="en">
                <a:solidFill>
                  <a:schemeClr val="dk1"/>
                </a:solidFill>
              </a:rPr>
              <a:t>- What do people need to know about your location’s history to understand the current water crisis there?</a:t>
            </a:r>
            <a:endParaRPr b="1"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>
                <a:solidFill>
                  <a:schemeClr val="dk1"/>
                </a:solidFill>
              </a:rPr>
              <a:t>Issues</a:t>
            </a:r>
            <a:r>
              <a:rPr lang="en">
                <a:solidFill>
                  <a:schemeClr val="dk1"/>
                </a:solidFill>
              </a:rPr>
              <a:t> - What problems are people experiencing with their freshwater sources?</a:t>
            </a: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>
                <a:solidFill>
                  <a:schemeClr val="dk1"/>
                </a:solidFill>
              </a:rPr>
              <a:t>Government Decisions </a:t>
            </a:r>
            <a:r>
              <a:rPr lang="en">
                <a:solidFill>
                  <a:schemeClr val="dk1"/>
                </a:solidFill>
              </a:rPr>
              <a:t>- </a:t>
            </a:r>
            <a:r>
              <a:rPr lang="en">
                <a:solidFill>
                  <a:schemeClr val="dk1"/>
                </a:solidFill>
              </a:rPr>
              <a:t>What</a:t>
            </a:r>
            <a:r>
              <a:rPr lang="en">
                <a:solidFill>
                  <a:schemeClr val="dk1"/>
                </a:solidFill>
              </a:rPr>
              <a:t> decisions have people in power made that impact water access</a:t>
            </a:r>
            <a:endParaRPr>
              <a:solidFill>
                <a:schemeClr val="dk1"/>
              </a:solidFill>
            </a:endParaRPr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1" lang="en">
                <a:solidFill>
                  <a:schemeClr val="dk1"/>
                </a:solidFill>
              </a:rPr>
              <a:t>Citizen Advocacy</a:t>
            </a:r>
            <a:r>
              <a:rPr lang="en">
                <a:solidFill>
                  <a:schemeClr val="dk1"/>
                </a:solidFill>
              </a:rPr>
              <a:t> (stand up for yourself)- </a:t>
            </a:r>
            <a:r>
              <a:rPr lang="en">
                <a:solidFill>
                  <a:schemeClr val="dk1"/>
                </a:solidFill>
              </a:rPr>
              <a:t>What are people doing to improve water access?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/>
          <p:nvPr/>
        </p:nvSpPr>
        <p:spPr>
          <a:xfrm>
            <a:off x="2618750" y="753500"/>
            <a:ext cx="3941400" cy="3310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6"/>
          <p:cNvSpPr/>
          <p:nvPr/>
        </p:nvSpPr>
        <p:spPr>
          <a:xfrm flipH="1" rot="-10259987">
            <a:off x="6244944" y="912906"/>
            <a:ext cx="2299310" cy="3317496"/>
          </a:xfrm>
          <a:prstGeom prst="parallelogram">
            <a:avLst>
              <a:gd fmla="val 25000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6"/>
          <p:cNvSpPr/>
          <p:nvPr/>
        </p:nvSpPr>
        <p:spPr>
          <a:xfrm rot="-615081">
            <a:off x="631244" y="912945"/>
            <a:ext cx="2299305" cy="3317611"/>
          </a:xfrm>
          <a:prstGeom prst="parallelogram">
            <a:avLst>
              <a:gd fmla="val 25000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6"/>
          <p:cNvSpPr txBox="1"/>
          <p:nvPr/>
        </p:nvSpPr>
        <p:spPr>
          <a:xfrm>
            <a:off x="3080850" y="893375"/>
            <a:ext cx="2982300" cy="42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2"/>
                </a:solidFill>
              </a:rPr>
              <a:t>Title</a:t>
            </a:r>
            <a:endParaRPr b="1" sz="1800">
              <a:solidFill>
                <a:schemeClr val="dk2"/>
              </a:solidFill>
            </a:endParaRPr>
          </a:p>
        </p:txBody>
      </p:sp>
      <p:sp>
        <p:nvSpPr>
          <p:cNvPr id="76" name="Google Shape;76;p16"/>
          <p:cNvSpPr txBox="1"/>
          <p:nvPr/>
        </p:nvSpPr>
        <p:spPr>
          <a:xfrm>
            <a:off x="3098300" y="1374225"/>
            <a:ext cx="2982300" cy="42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2"/>
                </a:solidFill>
              </a:rPr>
              <a:t>Project Location</a:t>
            </a:r>
            <a:endParaRPr b="1" sz="1800">
              <a:solidFill>
                <a:schemeClr val="dk2"/>
              </a:solidFill>
            </a:endParaRPr>
          </a:p>
        </p:txBody>
      </p:sp>
      <p:sp>
        <p:nvSpPr>
          <p:cNvPr id="77" name="Google Shape;77;p16"/>
          <p:cNvSpPr txBox="1"/>
          <p:nvPr/>
        </p:nvSpPr>
        <p:spPr>
          <a:xfrm rot="-568222">
            <a:off x="1083856" y="1156130"/>
            <a:ext cx="1405759" cy="2627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Local Context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78" name="Google Shape;78;p16"/>
          <p:cNvSpPr txBox="1"/>
          <p:nvPr/>
        </p:nvSpPr>
        <p:spPr>
          <a:xfrm>
            <a:off x="2949475" y="2036375"/>
            <a:ext cx="1129800" cy="45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2"/>
                </a:solidFill>
              </a:rPr>
              <a:t>Issues</a:t>
            </a:r>
            <a:endParaRPr b="1" sz="1800">
              <a:solidFill>
                <a:schemeClr val="dk2"/>
              </a:solidFill>
            </a:endParaRPr>
          </a:p>
        </p:txBody>
      </p:sp>
      <p:sp>
        <p:nvSpPr>
          <p:cNvPr id="79" name="Google Shape;79;p16"/>
          <p:cNvSpPr txBox="1"/>
          <p:nvPr/>
        </p:nvSpPr>
        <p:spPr>
          <a:xfrm>
            <a:off x="4950800" y="2036375"/>
            <a:ext cx="1129800" cy="45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2"/>
                </a:solidFill>
              </a:rPr>
              <a:t>History</a:t>
            </a:r>
            <a:endParaRPr b="1" sz="1800">
              <a:solidFill>
                <a:schemeClr val="dk2"/>
              </a:solidFill>
            </a:endParaRPr>
          </a:p>
        </p:txBody>
      </p:sp>
      <p:sp>
        <p:nvSpPr>
          <p:cNvPr id="80" name="Google Shape;80;p16"/>
          <p:cNvSpPr txBox="1"/>
          <p:nvPr/>
        </p:nvSpPr>
        <p:spPr>
          <a:xfrm rot="-567953">
            <a:off x="979433" y="2624913"/>
            <a:ext cx="1585184" cy="2627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Whose Stories?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81" name="Google Shape;81;p16"/>
          <p:cNvSpPr txBox="1"/>
          <p:nvPr/>
        </p:nvSpPr>
        <p:spPr>
          <a:xfrm rot="527046">
            <a:off x="6680668" y="1246759"/>
            <a:ext cx="1412467" cy="42013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Government Decisions</a:t>
            </a:r>
            <a:endParaRPr b="1">
              <a:solidFill>
                <a:schemeClr val="dk2"/>
              </a:solidFill>
            </a:endParaRPr>
          </a:p>
        </p:txBody>
      </p:sp>
      <p:sp>
        <p:nvSpPr>
          <p:cNvPr id="82" name="Google Shape;82;p16"/>
          <p:cNvSpPr txBox="1"/>
          <p:nvPr/>
        </p:nvSpPr>
        <p:spPr>
          <a:xfrm rot="527046">
            <a:off x="6727968" y="2601734"/>
            <a:ext cx="1412467" cy="42013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Local Advocacy</a:t>
            </a:r>
            <a:endParaRPr b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Requirements &amp; Rubric</a:t>
            </a:r>
            <a:endParaRPr/>
          </a:p>
        </p:txBody>
      </p:sp>
      <p:sp>
        <p:nvSpPr>
          <p:cNvPr id="88" name="Google Shape;88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You will work in your reading </a:t>
            </a:r>
            <a:r>
              <a:rPr lang="en">
                <a:solidFill>
                  <a:schemeClr val="dk1"/>
                </a:solidFill>
              </a:rPr>
              <a:t>groups</a:t>
            </a:r>
            <a:r>
              <a:rPr lang="en">
                <a:solidFill>
                  <a:schemeClr val="dk1"/>
                </a:solidFill>
              </a:rPr>
              <a:t>.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Your project will be graded using the National History Day </a:t>
            </a:r>
            <a:r>
              <a:rPr lang="en" u="sng">
                <a:solidFill>
                  <a:schemeClr val="hlink"/>
                </a:solidFill>
                <a:hlinkClick r:id="rId3"/>
              </a:rPr>
              <a:t>exhibit rubric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You must include images that illustrate the issue you are facing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Maximum of 500 words written by you and your teammates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You must include quotes from your sources (Not included in the 500 words)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You should include a mix of primary and secondary sources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title"/>
          </p:nvPr>
        </p:nvSpPr>
        <p:spPr>
          <a:xfrm>
            <a:off x="0" y="0"/>
            <a:ext cx="9144000" cy="572700"/>
          </a:xfrm>
          <a:prstGeom prst="rect">
            <a:avLst/>
          </a:prstGeom>
          <a:solidFill>
            <a:srgbClr val="D9EAD3"/>
          </a:solidFill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Reading Groups 306</a:t>
            </a:r>
            <a:endParaRPr/>
          </a:p>
        </p:txBody>
      </p:sp>
      <p:graphicFrame>
        <p:nvGraphicFramePr>
          <p:cNvPr id="94" name="Google Shape;94;p18"/>
          <p:cNvGraphicFramePr/>
          <p:nvPr/>
        </p:nvGraphicFramePr>
        <p:xfrm>
          <a:off x="0" y="572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{3E56B81C-9FBD-44D1-A0CE-264B907FF15A}</a:tableStyleId>
              </a:tblPr>
              <a:tblGrid>
                <a:gridCol w="1354850"/>
                <a:gridCol w="3505250"/>
                <a:gridCol w="4283900"/>
              </a:tblGrid>
              <a:tr h="5211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700">
                          <a:solidFill>
                            <a:schemeClr val="dk1"/>
                          </a:solidFill>
                        </a:rPr>
                        <a:t>Group Name</a:t>
                      </a:r>
                      <a:endParaRPr b="1" sz="17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700">
                          <a:solidFill>
                            <a:schemeClr val="dk1"/>
                          </a:solidFill>
                        </a:rPr>
                        <a:t>Group Members</a:t>
                      </a:r>
                      <a:endParaRPr b="1" sz="17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700">
                          <a:solidFill>
                            <a:schemeClr val="dk1"/>
                          </a:solidFill>
                        </a:rPr>
                        <a:t>Article</a:t>
                      </a:r>
                      <a:endParaRPr b="1" sz="17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</a:tr>
              <a:tr h="521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700">
                          <a:solidFill>
                            <a:schemeClr val="dk1"/>
                          </a:solidFill>
                        </a:rPr>
                        <a:t>Squares</a:t>
                      </a:r>
                      <a:endParaRPr b="1" sz="1700"/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700" u="sng">
                          <a:solidFill>
                            <a:schemeClr val="dk1"/>
                          </a:solidFill>
                        </a:rPr>
                        <a:t>Victor</a:t>
                      </a:r>
                      <a:r>
                        <a:rPr lang="en" sz="1700">
                          <a:solidFill>
                            <a:schemeClr val="dk1"/>
                          </a:solidFill>
                        </a:rPr>
                        <a:t>, Sylvia, Will, Li</a:t>
                      </a:r>
                      <a:endParaRPr sz="1700"/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 u="sng">
                          <a:solidFill>
                            <a:schemeClr val="hlink"/>
                          </a:solidFill>
                          <a:hlinkClick r:id="rId3"/>
                        </a:rPr>
                        <a:t>Lesotho: Diamond Mines Pollute Water</a:t>
                      </a:r>
                      <a:endParaRPr sz="17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</a:tr>
              <a:tr h="501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700">
                          <a:solidFill>
                            <a:schemeClr val="dk1"/>
                          </a:solidFill>
                        </a:rPr>
                        <a:t>Triangles</a:t>
                      </a:r>
                      <a:endParaRPr sz="1700"/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700" u="sng"/>
                        <a:t>Gianis</a:t>
                      </a:r>
                      <a:r>
                        <a:rPr lang="en" sz="1700"/>
                        <a:t>, Fidel, Valentina, Xavier</a:t>
                      </a:r>
                      <a:endParaRPr sz="1700"/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 u="sng">
                          <a:solidFill>
                            <a:schemeClr val="hlink"/>
                          </a:solidFill>
                          <a:hlinkClick r:id="rId4"/>
                        </a:rPr>
                        <a:t>Nigeria: Tapwater smells like gasoline</a:t>
                      </a:r>
                      <a:endParaRPr sz="1700"/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</a:tr>
              <a:tr h="501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700">
                          <a:solidFill>
                            <a:schemeClr val="dk1"/>
                          </a:solidFill>
                        </a:rPr>
                        <a:t>Circles</a:t>
                      </a:r>
                      <a:endParaRPr sz="1700"/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700" u="sng"/>
                        <a:t>Sidney</a:t>
                      </a:r>
                      <a:r>
                        <a:rPr lang="en" sz="1700"/>
                        <a:t>, Kosta, Lulu, Eli</a:t>
                      </a:r>
                      <a:endParaRPr sz="1700"/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 u="sng">
                          <a:solidFill>
                            <a:schemeClr val="hlink"/>
                          </a:solidFill>
                          <a:hlinkClick r:id="rId5"/>
                        </a:rPr>
                        <a:t>Brazil: Impact of Farming on Water Supply</a:t>
                      </a:r>
                      <a:endParaRPr sz="1700"/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</a:tr>
              <a:tr h="501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700">
                          <a:solidFill>
                            <a:schemeClr val="dk1"/>
                          </a:solidFill>
                        </a:rPr>
                        <a:t>Diamonds</a:t>
                      </a:r>
                      <a:endParaRPr sz="1700"/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700" u="sng"/>
                        <a:t>Aayla</a:t>
                      </a:r>
                      <a:r>
                        <a:rPr lang="en" sz="1700"/>
                        <a:t>, Joey, Aleks, London, Amia</a:t>
                      </a:r>
                      <a:endParaRPr sz="1700"/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 u="sng">
                          <a:solidFill>
                            <a:schemeClr val="hlink"/>
                          </a:solidFill>
                          <a:hlinkClick r:id="rId6"/>
                        </a:rPr>
                        <a:t>Navajo Nation: Life Without Water</a:t>
                      </a:r>
                      <a:endParaRPr sz="1700"/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</a:tr>
              <a:tr h="501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700">
                          <a:solidFill>
                            <a:schemeClr val="dk1"/>
                          </a:solidFill>
                        </a:rPr>
                        <a:t>Stars</a:t>
                      </a:r>
                      <a:endParaRPr sz="1700"/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700" u="sng"/>
                        <a:t>Tianny</a:t>
                      </a:r>
                      <a:r>
                        <a:rPr lang="en" sz="1700"/>
                        <a:t>, Angelo, Rebeca, Ashton</a:t>
                      </a:r>
                      <a:endParaRPr sz="1700"/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 u="sng">
                          <a:solidFill>
                            <a:schemeClr val="hlink"/>
                          </a:solidFill>
                          <a:hlinkClick r:id="rId7"/>
                        </a:rPr>
                        <a:t>Amazonia: Indigenous Water Access</a:t>
                      </a:r>
                      <a:endParaRPr sz="1700"/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</a:tr>
              <a:tr h="501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solidFill>
                            <a:schemeClr val="dk1"/>
                          </a:solidFill>
                        </a:rPr>
                        <a:t>Ovals</a:t>
                      </a:r>
                      <a:endParaRPr sz="17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700" u="sng"/>
                        <a:t>Dayanara</a:t>
                      </a:r>
                      <a:r>
                        <a:rPr lang="en" sz="1700"/>
                        <a:t>, Devin, Chanel, Danylo</a:t>
                      </a:r>
                      <a:endParaRPr sz="1700"/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 u="sng">
                          <a:solidFill>
                            <a:schemeClr val="hlink"/>
                          </a:solidFill>
                          <a:hlinkClick r:id="rId8"/>
                        </a:rPr>
                        <a:t>Spain: A Coastal Landscape Dies</a:t>
                      </a:r>
                      <a:endParaRPr sz="1700"/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</a:tr>
              <a:tr h="501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solidFill>
                            <a:schemeClr val="dk1"/>
                          </a:solidFill>
                        </a:rPr>
                        <a:t>Rhombuses</a:t>
                      </a:r>
                      <a:endParaRPr sz="17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700" u="sng"/>
                        <a:t>Camila</a:t>
                      </a:r>
                      <a:r>
                        <a:rPr lang="en" sz="1700"/>
                        <a:t>, Carlos, Emilio, Milana, Hannah, Tristan</a:t>
                      </a:r>
                      <a:endParaRPr sz="1700"/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 u="sng">
                          <a:solidFill>
                            <a:schemeClr val="hlink"/>
                          </a:solidFill>
                          <a:hlinkClick r:id="rId9"/>
                        </a:rPr>
                        <a:t>Peru: An Incan Solution to a Water Crisis</a:t>
                      </a:r>
                      <a:endParaRPr sz="1700"/>
                    </a:p>
                  </a:txBody>
                  <a:tcPr marT="91425" marB="91425" marR="91425" marL="91425" anchor="ctr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