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Lst>
  <p:sldSz cy="5143500" cx="9144000"/>
  <p:notesSz cx="6858000" cy="9144000"/>
  <p:embeddedFontLst>
    <p:embeddedFont>
      <p:font typeface="Lato"/>
      <p:regular r:id="rId54"/>
      <p:bold r:id="rId55"/>
      <p:italic r:id="rId56"/>
      <p:boldItalic r:id="rId5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FFC5A19-DD8D-4E22-9668-026948C332BB}">
  <a:tblStyle styleId="{6FFC5A19-DD8D-4E22-9668-026948C332BB}"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font" Target="fonts/Lato-bold.fntdata"/><Relationship Id="rId10" Type="http://schemas.openxmlformats.org/officeDocument/2006/relationships/slide" Target="slides/slide4.xml"/><Relationship Id="rId54" Type="http://schemas.openxmlformats.org/officeDocument/2006/relationships/font" Target="fonts/Lato-regular.fntdata"/><Relationship Id="rId13" Type="http://schemas.openxmlformats.org/officeDocument/2006/relationships/slide" Target="slides/slide7.xml"/><Relationship Id="rId57" Type="http://schemas.openxmlformats.org/officeDocument/2006/relationships/font" Target="fonts/Lato-boldItalic.fntdata"/><Relationship Id="rId12" Type="http://schemas.openxmlformats.org/officeDocument/2006/relationships/slide" Target="slides/slide6.xml"/><Relationship Id="rId56" Type="http://schemas.openxmlformats.org/officeDocument/2006/relationships/font" Target="fonts/Lato-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6f5098810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6f5098810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6ff71d8a3e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26ff71d8a3e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26ff71d8a3e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26ff71d8a3e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dbf1a50742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2dbf1a50742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6ff71d8a3e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26ff71d8a3e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26ff71d8a3e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26ff71d8a3e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2dbf1a50742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2dbf1a50742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dbf1a50742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2dbf1a50742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dbf1a50742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2dbf1a50742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dbf1a50742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2dbf1a50742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dbf1a50742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2dbf1a50742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2dbc919baed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2dbc919baed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6ff71d8a3e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26ff71d8a3e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6ff71d8a3e_0_1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26ff71d8a3e_0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6ff71d8a3e_0_1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26ff71d8a3e_0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2dbf1a50742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2dbf1a50742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2dbf1a50742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2dbf1a50742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26ff71d8a3e_0_2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26ff71d8a3e_0_2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71a44ddad5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271a44ddad5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26ff71d8a3e_0_1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26ff71d8a3e_0_1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271a44ddad5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271a44ddad5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271a44ddad5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271a44ddad5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2dbc919baed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2dbc919baed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271a44ddad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271a44ddad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26ffe91e1b3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26ffe91e1b3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26ffe91e1b3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26ffe91e1b3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26ffe91e1b3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26ffe91e1b3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2dbf1a50742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2dbf1a50742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2dbf1a50742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2dbf1a50742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26ffe91e1b3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26ffe91e1b3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2dbf1a50742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2dbf1a50742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26ffe91e1b3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26ffe91e1b3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26ff71d8a3e_0_1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26ff71d8a3e_0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26ff71d8a3e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26ff71d8a3e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26ff71d8a3e_0_1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26ff71d8a3e_0_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26ffe91e1b3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26ffe91e1b3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2dbf1a50742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2dbf1a50742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26ffe91e1b3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26ffe91e1b3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26ffe91e1b3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26ffe91e1b3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26ffe91e1b3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26ffe91e1b3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2dbf1a50742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2dbf1a50742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26ffe91e1b3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26ffe91e1b3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26ff71d8a3e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26ff71d8a3e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26ff71d8a3e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26ff71d8a3e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6ff71d8a3e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26ff71d8a3e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2dbf1a50742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2dbf1a50742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2dbf1a5074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2dbf1a5074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hyperlink" Target="http://www.youtube.com/watch?v=3LuSMQkXNOo" TargetMode="External"/><Relationship Id="rId4" Type="http://schemas.openxmlformats.org/officeDocument/2006/relationships/image" Target="../media/image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pulitzercenter.org/stories/drowning-debt" TargetMode="External"/><Relationship Id="rId4" Type="http://schemas.openxmlformats.org/officeDocument/2006/relationships/hyperlink" Target="https://pulitzercenter.org/stories/drowning-debt"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pulitzercenter.org/stories/drowning-debt" TargetMode="External"/><Relationship Id="rId4" Type="http://schemas.openxmlformats.org/officeDocument/2006/relationships/hyperlink" Target="https://docs.google.com/document/d/1IBaWsdYzRLPWgjilmu39z1WcoNA5llJNoXot4WBViEw/edit?usp=sharin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www.youtube.com/watch?v=zVHWhLme2NQ" TargetMode="External"/><Relationship Id="rId4" Type="http://schemas.openxmlformats.org/officeDocument/2006/relationships/image" Target="../media/image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7.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s://pulitzercenter.org/stories/drowning-debt" TargetMode="External"/><Relationship Id="rId4" Type="http://schemas.openxmlformats.org/officeDocument/2006/relationships/hyperlink" Target="https://docs.google.com/document/d/1IBaWsdYzRLPWgjilmu39z1WcoNA5llJNoXot4WBViEw/edit?usp=sharin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www.youtube.com/watch?v=uW7DCSR4h4E" TargetMode="Externa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s://docs.google.com/document/d/1IBaWsdYzRLPWgjilmu39z1WcoNA5llJNoXot4WBViEw/edit?usp=sharing" TargetMode="External"/><Relationship Id="rId4" Type="http://schemas.openxmlformats.org/officeDocument/2006/relationships/hyperlink" Target="http://www.youtube.com/watch?v=zVHWhLme2NQ" TargetMode="External"/><Relationship Id="rId5" Type="http://schemas.openxmlformats.org/officeDocument/2006/relationships/image" Target="../media/image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s://pulitzercenter.org/stories/drowning-debt"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hyperlink" Target="http://www.youtube.com/watch?v=zVHWhLme2NQ" TargetMode="External"/><Relationship Id="rId4" Type="http://schemas.openxmlformats.org/officeDocument/2006/relationships/image" Target="../media/image4.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hyperlink" Target="https://docs.google.com/document/d/1cgTRYjCIJkL3OaqBLkKMKep_7oh_vjp8Bp0QvbsmPlo/edit?usp=sharing"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hyperlink" Target="http://www.youtube.com/watch?v=cDY3hstjzCY" TargetMode="External"/><Relationship Id="rId4" Type="http://schemas.openxmlformats.org/officeDocument/2006/relationships/image" Target="../media/image11.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hyperlink" Target="http://www.youtube.com/watch?v=zVHWhLme2NQ" TargetMode="External"/><Relationship Id="rId4" Type="http://schemas.openxmlformats.org/officeDocument/2006/relationships/image" Target="../media/image4.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hyperlink" Target="http://www.youtube.com/watch?v=3LuSMQkXNOo" TargetMode="External"/><Relationship Id="rId4" Type="http://schemas.openxmlformats.org/officeDocument/2006/relationships/image" Target="../media/image8.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hyperlink" Target="https://pulitzercenter.org/stories/drowning-debt"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16.png"/><Relationship Id="rId4" Type="http://schemas.openxmlformats.org/officeDocument/2006/relationships/hyperlink" Target="http://www.youtube.com/watch?v=zVHWhLme2NQ" TargetMode="External"/><Relationship Id="rId5" Type="http://schemas.openxmlformats.org/officeDocument/2006/relationships/image" Target="../media/image4.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1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hyperlink" Target="https://pulitzercenter.org/stories/drowning-debt"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hyperlink" Target="http://www.youtube.com/watch?v=zVHWhLme2NQ" TargetMode="External"/><Relationship Id="rId4" Type="http://schemas.openxmlformats.org/officeDocument/2006/relationships/image" Target="../media/image4.jpg"/><Relationship Id="rId5" Type="http://schemas.openxmlformats.org/officeDocument/2006/relationships/image" Target="../media/image1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1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hyperlink" Target="https://pulitzercenter.org/stories/drowning-debt"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www.youtube.com/watch?v=BwoXsuo6GuI" TargetMode="Externa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title"/>
          </p:nvPr>
        </p:nvSpPr>
        <p:spPr>
          <a:xfrm>
            <a:off x="311700" y="445025"/>
            <a:ext cx="8520600" cy="572700"/>
          </a:xfrm>
          <a:prstGeom prst="rect">
            <a:avLst/>
          </a:prstGeom>
          <a:solidFill>
            <a:srgbClr val="351C75"/>
          </a:solidFill>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
                <a:solidFill>
                  <a:srgbClr val="FFFFFF"/>
                </a:solidFill>
              </a:rPr>
              <a:t>World Studies</a:t>
            </a:r>
            <a:r>
              <a:rPr lang="en">
                <a:solidFill>
                  <a:srgbClr val="FFFFFF"/>
                </a:solidFill>
              </a:rPr>
              <a:t> - Monday - Bell </a:t>
            </a:r>
            <a:r>
              <a:rPr lang="en">
                <a:solidFill>
                  <a:srgbClr val="FFFFFF"/>
                </a:solidFill>
              </a:rPr>
              <a:t>Ringer</a:t>
            </a:r>
            <a:endParaRPr>
              <a:solidFill>
                <a:srgbClr val="FFFFFF"/>
              </a:solidFill>
            </a:endParaRPr>
          </a:p>
          <a:p>
            <a:pPr indent="0" lvl="0" marL="0" rtl="0" algn="l">
              <a:spcBef>
                <a:spcPts val="0"/>
              </a:spcBef>
              <a:spcAft>
                <a:spcPts val="0"/>
              </a:spcAft>
              <a:buNone/>
            </a:pPr>
            <a:r>
              <a:t/>
            </a:r>
            <a:endParaRPr>
              <a:solidFill>
                <a:schemeClr val="lt1"/>
              </a:solidFill>
            </a:endParaRPr>
          </a:p>
        </p:txBody>
      </p:sp>
      <p:sp>
        <p:nvSpPr>
          <p:cNvPr id="55" name="Google Shape;55;p13"/>
          <p:cNvSpPr txBox="1"/>
          <p:nvPr>
            <p:ph idx="1" type="body"/>
          </p:nvPr>
        </p:nvSpPr>
        <p:spPr>
          <a:xfrm>
            <a:off x="311700" y="1152475"/>
            <a:ext cx="4260300" cy="3603600"/>
          </a:xfrm>
          <a:prstGeom prst="rect">
            <a:avLst/>
          </a:prstGeom>
        </p:spPr>
        <p:txBody>
          <a:bodyPr anchorCtr="0" anchor="t" bIns="91425" lIns="91425" spcFirstLastPara="1" rIns="91425" wrap="square" tIns="91425">
            <a:normAutofit lnSpcReduction="10000"/>
          </a:bodyPr>
          <a:lstStyle/>
          <a:p>
            <a:pPr indent="0" lvl="0" marL="0" rtl="0" algn="l">
              <a:lnSpc>
                <a:spcPct val="100000"/>
              </a:lnSpc>
              <a:spcBef>
                <a:spcPts val="0"/>
              </a:spcBef>
              <a:spcAft>
                <a:spcPts val="0"/>
              </a:spcAft>
              <a:buNone/>
            </a:pPr>
            <a:r>
              <a:rPr lang="en">
                <a:solidFill>
                  <a:schemeClr val="dk1"/>
                </a:solidFill>
              </a:rPr>
              <a:t>Open up your computer and go to last Friday’s Current Events Assignment.</a:t>
            </a:r>
            <a:endParaRPr>
              <a:solidFill>
                <a:schemeClr val="dk1"/>
              </a:solidFill>
            </a:endParaRPr>
          </a:p>
          <a:p>
            <a:pPr indent="0" lvl="0" marL="0" rtl="0" algn="l">
              <a:lnSpc>
                <a:spcPct val="100000"/>
              </a:lnSpc>
              <a:spcBef>
                <a:spcPts val="0"/>
              </a:spcBef>
              <a:spcAft>
                <a:spcPts val="0"/>
              </a:spcAft>
              <a:buNone/>
            </a:pPr>
            <a:r>
              <a:t/>
            </a:r>
            <a:endParaRPr>
              <a:solidFill>
                <a:schemeClr val="dk1"/>
              </a:solidFill>
            </a:endParaRPr>
          </a:p>
          <a:p>
            <a:pPr indent="0" lvl="0" marL="0" rtl="0" algn="l">
              <a:lnSpc>
                <a:spcPct val="100000"/>
              </a:lnSpc>
              <a:spcBef>
                <a:spcPts val="0"/>
              </a:spcBef>
              <a:spcAft>
                <a:spcPts val="0"/>
              </a:spcAft>
              <a:buNone/>
            </a:pPr>
            <a:r>
              <a:rPr lang="en">
                <a:solidFill>
                  <a:schemeClr val="dk1"/>
                </a:solidFill>
              </a:rPr>
              <a:t>Join your color group.</a:t>
            </a:r>
            <a:endParaRPr>
              <a:solidFill>
                <a:schemeClr val="dk1"/>
              </a:solidFill>
            </a:endParaRPr>
          </a:p>
          <a:p>
            <a:pPr indent="0" lvl="0" marL="0" rtl="0" algn="l">
              <a:lnSpc>
                <a:spcPct val="100000"/>
              </a:lnSpc>
              <a:spcBef>
                <a:spcPts val="0"/>
              </a:spcBef>
              <a:spcAft>
                <a:spcPts val="0"/>
              </a:spcAft>
              <a:buNone/>
            </a:pPr>
            <a:r>
              <a:t/>
            </a:r>
            <a:endParaRPr>
              <a:solidFill>
                <a:schemeClr val="dk1"/>
              </a:solidFill>
            </a:endParaRPr>
          </a:p>
          <a:p>
            <a:pPr indent="0" lvl="0" marL="0" rtl="0" algn="l">
              <a:lnSpc>
                <a:spcPct val="100000"/>
              </a:lnSpc>
              <a:spcBef>
                <a:spcPts val="0"/>
              </a:spcBef>
              <a:spcAft>
                <a:spcPts val="0"/>
              </a:spcAft>
              <a:buNone/>
            </a:pPr>
            <a:r>
              <a:rPr lang="en">
                <a:solidFill>
                  <a:schemeClr val="dk1"/>
                </a:solidFill>
              </a:rPr>
              <a:t>Take turns doing the following:</a:t>
            </a:r>
            <a:endParaRPr>
              <a:solidFill>
                <a:schemeClr val="dk1"/>
              </a:solidFill>
            </a:endParaRPr>
          </a:p>
          <a:p>
            <a:pPr indent="-342900" lvl="0" marL="457200" rtl="0" algn="l">
              <a:lnSpc>
                <a:spcPct val="100000"/>
              </a:lnSpc>
              <a:spcBef>
                <a:spcPts val="0"/>
              </a:spcBef>
              <a:spcAft>
                <a:spcPts val="0"/>
              </a:spcAft>
              <a:buClr>
                <a:schemeClr val="dk1"/>
              </a:buClr>
              <a:buSzPts val="1800"/>
              <a:buAutoNum type="arabicPeriod"/>
            </a:pPr>
            <a:r>
              <a:rPr lang="en">
                <a:solidFill>
                  <a:schemeClr val="dk1"/>
                </a:solidFill>
              </a:rPr>
              <a:t>Summarize your article</a:t>
            </a:r>
            <a:endParaRPr>
              <a:solidFill>
                <a:schemeClr val="dk1"/>
              </a:solidFill>
            </a:endParaRPr>
          </a:p>
          <a:p>
            <a:pPr indent="-342900" lvl="0" marL="457200" rtl="0" algn="l">
              <a:lnSpc>
                <a:spcPct val="100000"/>
              </a:lnSpc>
              <a:spcBef>
                <a:spcPts val="0"/>
              </a:spcBef>
              <a:spcAft>
                <a:spcPts val="0"/>
              </a:spcAft>
              <a:buClr>
                <a:schemeClr val="dk1"/>
              </a:buClr>
              <a:buSzPts val="1800"/>
              <a:buAutoNum type="arabicPeriod"/>
            </a:pPr>
            <a:r>
              <a:rPr lang="en">
                <a:solidFill>
                  <a:schemeClr val="dk1"/>
                </a:solidFill>
              </a:rPr>
              <a:t>Discuss why you think it’s important for people to know about your topic</a:t>
            </a:r>
            <a:endParaRPr>
              <a:solidFill>
                <a:schemeClr val="dk1"/>
              </a:solidFill>
            </a:endParaRPr>
          </a:p>
          <a:p>
            <a:pPr indent="-342900" lvl="0" marL="457200" rtl="0" algn="l">
              <a:lnSpc>
                <a:spcPct val="100000"/>
              </a:lnSpc>
              <a:spcBef>
                <a:spcPts val="0"/>
              </a:spcBef>
              <a:spcAft>
                <a:spcPts val="0"/>
              </a:spcAft>
              <a:buClr>
                <a:schemeClr val="dk1"/>
              </a:buClr>
              <a:buSzPts val="1800"/>
              <a:buAutoNum type="arabicPeriod"/>
            </a:pPr>
            <a:r>
              <a:rPr lang="en">
                <a:solidFill>
                  <a:schemeClr val="dk1"/>
                </a:solidFill>
              </a:rPr>
              <a:t>Answer any questions your teammates have</a:t>
            </a:r>
            <a:endParaRPr>
              <a:solidFill>
                <a:schemeClr val="dk1"/>
              </a:solidFill>
            </a:endParaRPr>
          </a:p>
          <a:p>
            <a:pPr indent="0" lvl="0" marL="0" rtl="0" algn="l">
              <a:lnSpc>
                <a:spcPct val="100000"/>
              </a:lnSpc>
              <a:spcBef>
                <a:spcPts val="0"/>
              </a:spcBef>
              <a:spcAft>
                <a:spcPts val="0"/>
              </a:spcAft>
              <a:buNone/>
            </a:pPr>
            <a:r>
              <a:rPr lang="en">
                <a:solidFill>
                  <a:schemeClr val="dk1"/>
                </a:solidFill>
              </a:rPr>
              <a:t>Choose a person to summarize your discussion for the class.</a:t>
            </a:r>
            <a:endParaRPr>
              <a:solidFill>
                <a:schemeClr val="dk1"/>
              </a:solidFill>
            </a:endParaRPr>
          </a:p>
        </p:txBody>
      </p:sp>
      <p:pic>
        <p:nvPicPr>
          <p:cNvPr descr="7 Minute Timer, Calm and Relaxing Music. &#10;&#10;Deep sleep in 7 minutes. &#10;&#10;#relax &#10;#forsleep &#10;#stressrelief" id="56" name="Google Shape;56;p13" title="7 Minutes Timer | Calm and Relaxing Music">
            <a:hlinkClick r:id="rId3"/>
          </p:cNvPr>
          <p:cNvPicPr preferRelativeResize="0"/>
          <p:nvPr/>
        </p:nvPicPr>
        <p:blipFill>
          <a:blip r:embed="rId4">
            <a:alphaModFix/>
          </a:blip>
          <a:stretch>
            <a:fillRect/>
          </a:stretch>
        </p:blipFill>
        <p:spPr>
          <a:xfrm>
            <a:off x="4724400" y="1170125"/>
            <a:ext cx="4107900" cy="231069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
                                        </p:tgtEl>
                                        <p:attrNameLst>
                                          <p:attrName>style.visibility</p:attrName>
                                        </p:attrNameLst>
                                      </p:cBhvr>
                                      <p:to>
                                        <p:strVal val="visible"/>
                                      </p:to>
                                    </p:set>
                                    <p:animEffect filter="fade" transition="in">
                                      <p:cBhvr>
                                        <p:cTn dur="1000"/>
                                        <p:tgtEl>
                                          <p:spTgt spid="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2"/>
          <p:cNvSpPr txBox="1"/>
          <p:nvPr>
            <p:ph type="title"/>
          </p:nvPr>
        </p:nvSpPr>
        <p:spPr>
          <a:xfrm>
            <a:off x="311700" y="445025"/>
            <a:ext cx="8520600" cy="572700"/>
          </a:xfrm>
          <a:prstGeom prst="rect">
            <a:avLst/>
          </a:prstGeom>
          <a:solidFill>
            <a:srgbClr val="351C75"/>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FFFFFF"/>
                </a:solidFill>
              </a:rPr>
              <a:t>This Week’s Driving Questions</a:t>
            </a:r>
            <a:endParaRPr>
              <a:solidFill>
                <a:schemeClr val="lt1"/>
              </a:solidFill>
            </a:endParaRPr>
          </a:p>
        </p:txBody>
      </p:sp>
      <p:sp>
        <p:nvSpPr>
          <p:cNvPr id="122" name="Google Shape;122;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lnSpc>
                <a:spcPct val="100000"/>
              </a:lnSpc>
              <a:spcBef>
                <a:spcPts val="0"/>
              </a:spcBef>
              <a:spcAft>
                <a:spcPts val="0"/>
              </a:spcAft>
              <a:buClr>
                <a:schemeClr val="dk1"/>
              </a:buClr>
              <a:buSzPts val="1800"/>
              <a:buFont typeface="Calibri"/>
              <a:buAutoNum type="arabicPeriod"/>
            </a:pPr>
            <a:r>
              <a:rPr lang="en">
                <a:solidFill>
                  <a:schemeClr val="dk1"/>
                </a:solidFill>
                <a:latin typeface="Calibri"/>
                <a:ea typeface="Calibri"/>
                <a:cs typeface="Calibri"/>
                <a:sym typeface="Calibri"/>
              </a:rPr>
              <a:t>How much should drinking water cost?</a:t>
            </a:r>
            <a:endParaRPr>
              <a:solidFill>
                <a:schemeClr val="dk1"/>
              </a:solidFill>
              <a:latin typeface="Calibri"/>
              <a:ea typeface="Calibri"/>
              <a:cs typeface="Calibri"/>
              <a:sym typeface="Calibri"/>
            </a:endParaRPr>
          </a:p>
          <a:p>
            <a:pPr indent="-342900" lvl="0" marL="457200" rtl="0" algn="l">
              <a:lnSpc>
                <a:spcPct val="100000"/>
              </a:lnSpc>
              <a:spcBef>
                <a:spcPts val="0"/>
              </a:spcBef>
              <a:spcAft>
                <a:spcPts val="0"/>
              </a:spcAft>
              <a:buClr>
                <a:schemeClr val="dk1"/>
              </a:buClr>
              <a:buSzPts val="1800"/>
              <a:buFont typeface="Calibri"/>
              <a:buAutoNum type="arabicPeriod"/>
            </a:pPr>
            <a:r>
              <a:rPr lang="en">
                <a:solidFill>
                  <a:schemeClr val="dk1"/>
                </a:solidFill>
                <a:latin typeface="Calibri"/>
                <a:ea typeface="Calibri"/>
                <a:cs typeface="Calibri"/>
                <a:sym typeface="Calibri"/>
              </a:rPr>
              <a:t>How can government actions impact the accessibility of water to individuals and communities?</a:t>
            </a:r>
            <a:endParaRPr>
              <a:solidFill>
                <a:schemeClr val="dk1"/>
              </a:solidFill>
              <a:latin typeface="Calibri"/>
              <a:ea typeface="Calibri"/>
              <a:cs typeface="Calibri"/>
              <a:sym typeface="Calibri"/>
            </a:endParaRPr>
          </a:p>
          <a:p>
            <a:pPr indent="-342900" lvl="0" marL="457200" rtl="0" algn="l">
              <a:lnSpc>
                <a:spcPct val="100000"/>
              </a:lnSpc>
              <a:spcBef>
                <a:spcPts val="0"/>
              </a:spcBef>
              <a:spcAft>
                <a:spcPts val="0"/>
              </a:spcAft>
              <a:buClr>
                <a:schemeClr val="dk1"/>
              </a:buClr>
              <a:buSzPts val="1800"/>
              <a:buFont typeface="Calibri"/>
              <a:buAutoNum type="arabicPeriod"/>
            </a:pPr>
            <a:r>
              <a:rPr lang="en">
                <a:solidFill>
                  <a:schemeClr val="dk1"/>
                </a:solidFill>
                <a:latin typeface="Calibri"/>
                <a:ea typeface="Calibri"/>
                <a:cs typeface="Calibri"/>
                <a:sym typeface="Calibri"/>
              </a:rPr>
              <a:t>How can individuals and communities try to </a:t>
            </a:r>
            <a:r>
              <a:rPr lang="en">
                <a:solidFill>
                  <a:schemeClr val="dk1"/>
                </a:solidFill>
                <a:latin typeface="Calibri"/>
                <a:ea typeface="Calibri"/>
                <a:cs typeface="Calibri"/>
                <a:sym typeface="Calibri"/>
              </a:rPr>
              <a:t>influence</a:t>
            </a:r>
            <a:r>
              <a:rPr lang="en">
                <a:solidFill>
                  <a:schemeClr val="dk1"/>
                </a:solidFill>
                <a:latin typeface="Calibri"/>
                <a:ea typeface="Calibri"/>
                <a:cs typeface="Calibri"/>
                <a:sym typeface="Calibri"/>
              </a:rPr>
              <a:t> actions taken by elected officials?</a:t>
            </a:r>
            <a:endParaRPr>
              <a:solidFill>
                <a:schemeClr val="dk1"/>
              </a:solidFill>
              <a:latin typeface="Calibri"/>
              <a:ea typeface="Calibri"/>
              <a:cs typeface="Calibri"/>
              <a:sym typeface="Calibri"/>
            </a:endParaRPr>
          </a:p>
          <a:p>
            <a:pPr indent="0" lvl="0" marL="0" rtl="0" algn="l">
              <a:lnSpc>
                <a:spcPct val="100000"/>
              </a:lnSpc>
              <a:spcBef>
                <a:spcPts val="0"/>
              </a:spcBef>
              <a:spcAft>
                <a:spcPts val="0"/>
              </a:spcAft>
              <a:buNone/>
            </a:pPr>
            <a:r>
              <a:t/>
            </a:r>
            <a:endParaRPr>
              <a:solidFill>
                <a:schemeClr val="dk1"/>
              </a:solidFill>
              <a:latin typeface="Calibri"/>
              <a:ea typeface="Calibri"/>
              <a:cs typeface="Calibri"/>
              <a:sym typeface="Calibri"/>
            </a:endParaRPr>
          </a:p>
          <a:p>
            <a:pPr indent="0" lvl="0" marL="0" rtl="0" algn="l">
              <a:lnSpc>
                <a:spcPct val="100000"/>
              </a:lnSpc>
              <a:spcBef>
                <a:spcPts val="0"/>
              </a:spcBef>
              <a:spcAft>
                <a:spcPts val="0"/>
              </a:spcAft>
              <a:buNone/>
            </a:pPr>
            <a:r>
              <a:rPr lang="en">
                <a:solidFill>
                  <a:schemeClr val="dk1"/>
                </a:solidFill>
                <a:highlight>
                  <a:srgbClr val="C9DAF8"/>
                </a:highlight>
                <a:latin typeface="Calibri"/>
                <a:ea typeface="Calibri"/>
                <a:cs typeface="Calibri"/>
                <a:sym typeface="Calibri"/>
              </a:rPr>
              <a:t>We will examine sources this week so we can create a mini </a:t>
            </a:r>
            <a:r>
              <a:rPr lang="en">
                <a:solidFill>
                  <a:schemeClr val="dk1"/>
                </a:solidFill>
                <a:highlight>
                  <a:srgbClr val="C9DAF8"/>
                </a:highlight>
                <a:latin typeface="Calibri"/>
                <a:ea typeface="Calibri"/>
                <a:cs typeface="Calibri"/>
                <a:sym typeface="Calibri"/>
              </a:rPr>
              <a:t>project</a:t>
            </a:r>
            <a:r>
              <a:rPr lang="en">
                <a:solidFill>
                  <a:schemeClr val="dk1"/>
                </a:solidFill>
                <a:highlight>
                  <a:srgbClr val="C9DAF8"/>
                </a:highlight>
                <a:latin typeface="Calibri"/>
                <a:ea typeface="Calibri"/>
                <a:cs typeface="Calibri"/>
                <a:sym typeface="Calibri"/>
              </a:rPr>
              <a:t> responding to these questions!</a:t>
            </a:r>
            <a:endParaRPr>
              <a:solidFill>
                <a:schemeClr val="dk1"/>
              </a:solidFill>
              <a:highlight>
                <a:srgbClr val="C9DAF8"/>
              </a:highlight>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3"/>
          <p:cNvSpPr txBox="1"/>
          <p:nvPr>
            <p:ph type="title"/>
          </p:nvPr>
        </p:nvSpPr>
        <p:spPr>
          <a:xfrm>
            <a:off x="311700" y="445025"/>
            <a:ext cx="8520600" cy="572700"/>
          </a:xfrm>
          <a:prstGeom prst="rect">
            <a:avLst/>
          </a:prstGeom>
          <a:solidFill>
            <a:srgbClr val="351C75"/>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FFFFFF"/>
                </a:solidFill>
              </a:rPr>
              <a:t>Reading</a:t>
            </a:r>
            <a:r>
              <a:rPr lang="en">
                <a:solidFill>
                  <a:srgbClr val="FFFFFF"/>
                </a:solidFill>
              </a:rPr>
              <a:t>: Drowning in Debt</a:t>
            </a:r>
            <a:endParaRPr>
              <a:solidFill>
                <a:schemeClr val="lt1"/>
              </a:solidFill>
            </a:endParaRPr>
          </a:p>
        </p:txBody>
      </p:sp>
      <p:sp>
        <p:nvSpPr>
          <p:cNvPr id="128" name="Google Shape;128;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a:solidFill>
                  <a:schemeClr val="accent2"/>
                </a:solidFill>
                <a:highlight>
                  <a:srgbClr val="FFFFFF"/>
                </a:highlight>
              </a:rPr>
              <a:t>We will read the Pulitzer Center article </a:t>
            </a:r>
            <a:r>
              <a:rPr i="1" lang="en" u="sng">
                <a:solidFill>
                  <a:schemeClr val="hlink"/>
                </a:solidFill>
                <a:highlight>
                  <a:srgbClr val="FFFFFF"/>
                </a:highlight>
                <a:hlinkClick r:id="rId3"/>
              </a:rPr>
              <a:t>Drowning in Debt</a:t>
            </a:r>
            <a:r>
              <a:rPr b="1" i="1" lang="en" u="sng">
                <a:solidFill>
                  <a:schemeClr val="hlink"/>
                </a:solidFill>
                <a:highlight>
                  <a:srgbClr val="FFFFFF"/>
                </a:highlight>
                <a:hlinkClick r:id="rId4"/>
              </a:rPr>
              <a:t> </a:t>
            </a:r>
            <a:r>
              <a:rPr lang="en">
                <a:solidFill>
                  <a:schemeClr val="accent2"/>
                </a:solidFill>
                <a:highlight>
                  <a:srgbClr val="FFFFFF"/>
                </a:highlight>
              </a:rPr>
              <a:t>this week to help us answer our driving questions.</a:t>
            </a:r>
            <a:endParaRPr>
              <a:solidFill>
                <a:schemeClr val="accent2"/>
              </a:solidFill>
              <a:highlight>
                <a:srgbClr val="FFFFFF"/>
              </a:highlight>
            </a:endParaRPr>
          </a:p>
          <a:p>
            <a:pPr indent="0" lvl="0" marL="0" rtl="0" algn="l">
              <a:lnSpc>
                <a:spcPct val="100000"/>
              </a:lnSpc>
              <a:spcBef>
                <a:spcPts val="0"/>
              </a:spcBef>
              <a:spcAft>
                <a:spcPts val="0"/>
              </a:spcAft>
              <a:buNone/>
            </a:pPr>
            <a:r>
              <a:t/>
            </a:r>
            <a:endParaRPr>
              <a:solidFill>
                <a:schemeClr val="accent2"/>
              </a:solidFill>
              <a:highlight>
                <a:srgbClr val="FFFFFF"/>
              </a:highlight>
            </a:endParaRPr>
          </a:p>
          <a:p>
            <a:pPr indent="0" lvl="0" marL="0" rtl="0" algn="l">
              <a:lnSpc>
                <a:spcPct val="100000"/>
              </a:lnSpc>
              <a:spcBef>
                <a:spcPts val="0"/>
              </a:spcBef>
              <a:spcAft>
                <a:spcPts val="0"/>
              </a:spcAft>
              <a:buNone/>
            </a:pPr>
            <a:r>
              <a:rPr lang="en">
                <a:solidFill>
                  <a:schemeClr val="accent2"/>
                </a:solidFill>
                <a:highlight>
                  <a:srgbClr val="FFFFFF"/>
                </a:highlight>
              </a:rPr>
              <a:t>You will be assigned to a reading group.</a:t>
            </a:r>
            <a:endParaRPr>
              <a:solidFill>
                <a:schemeClr val="accent2"/>
              </a:solidFill>
              <a:highlight>
                <a:srgbClr val="FFFFFF"/>
              </a:highlight>
            </a:endParaRPr>
          </a:p>
          <a:p>
            <a:pPr indent="0" lvl="0" marL="0" rtl="0" algn="l">
              <a:lnSpc>
                <a:spcPct val="100000"/>
              </a:lnSpc>
              <a:spcBef>
                <a:spcPts val="0"/>
              </a:spcBef>
              <a:spcAft>
                <a:spcPts val="0"/>
              </a:spcAft>
              <a:buNone/>
            </a:pPr>
            <a:r>
              <a:t/>
            </a:r>
            <a:endParaRPr>
              <a:solidFill>
                <a:schemeClr val="accent2"/>
              </a:solidFill>
              <a:highlight>
                <a:srgbClr val="FFFFFF"/>
              </a:highlight>
            </a:endParaRPr>
          </a:p>
          <a:p>
            <a:pPr indent="0" lvl="0" marL="0" rtl="0" algn="l">
              <a:lnSpc>
                <a:spcPct val="100000"/>
              </a:lnSpc>
              <a:spcBef>
                <a:spcPts val="0"/>
              </a:spcBef>
              <a:spcAft>
                <a:spcPts val="0"/>
              </a:spcAft>
              <a:buNone/>
            </a:pPr>
            <a:r>
              <a:rPr lang="en">
                <a:solidFill>
                  <a:schemeClr val="accent2"/>
                </a:solidFill>
                <a:highlight>
                  <a:srgbClr val="FFFFFF"/>
                </a:highlight>
              </a:rPr>
              <a:t>For each section of the article, your group will be responsible for:</a:t>
            </a:r>
            <a:endParaRPr>
              <a:solidFill>
                <a:schemeClr val="accent2"/>
              </a:solidFill>
              <a:highlight>
                <a:srgbClr val="FFFFFF"/>
              </a:highlight>
            </a:endParaRPr>
          </a:p>
          <a:p>
            <a:pPr indent="-342900" lvl="0" marL="457200" rtl="0" algn="l">
              <a:lnSpc>
                <a:spcPct val="100000"/>
              </a:lnSpc>
              <a:spcBef>
                <a:spcPts val="0"/>
              </a:spcBef>
              <a:spcAft>
                <a:spcPts val="0"/>
              </a:spcAft>
              <a:buClr>
                <a:schemeClr val="accent2"/>
              </a:buClr>
              <a:buSzPts val="1800"/>
              <a:buChar char="●"/>
            </a:pPr>
            <a:r>
              <a:rPr lang="en">
                <a:solidFill>
                  <a:schemeClr val="accent2"/>
                </a:solidFill>
                <a:highlight>
                  <a:srgbClr val="FFFFFF"/>
                </a:highlight>
              </a:rPr>
              <a:t>Reading Logs (2-column notes)</a:t>
            </a:r>
            <a:endParaRPr>
              <a:solidFill>
                <a:schemeClr val="accent2"/>
              </a:solidFill>
              <a:highlight>
                <a:srgbClr val="FFFFFF"/>
              </a:highlight>
            </a:endParaRPr>
          </a:p>
          <a:p>
            <a:pPr indent="-342900" lvl="0" marL="457200" rtl="0" algn="l">
              <a:lnSpc>
                <a:spcPct val="100000"/>
              </a:lnSpc>
              <a:spcBef>
                <a:spcPts val="0"/>
              </a:spcBef>
              <a:spcAft>
                <a:spcPts val="0"/>
              </a:spcAft>
              <a:buClr>
                <a:schemeClr val="accent2"/>
              </a:buClr>
              <a:buSzPts val="1800"/>
              <a:buChar char="●"/>
            </a:pPr>
            <a:r>
              <a:rPr lang="en">
                <a:solidFill>
                  <a:schemeClr val="accent2"/>
                </a:solidFill>
                <a:highlight>
                  <a:srgbClr val="FFFFFF"/>
                </a:highlight>
              </a:rPr>
              <a:t>After-reading tasks</a:t>
            </a:r>
            <a:endParaRPr>
              <a:solidFill>
                <a:schemeClr val="accent2"/>
              </a:solidFill>
              <a:highlight>
                <a:srgbClr val="FFFFFF"/>
              </a:highlight>
            </a:endParaRPr>
          </a:p>
          <a:p>
            <a:pPr indent="0" lvl="0" marL="0" rtl="0" algn="l">
              <a:lnSpc>
                <a:spcPct val="100000"/>
              </a:lnSpc>
              <a:spcBef>
                <a:spcPts val="0"/>
              </a:spcBef>
              <a:spcAft>
                <a:spcPts val="0"/>
              </a:spcAft>
              <a:buNone/>
            </a:pPr>
            <a:r>
              <a:t/>
            </a:r>
            <a:endParaRPr>
              <a:solidFill>
                <a:schemeClr val="accent2"/>
              </a:solidFill>
              <a:highlight>
                <a:srgbClr val="FFFFFF"/>
              </a:highlight>
            </a:endParaRPr>
          </a:p>
          <a:p>
            <a:pPr indent="0" lvl="0" marL="0" rtl="0" algn="l">
              <a:lnSpc>
                <a:spcPct val="100000"/>
              </a:lnSpc>
              <a:spcBef>
                <a:spcPts val="0"/>
              </a:spcBef>
              <a:spcAft>
                <a:spcPts val="0"/>
              </a:spcAft>
              <a:buNone/>
            </a:pPr>
            <a:r>
              <a:rPr lang="en">
                <a:solidFill>
                  <a:schemeClr val="accent2"/>
                </a:solidFill>
                <a:highlight>
                  <a:srgbClr val="FFFFFF"/>
                </a:highlight>
              </a:rPr>
              <a:t>Follow along with the class example for a reading log so you can make sure you do it successfully!</a:t>
            </a:r>
            <a:endParaRPr>
              <a:solidFill>
                <a:schemeClr val="accent2"/>
              </a:solidFill>
              <a:highlight>
                <a:srgbClr val="FFFFFF"/>
              </a:high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Head to Google Classroom to Open the Article</a:t>
            </a:r>
            <a:endParaRPr/>
          </a:p>
        </p:txBody>
      </p:sp>
      <p:sp>
        <p:nvSpPr>
          <p:cNvPr id="134" name="Google Shape;134;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Open to a blank page in your notebook.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5"/>
          <p:cNvSpPr txBox="1"/>
          <p:nvPr>
            <p:ph type="title"/>
          </p:nvPr>
        </p:nvSpPr>
        <p:spPr>
          <a:xfrm>
            <a:off x="311700" y="445025"/>
            <a:ext cx="8520600" cy="572700"/>
          </a:xfrm>
          <a:prstGeom prst="rect">
            <a:avLst/>
          </a:prstGeom>
          <a:solidFill>
            <a:srgbClr val="D9EAD3"/>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Reading Groups 306</a:t>
            </a:r>
            <a:endParaRPr/>
          </a:p>
        </p:txBody>
      </p:sp>
      <p:graphicFrame>
        <p:nvGraphicFramePr>
          <p:cNvPr id="140" name="Google Shape;140;p25"/>
          <p:cNvGraphicFramePr/>
          <p:nvPr/>
        </p:nvGraphicFramePr>
        <p:xfrm>
          <a:off x="311700" y="1173025"/>
          <a:ext cx="3000000" cy="3000000"/>
        </p:xfrm>
        <a:graphic>
          <a:graphicData uri="http://schemas.openxmlformats.org/drawingml/2006/table">
            <a:tbl>
              <a:tblPr>
                <a:noFill/>
                <a:tableStyleId>{6FFC5A19-DD8D-4E22-9668-026948C332BB}</a:tableStyleId>
              </a:tblPr>
              <a:tblGrid>
                <a:gridCol w="1991300"/>
                <a:gridCol w="6529300"/>
              </a:tblGrid>
              <a:tr h="521175">
                <a:tc>
                  <a:txBody>
                    <a:bodyPr/>
                    <a:lstStyle/>
                    <a:p>
                      <a:pPr indent="0" lvl="0" marL="0" rtl="0" algn="ctr">
                        <a:spcBef>
                          <a:spcPts val="0"/>
                        </a:spcBef>
                        <a:spcAft>
                          <a:spcPts val="0"/>
                        </a:spcAft>
                        <a:buClr>
                          <a:schemeClr val="dk1"/>
                        </a:buClr>
                        <a:buSzPts val="1100"/>
                        <a:buFont typeface="Arial"/>
                        <a:buNone/>
                      </a:pPr>
                      <a:r>
                        <a:rPr lang="en" sz="1700">
                          <a:solidFill>
                            <a:schemeClr val="dk1"/>
                          </a:solidFill>
                        </a:rPr>
                        <a:t>Squares</a:t>
                      </a:r>
                      <a:endParaRPr b="1" sz="1700"/>
                    </a:p>
                  </a:txBody>
                  <a:tcPr marT="91425" marB="91425" marR="91425" marL="91425" anchor="ctr">
                    <a:solidFill>
                      <a:schemeClr val="lt1"/>
                    </a:solidFill>
                  </a:tcPr>
                </a:tc>
                <a:tc>
                  <a:txBody>
                    <a:bodyPr/>
                    <a:lstStyle/>
                    <a:p>
                      <a:pPr indent="0" lvl="0" marL="0" rtl="0" algn="ctr">
                        <a:spcBef>
                          <a:spcPts val="0"/>
                        </a:spcBef>
                        <a:spcAft>
                          <a:spcPts val="0"/>
                        </a:spcAft>
                        <a:buClr>
                          <a:schemeClr val="dk1"/>
                        </a:buClr>
                        <a:buSzPts val="1100"/>
                        <a:buFont typeface="Arial"/>
                        <a:buNone/>
                      </a:pPr>
                      <a:r>
                        <a:rPr b="1" lang="en" sz="1700" u="sng">
                          <a:solidFill>
                            <a:schemeClr val="dk1"/>
                          </a:solidFill>
                        </a:rPr>
                        <a:t>Victor</a:t>
                      </a:r>
                      <a:r>
                        <a:rPr lang="en" sz="1700">
                          <a:solidFill>
                            <a:schemeClr val="dk1"/>
                          </a:solidFill>
                        </a:rPr>
                        <a:t>, </a:t>
                      </a:r>
                      <a:r>
                        <a:rPr lang="en" sz="1700">
                          <a:solidFill>
                            <a:schemeClr val="dk1"/>
                          </a:solidFill>
                        </a:rPr>
                        <a:t>Sylvia, Will, Li</a:t>
                      </a:r>
                      <a:endParaRPr sz="1700"/>
                    </a:p>
                  </a:txBody>
                  <a:tcPr marT="91425" marB="91425" marR="91425" marL="91425" anchor="ctr">
                    <a:solidFill>
                      <a:schemeClr val="lt1"/>
                    </a:solidFill>
                  </a:tcPr>
                </a:tc>
              </a:tr>
              <a:tr h="501175">
                <a:tc>
                  <a:txBody>
                    <a:bodyPr/>
                    <a:lstStyle/>
                    <a:p>
                      <a:pPr indent="0" lvl="0" marL="0" rtl="0" algn="ctr">
                        <a:spcBef>
                          <a:spcPts val="0"/>
                        </a:spcBef>
                        <a:spcAft>
                          <a:spcPts val="0"/>
                        </a:spcAft>
                        <a:buClr>
                          <a:schemeClr val="dk1"/>
                        </a:buClr>
                        <a:buSzPts val="1100"/>
                        <a:buFont typeface="Arial"/>
                        <a:buNone/>
                      </a:pPr>
                      <a:r>
                        <a:rPr lang="en" sz="1700">
                          <a:solidFill>
                            <a:schemeClr val="dk1"/>
                          </a:solidFill>
                        </a:rPr>
                        <a:t>Triangles</a:t>
                      </a:r>
                      <a:endParaRPr sz="1700"/>
                    </a:p>
                  </a:txBody>
                  <a:tcPr marT="91425" marB="91425" marR="91425" marL="91425" anchor="ctr">
                    <a:solidFill>
                      <a:schemeClr val="lt1"/>
                    </a:solidFill>
                  </a:tcPr>
                </a:tc>
                <a:tc>
                  <a:txBody>
                    <a:bodyPr/>
                    <a:lstStyle/>
                    <a:p>
                      <a:pPr indent="0" lvl="0" marL="0" rtl="0" algn="ctr">
                        <a:spcBef>
                          <a:spcPts val="0"/>
                        </a:spcBef>
                        <a:spcAft>
                          <a:spcPts val="0"/>
                        </a:spcAft>
                        <a:buNone/>
                      </a:pPr>
                      <a:r>
                        <a:rPr b="1" lang="en" sz="1700" u="sng"/>
                        <a:t>Gianis</a:t>
                      </a:r>
                      <a:r>
                        <a:rPr lang="en" sz="1700"/>
                        <a:t>, Fidel, Valentina, Xavier</a:t>
                      </a:r>
                      <a:endParaRPr sz="1700"/>
                    </a:p>
                  </a:txBody>
                  <a:tcPr marT="91425" marB="91425" marR="91425" marL="91425" anchor="ctr">
                    <a:solidFill>
                      <a:schemeClr val="lt1"/>
                    </a:solidFill>
                  </a:tcPr>
                </a:tc>
              </a:tr>
              <a:tr h="501175">
                <a:tc>
                  <a:txBody>
                    <a:bodyPr/>
                    <a:lstStyle/>
                    <a:p>
                      <a:pPr indent="0" lvl="0" marL="0" rtl="0" algn="ctr">
                        <a:spcBef>
                          <a:spcPts val="0"/>
                        </a:spcBef>
                        <a:spcAft>
                          <a:spcPts val="0"/>
                        </a:spcAft>
                        <a:buClr>
                          <a:schemeClr val="dk1"/>
                        </a:buClr>
                        <a:buSzPts val="1100"/>
                        <a:buFont typeface="Arial"/>
                        <a:buNone/>
                      </a:pPr>
                      <a:r>
                        <a:rPr lang="en" sz="1700">
                          <a:solidFill>
                            <a:schemeClr val="dk1"/>
                          </a:solidFill>
                        </a:rPr>
                        <a:t>Circles</a:t>
                      </a:r>
                      <a:endParaRPr sz="1700"/>
                    </a:p>
                  </a:txBody>
                  <a:tcPr marT="91425" marB="91425" marR="91425" marL="91425" anchor="ctr">
                    <a:solidFill>
                      <a:schemeClr val="lt1"/>
                    </a:solidFill>
                  </a:tcPr>
                </a:tc>
                <a:tc>
                  <a:txBody>
                    <a:bodyPr/>
                    <a:lstStyle/>
                    <a:p>
                      <a:pPr indent="0" lvl="0" marL="0" rtl="0" algn="ctr">
                        <a:spcBef>
                          <a:spcPts val="0"/>
                        </a:spcBef>
                        <a:spcAft>
                          <a:spcPts val="0"/>
                        </a:spcAft>
                        <a:buNone/>
                      </a:pPr>
                      <a:r>
                        <a:rPr b="1" lang="en" sz="1700" u="sng"/>
                        <a:t>Sidney</a:t>
                      </a:r>
                      <a:r>
                        <a:rPr lang="en" sz="1700"/>
                        <a:t>, Kosta, Lulu, Eli</a:t>
                      </a:r>
                      <a:endParaRPr sz="1700"/>
                    </a:p>
                  </a:txBody>
                  <a:tcPr marT="91425" marB="91425" marR="91425" marL="91425" anchor="ctr">
                    <a:solidFill>
                      <a:schemeClr val="lt1"/>
                    </a:solidFill>
                  </a:tcPr>
                </a:tc>
              </a:tr>
              <a:tr h="501175">
                <a:tc>
                  <a:txBody>
                    <a:bodyPr/>
                    <a:lstStyle/>
                    <a:p>
                      <a:pPr indent="0" lvl="0" marL="0" rtl="0" algn="ctr">
                        <a:spcBef>
                          <a:spcPts val="0"/>
                        </a:spcBef>
                        <a:spcAft>
                          <a:spcPts val="0"/>
                        </a:spcAft>
                        <a:buClr>
                          <a:schemeClr val="dk1"/>
                        </a:buClr>
                        <a:buSzPts val="1100"/>
                        <a:buFont typeface="Arial"/>
                        <a:buNone/>
                      </a:pPr>
                      <a:r>
                        <a:rPr lang="en" sz="1700">
                          <a:solidFill>
                            <a:schemeClr val="dk1"/>
                          </a:solidFill>
                        </a:rPr>
                        <a:t>Diamonds</a:t>
                      </a:r>
                      <a:endParaRPr sz="1700"/>
                    </a:p>
                  </a:txBody>
                  <a:tcPr marT="91425" marB="91425" marR="91425" marL="91425" anchor="ctr">
                    <a:solidFill>
                      <a:schemeClr val="lt1"/>
                    </a:solidFill>
                  </a:tcPr>
                </a:tc>
                <a:tc>
                  <a:txBody>
                    <a:bodyPr/>
                    <a:lstStyle/>
                    <a:p>
                      <a:pPr indent="0" lvl="0" marL="0" rtl="0" algn="ctr">
                        <a:spcBef>
                          <a:spcPts val="0"/>
                        </a:spcBef>
                        <a:spcAft>
                          <a:spcPts val="0"/>
                        </a:spcAft>
                        <a:buNone/>
                      </a:pPr>
                      <a:r>
                        <a:rPr b="1" lang="en" sz="1700" u="sng"/>
                        <a:t>Aayla</a:t>
                      </a:r>
                      <a:r>
                        <a:rPr lang="en" sz="1700"/>
                        <a:t>, Joey, Aleks, London, Amia</a:t>
                      </a:r>
                      <a:endParaRPr sz="1700"/>
                    </a:p>
                  </a:txBody>
                  <a:tcPr marT="91425" marB="91425" marR="91425" marL="91425" anchor="ctr">
                    <a:solidFill>
                      <a:schemeClr val="lt1"/>
                    </a:solidFill>
                  </a:tcPr>
                </a:tc>
              </a:tr>
              <a:tr h="501175">
                <a:tc>
                  <a:txBody>
                    <a:bodyPr/>
                    <a:lstStyle/>
                    <a:p>
                      <a:pPr indent="0" lvl="0" marL="0" rtl="0" algn="ctr">
                        <a:spcBef>
                          <a:spcPts val="0"/>
                        </a:spcBef>
                        <a:spcAft>
                          <a:spcPts val="0"/>
                        </a:spcAft>
                        <a:buClr>
                          <a:schemeClr val="dk1"/>
                        </a:buClr>
                        <a:buSzPts val="1100"/>
                        <a:buFont typeface="Arial"/>
                        <a:buNone/>
                      </a:pPr>
                      <a:r>
                        <a:rPr lang="en" sz="1700">
                          <a:solidFill>
                            <a:schemeClr val="dk1"/>
                          </a:solidFill>
                        </a:rPr>
                        <a:t>Stars</a:t>
                      </a:r>
                      <a:endParaRPr sz="1700"/>
                    </a:p>
                  </a:txBody>
                  <a:tcPr marT="91425" marB="91425" marR="91425" marL="91425" anchor="ctr">
                    <a:solidFill>
                      <a:schemeClr val="lt1"/>
                    </a:solidFill>
                  </a:tcPr>
                </a:tc>
                <a:tc>
                  <a:txBody>
                    <a:bodyPr/>
                    <a:lstStyle/>
                    <a:p>
                      <a:pPr indent="0" lvl="0" marL="0" rtl="0" algn="ctr">
                        <a:spcBef>
                          <a:spcPts val="0"/>
                        </a:spcBef>
                        <a:spcAft>
                          <a:spcPts val="0"/>
                        </a:spcAft>
                        <a:buNone/>
                      </a:pPr>
                      <a:r>
                        <a:rPr b="1" lang="en" sz="1700" u="sng"/>
                        <a:t>Tianny</a:t>
                      </a:r>
                      <a:r>
                        <a:rPr lang="en" sz="1700"/>
                        <a:t>, Angelo, Rebeca, Ashton</a:t>
                      </a:r>
                      <a:endParaRPr sz="1700"/>
                    </a:p>
                  </a:txBody>
                  <a:tcPr marT="91425" marB="91425" marR="91425" marL="91425" anchor="ctr">
                    <a:solidFill>
                      <a:schemeClr val="lt1"/>
                    </a:solidFill>
                  </a:tcPr>
                </a:tc>
              </a:tr>
              <a:tr h="501175">
                <a:tc>
                  <a:txBody>
                    <a:bodyPr/>
                    <a:lstStyle/>
                    <a:p>
                      <a:pPr indent="0" lvl="0" marL="0" rtl="0" algn="ctr">
                        <a:spcBef>
                          <a:spcPts val="0"/>
                        </a:spcBef>
                        <a:spcAft>
                          <a:spcPts val="0"/>
                        </a:spcAft>
                        <a:buNone/>
                      </a:pPr>
                      <a:r>
                        <a:rPr lang="en" sz="1700">
                          <a:solidFill>
                            <a:schemeClr val="dk1"/>
                          </a:solidFill>
                        </a:rPr>
                        <a:t>Ovals</a:t>
                      </a:r>
                      <a:endParaRPr sz="1700">
                        <a:solidFill>
                          <a:schemeClr val="dk1"/>
                        </a:solidFill>
                      </a:endParaRPr>
                    </a:p>
                  </a:txBody>
                  <a:tcPr marT="91425" marB="91425" marR="91425" marL="91425" anchor="ctr">
                    <a:solidFill>
                      <a:schemeClr val="lt1"/>
                    </a:solidFill>
                  </a:tcPr>
                </a:tc>
                <a:tc>
                  <a:txBody>
                    <a:bodyPr/>
                    <a:lstStyle/>
                    <a:p>
                      <a:pPr indent="0" lvl="0" marL="0" rtl="0" algn="ctr">
                        <a:spcBef>
                          <a:spcPts val="0"/>
                        </a:spcBef>
                        <a:spcAft>
                          <a:spcPts val="0"/>
                        </a:spcAft>
                        <a:buNone/>
                      </a:pPr>
                      <a:r>
                        <a:rPr b="1" lang="en" sz="1700" u="sng"/>
                        <a:t>Dayanara</a:t>
                      </a:r>
                      <a:r>
                        <a:rPr lang="en" sz="1700"/>
                        <a:t>, Devin, Chanel, Danylo</a:t>
                      </a:r>
                      <a:endParaRPr sz="1700"/>
                    </a:p>
                  </a:txBody>
                  <a:tcPr marT="91425" marB="91425" marR="91425" marL="91425" anchor="ctr">
                    <a:solidFill>
                      <a:schemeClr val="lt1"/>
                    </a:solidFill>
                  </a:tcPr>
                </a:tc>
              </a:tr>
              <a:tr h="501175">
                <a:tc>
                  <a:txBody>
                    <a:bodyPr/>
                    <a:lstStyle/>
                    <a:p>
                      <a:pPr indent="0" lvl="0" marL="0" rtl="0" algn="ctr">
                        <a:spcBef>
                          <a:spcPts val="0"/>
                        </a:spcBef>
                        <a:spcAft>
                          <a:spcPts val="0"/>
                        </a:spcAft>
                        <a:buNone/>
                      </a:pPr>
                      <a:r>
                        <a:rPr lang="en" sz="1700">
                          <a:solidFill>
                            <a:schemeClr val="dk1"/>
                          </a:solidFill>
                        </a:rPr>
                        <a:t>Rhombuses</a:t>
                      </a:r>
                      <a:endParaRPr sz="1700">
                        <a:solidFill>
                          <a:schemeClr val="dk1"/>
                        </a:solidFill>
                      </a:endParaRPr>
                    </a:p>
                  </a:txBody>
                  <a:tcPr marT="91425" marB="91425" marR="91425" marL="91425" anchor="ctr">
                    <a:solidFill>
                      <a:schemeClr val="lt1"/>
                    </a:solidFill>
                  </a:tcPr>
                </a:tc>
                <a:tc>
                  <a:txBody>
                    <a:bodyPr/>
                    <a:lstStyle/>
                    <a:p>
                      <a:pPr indent="0" lvl="0" marL="0" rtl="0" algn="ctr">
                        <a:spcBef>
                          <a:spcPts val="0"/>
                        </a:spcBef>
                        <a:spcAft>
                          <a:spcPts val="0"/>
                        </a:spcAft>
                        <a:buNone/>
                      </a:pPr>
                      <a:r>
                        <a:rPr b="1" lang="en" sz="1700" u="sng"/>
                        <a:t>Camila</a:t>
                      </a:r>
                      <a:r>
                        <a:rPr lang="en" sz="1700"/>
                        <a:t>, Carlos, Emilio, Milana, Tristan</a:t>
                      </a:r>
                      <a:endParaRPr sz="1700"/>
                    </a:p>
                  </a:txBody>
                  <a:tcPr marT="91425" marB="91425" marR="91425" marL="91425" anchor="ctr">
                    <a:solidFill>
                      <a:schemeClr val="lt1"/>
                    </a:solidFill>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6"/>
          <p:cNvSpPr txBox="1"/>
          <p:nvPr>
            <p:ph type="title"/>
          </p:nvPr>
        </p:nvSpPr>
        <p:spPr>
          <a:xfrm>
            <a:off x="311700" y="445025"/>
            <a:ext cx="8520600" cy="572700"/>
          </a:xfrm>
          <a:prstGeom prst="rect">
            <a:avLst/>
          </a:prstGeom>
          <a:solidFill>
            <a:srgbClr val="D9D9D9"/>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Arial"/>
                <a:ea typeface="Arial"/>
                <a:cs typeface="Arial"/>
                <a:sym typeface="Arial"/>
              </a:rPr>
              <a:t>Reading Groups</a:t>
            </a:r>
            <a:endParaRPr>
              <a:latin typeface="Arial"/>
              <a:ea typeface="Arial"/>
              <a:cs typeface="Arial"/>
              <a:sym typeface="Arial"/>
            </a:endParaRPr>
          </a:p>
        </p:txBody>
      </p:sp>
      <p:sp>
        <p:nvSpPr>
          <p:cNvPr id="146" name="Google Shape;146;p26"/>
          <p:cNvSpPr txBox="1"/>
          <p:nvPr>
            <p:ph idx="1" type="body"/>
          </p:nvPr>
        </p:nvSpPr>
        <p:spPr>
          <a:xfrm>
            <a:off x="311700" y="1171600"/>
            <a:ext cx="6008400" cy="3397200"/>
          </a:xfrm>
          <a:prstGeom prst="rect">
            <a:avLst/>
          </a:prstGeom>
          <a:solidFill>
            <a:schemeClr val="lt1"/>
          </a:solidFill>
          <a:ln cap="flat" cmpd="sng" w="19050">
            <a:solidFill>
              <a:srgbClr val="000000"/>
            </a:solidFill>
            <a:prstDash val="solid"/>
            <a:round/>
            <a:headEnd len="sm" w="sm" type="none"/>
            <a:tailEnd len="sm" w="sm" type="none"/>
          </a:ln>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b="1" lang="en">
                <a:solidFill>
                  <a:srgbClr val="FF0000"/>
                </a:solidFill>
                <a:highlight>
                  <a:srgbClr val="FFFFFF"/>
                </a:highlight>
              </a:rPr>
              <a:t>REVIEW THE READING GUIDE ONE-PAGER</a:t>
            </a:r>
            <a:endParaRPr b="1">
              <a:solidFill>
                <a:srgbClr val="FF0000"/>
              </a:solidFill>
              <a:highlight>
                <a:srgbClr val="FFFFFF"/>
              </a:highlight>
            </a:endParaRPr>
          </a:p>
          <a:p>
            <a:pPr indent="0" lvl="0" marL="0" rtl="0" algn="l">
              <a:lnSpc>
                <a:spcPct val="100000"/>
              </a:lnSpc>
              <a:spcBef>
                <a:spcPts val="0"/>
              </a:spcBef>
              <a:spcAft>
                <a:spcPts val="0"/>
              </a:spcAft>
              <a:buNone/>
            </a:pPr>
            <a:r>
              <a:rPr lang="en">
                <a:solidFill>
                  <a:schemeClr val="accent2"/>
                </a:solidFill>
                <a:highlight>
                  <a:srgbClr val="FFFFFF"/>
                </a:highlight>
              </a:rPr>
              <a:t>Read </a:t>
            </a:r>
            <a:r>
              <a:rPr lang="en">
                <a:solidFill>
                  <a:schemeClr val="accent2"/>
                </a:solidFill>
                <a:highlight>
                  <a:srgbClr val="FFFFFF"/>
                </a:highlight>
              </a:rPr>
              <a:t>Chapter 1 of </a:t>
            </a:r>
            <a:r>
              <a:rPr i="1" lang="en" u="sng">
                <a:solidFill>
                  <a:schemeClr val="accent5"/>
                </a:solidFill>
                <a:highlight>
                  <a:srgbClr val="FFFFFF"/>
                </a:highlight>
                <a:hlinkClick r:id="rId3">
                  <a:extLst>
                    <a:ext uri="{A12FA001-AC4F-418D-AE19-62706E023703}">
                      <ahyp:hlinkClr val="tx"/>
                    </a:ext>
                  </a:extLst>
                </a:hlinkClick>
              </a:rPr>
              <a:t>Drowning in Debt</a:t>
            </a:r>
            <a:r>
              <a:rPr lang="en">
                <a:solidFill>
                  <a:schemeClr val="accent2"/>
                </a:solidFill>
                <a:highlight>
                  <a:srgbClr val="FFFFFF"/>
                </a:highlight>
              </a:rPr>
              <a:t> </a:t>
            </a:r>
            <a:endParaRPr>
              <a:solidFill>
                <a:schemeClr val="accent2"/>
              </a:solidFill>
              <a:highlight>
                <a:srgbClr val="FFFFFF"/>
              </a:highlight>
            </a:endParaRPr>
          </a:p>
          <a:p>
            <a:pPr indent="0" lvl="0" marL="0" rtl="0" algn="l">
              <a:lnSpc>
                <a:spcPct val="100000"/>
              </a:lnSpc>
              <a:spcBef>
                <a:spcPts val="0"/>
              </a:spcBef>
              <a:spcAft>
                <a:spcPts val="0"/>
              </a:spcAft>
              <a:buClr>
                <a:schemeClr val="dk1"/>
              </a:buClr>
              <a:buSzPts val="1100"/>
              <a:buFont typeface="Arial"/>
              <a:buNone/>
            </a:pPr>
            <a:r>
              <a:t/>
            </a:r>
            <a:endParaRPr sz="1000">
              <a:solidFill>
                <a:schemeClr val="accent2"/>
              </a:solidFill>
              <a:highlight>
                <a:srgbClr val="FFFFFF"/>
              </a:highlight>
            </a:endParaRPr>
          </a:p>
          <a:p>
            <a:pPr indent="0" lvl="0" marL="0" rtl="0" algn="l">
              <a:spcBef>
                <a:spcPts val="0"/>
              </a:spcBef>
              <a:spcAft>
                <a:spcPts val="0"/>
              </a:spcAft>
              <a:buNone/>
            </a:pPr>
            <a:r>
              <a:rPr lang="en" u="sng">
                <a:solidFill>
                  <a:schemeClr val="dk1"/>
                </a:solidFill>
                <a:latin typeface="Arial"/>
                <a:ea typeface="Arial"/>
                <a:cs typeface="Arial"/>
                <a:sym typeface="Arial"/>
              </a:rPr>
              <a:t>Reading Logs</a:t>
            </a:r>
            <a:r>
              <a:rPr lang="en">
                <a:solidFill>
                  <a:schemeClr val="dk1"/>
                </a:solidFill>
                <a:latin typeface="Arial"/>
                <a:ea typeface="Arial"/>
                <a:cs typeface="Arial"/>
                <a:sym typeface="Arial"/>
              </a:rPr>
              <a:t>:  </a:t>
            </a:r>
            <a:endParaRPr>
              <a:solidFill>
                <a:schemeClr val="dk1"/>
              </a:solidFill>
            </a:endParaRPr>
          </a:p>
          <a:p>
            <a:pPr indent="-342900" lvl="0" marL="457200" rtl="0" algn="l">
              <a:spcBef>
                <a:spcPts val="1200"/>
              </a:spcBef>
              <a:spcAft>
                <a:spcPts val="0"/>
              </a:spcAft>
              <a:buClr>
                <a:schemeClr val="dk1"/>
              </a:buClr>
              <a:buSzPts val="1800"/>
              <a:buChar char="●"/>
            </a:pPr>
            <a:r>
              <a:rPr lang="en">
                <a:solidFill>
                  <a:schemeClr val="dk1"/>
                </a:solidFill>
              </a:rPr>
              <a:t>4 entries</a:t>
            </a:r>
            <a:endParaRPr>
              <a:solidFill>
                <a:schemeClr val="dk1"/>
              </a:solidFill>
            </a:endParaRPr>
          </a:p>
          <a:p>
            <a:pPr indent="-317500" lvl="1" marL="914400" rtl="0" algn="l">
              <a:spcBef>
                <a:spcPts val="0"/>
              </a:spcBef>
              <a:spcAft>
                <a:spcPts val="0"/>
              </a:spcAft>
              <a:buClr>
                <a:schemeClr val="dk1"/>
              </a:buClr>
              <a:buSzPts val="1400"/>
              <a:buFont typeface="Arial"/>
              <a:buChar char="○"/>
            </a:pPr>
            <a:r>
              <a:rPr lang="en">
                <a:solidFill>
                  <a:schemeClr val="dk1"/>
                </a:solidFill>
                <a:latin typeface="Arial"/>
                <a:ea typeface="Arial"/>
                <a:cs typeface="Arial"/>
                <a:sym typeface="Arial"/>
              </a:rPr>
              <a:t>Entry = Text/Idea/Evidence + Page No. + Thoughts</a:t>
            </a:r>
            <a:endParaRPr>
              <a:solidFill>
                <a:schemeClr val="dk1"/>
              </a:solidFill>
              <a:latin typeface="Arial"/>
              <a:ea typeface="Arial"/>
              <a:cs typeface="Arial"/>
              <a:sym typeface="Arial"/>
            </a:endParaRPr>
          </a:p>
          <a:p>
            <a:pPr indent="-317500" lvl="1" marL="914400" rtl="0" algn="l">
              <a:spcBef>
                <a:spcPts val="0"/>
              </a:spcBef>
              <a:spcAft>
                <a:spcPts val="0"/>
              </a:spcAft>
              <a:buClr>
                <a:schemeClr val="dk1"/>
              </a:buClr>
              <a:buSzPts val="1400"/>
              <a:buChar char="○"/>
            </a:pPr>
            <a:r>
              <a:rPr b="1" lang="en">
                <a:solidFill>
                  <a:schemeClr val="dk1"/>
                </a:solidFill>
              </a:rPr>
              <a:t>Core Vocabulary</a:t>
            </a:r>
            <a:endParaRPr b="1">
              <a:solidFill>
                <a:schemeClr val="dk1"/>
              </a:solidFill>
            </a:endParaRPr>
          </a:p>
          <a:p>
            <a:pPr indent="-317500" lvl="1" marL="914400" rtl="0" algn="l">
              <a:spcBef>
                <a:spcPts val="0"/>
              </a:spcBef>
              <a:spcAft>
                <a:spcPts val="0"/>
              </a:spcAft>
              <a:buClr>
                <a:schemeClr val="dk1"/>
              </a:buClr>
              <a:buSzPts val="1400"/>
              <a:buFont typeface="Arial"/>
              <a:buChar char="○"/>
            </a:pPr>
            <a:r>
              <a:rPr lang="en">
                <a:solidFill>
                  <a:schemeClr val="dk1"/>
                </a:solidFill>
              </a:rPr>
              <a:t>1 key point </a:t>
            </a:r>
            <a:r>
              <a:rPr lang="en">
                <a:solidFill>
                  <a:schemeClr val="dk1"/>
                </a:solidFill>
              </a:rPr>
              <a:t>for </a:t>
            </a:r>
            <a:r>
              <a:rPr b="1" lang="en" u="sng">
                <a:solidFill>
                  <a:schemeClr val="dk1"/>
                </a:solidFill>
              </a:rPr>
              <a:t>EACH</a:t>
            </a:r>
            <a:r>
              <a:rPr b="1" lang="en">
                <a:solidFill>
                  <a:schemeClr val="dk1"/>
                </a:solidFill>
              </a:rPr>
              <a:t> </a:t>
            </a:r>
            <a:r>
              <a:rPr lang="en">
                <a:solidFill>
                  <a:schemeClr val="dk1"/>
                </a:solidFill>
                <a:latin typeface="Arial"/>
                <a:ea typeface="Arial"/>
                <a:cs typeface="Arial"/>
                <a:sym typeface="Arial"/>
              </a:rPr>
              <a:t>chapter</a:t>
            </a:r>
            <a:endParaRPr>
              <a:solidFill>
                <a:schemeClr val="dk1"/>
              </a:solidFill>
              <a:latin typeface="Arial"/>
              <a:ea typeface="Arial"/>
              <a:cs typeface="Arial"/>
              <a:sym typeface="Arial"/>
            </a:endParaRPr>
          </a:p>
          <a:p>
            <a:pPr indent="0" lvl="0" marL="0" rtl="0" algn="l">
              <a:spcBef>
                <a:spcPts val="1200"/>
              </a:spcBef>
              <a:spcAft>
                <a:spcPts val="0"/>
              </a:spcAft>
              <a:buNone/>
            </a:pPr>
            <a:r>
              <a:rPr lang="en" u="sng">
                <a:solidFill>
                  <a:schemeClr val="dk1"/>
                </a:solidFill>
                <a:latin typeface="Arial"/>
                <a:ea typeface="Arial"/>
                <a:cs typeface="Arial"/>
                <a:sym typeface="Arial"/>
              </a:rPr>
              <a:t>After reading tasks</a:t>
            </a:r>
            <a:r>
              <a:rPr lang="en">
                <a:solidFill>
                  <a:schemeClr val="dk1"/>
                </a:solidFill>
                <a:latin typeface="Arial"/>
                <a:ea typeface="Arial"/>
                <a:cs typeface="Arial"/>
                <a:sym typeface="Arial"/>
              </a:rPr>
              <a:t>:</a:t>
            </a:r>
            <a:endParaRPr>
              <a:solidFill>
                <a:schemeClr val="dk1"/>
              </a:solidFill>
              <a:latin typeface="Arial"/>
              <a:ea typeface="Arial"/>
              <a:cs typeface="Arial"/>
              <a:sym typeface="Arial"/>
            </a:endParaRPr>
          </a:p>
          <a:p>
            <a:pPr indent="-342900" lvl="0" marL="457200" rtl="0" algn="l">
              <a:spcBef>
                <a:spcPts val="1200"/>
              </a:spcBef>
              <a:spcAft>
                <a:spcPts val="0"/>
              </a:spcAft>
              <a:buClr>
                <a:schemeClr val="dk1"/>
              </a:buClr>
              <a:buSzPts val="1800"/>
              <a:buFont typeface="Arial"/>
              <a:buChar char="●"/>
            </a:pPr>
            <a:r>
              <a:rPr lang="en">
                <a:solidFill>
                  <a:schemeClr val="dk1"/>
                </a:solidFill>
              </a:rPr>
              <a:t>Complete the </a:t>
            </a:r>
            <a:r>
              <a:rPr lang="en" u="sng">
                <a:solidFill>
                  <a:schemeClr val="hlink"/>
                </a:solidFill>
                <a:hlinkClick r:id="rId4"/>
              </a:rPr>
              <a:t>after reading tasks</a:t>
            </a:r>
            <a:endParaRPr>
              <a:solidFill>
                <a:schemeClr val="dk1"/>
              </a:solidFill>
              <a:latin typeface="Arial"/>
              <a:ea typeface="Arial"/>
              <a:cs typeface="Arial"/>
              <a:sym typeface="Arial"/>
            </a:endParaRPr>
          </a:p>
        </p:txBody>
      </p:sp>
      <p:sp>
        <p:nvSpPr>
          <p:cNvPr id="147" name="Google Shape;147;p26"/>
          <p:cNvSpPr txBox="1"/>
          <p:nvPr/>
        </p:nvSpPr>
        <p:spPr>
          <a:xfrm>
            <a:off x="6320100" y="1178775"/>
            <a:ext cx="2512200" cy="3397200"/>
          </a:xfrm>
          <a:prstGeom prst="rect">
            <a:avLst/>
          </a:prstGeom>
          <a:solidFill>
            <a:schemeClr val="lt1"/>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dk1"/>
                </a:solidFill>
              </a:rPr>
              <a:t>Remember to use your time wisely</a:t>
            </a:r>
            <a:endParaRPr sz="2400">
              <a:solidFill>
                <a:schemeClr val="dk1"/>
              </a:solidFill>
            </a:endParaRPr>
          </a:p>
          <a:p>
            <a:pPr indent="0" lvl="0" marL="0" rtl="0" algn="l">
              <a:spcBef>
                <a:spcPts val="0"/>
              </a:spcBef>
              <a:spcAft>
                <a:spcPts val="0"/>
              </a:spcAft>
              <a:buNone/>
            </a:pPr>
            <a:r>
              <a:t/>
            </a:r>
            <a:endParaRPr sz="2400">
              <a:solidFill>
                <a:schemeClr val="dk1"/>
              </a:solidFill>
            </a:endParaRPr>
          </a:p>
          <a:p>
            <a:pPr indent="0" lvl="0" marL="0" rtl="0" algn="l">
              <a:spcBef>
                <a:spcPts val="0"/>
              </a:spcBef>
              <a:spcAft>
                <a:spcPts val="0"/>
              </a:spcAft>
              <a:buNone/>
            </a:pPr>
            <a:r>
              <a:rPr lang="en" sz="2400">
                <a:solidFill>
                  <a:schemeClr val="dk1"/>
                </a:solidFill>
              </a:rPr>
              <a:t>Group leaders:</a:t>
            </a:r>
            <a:endParaRPr sz="2400">
              <a:solidFill>
                <a:schemeClr val="dk1"/>
              </a:solidFill>
            </a:endParaRPr>
          </a:p>
          <a:p>
            <a:pPr indent="0" lvl="0" marL="0" rtl="0" algn="l">
              <a:spcBef>
                <a:spcPts val="0"/>
              </a:spcBef>
              <a:spcAft>
                <a:spcPts val="0"/>
              </a:spcAft>
              <a:buNone/>
            </a:pPr>
            <a:r>
              <a:rPr lang="en" sz="2400">
                <a:solidFill>
                  <a:schemeClr val="dk1"/>
                </a:solidFill>
              </a:rPr>
              <a:t>Keep your group on task and accountable</a:t>
            </a:r>
            <a:endParaRPr sz="2400">
              <a:solidFill>
                <a:schemeClr val="dk1"/>
              </a:solidFill>
            </a:endParaRPr>
          </a:p>
          <a:p>
            <a:pPr indent="0" lvl="0" marL="0" rtl="0" algn="l">
              <a:spcBef>
                <a:spcPts val="0"/>
              </a:spcBef>
              <a:spcAft>
                <a:spcPts val="0"/>
              </a:spcAft>
              <a:buNone/>
            </a:pPr>
            <a:r>
              <a:t/>
            </a:r>
            <a:endParaRPr sz="240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53" name="Google Shape;153;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8"/>
          <p:cNvSpPr txBox="1"/>
          <p:nvPr>
            <p:ph type="title"/>
          </p:nvPr>
        </p:nvSpPr>
        <p:spPr>
          <a:xfrm>
            <a:off x="311700" y="445025"/>
            <a:ext cx="8520600" cy="572700"/>
          </a:xfrm>
          <a:prstGeom prst="rect">
            <a:avLst/>
          </a:prstGeom>
          <a:solidFill>
            <a:srgbClr val="351C75"/>
          </a:solidFill>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
                <a:solidFill>
                  <a:srgbClr val="FFFFFF"/>
                </a:solidFill>
              </a:rPr>
              <a:t>World Studies - Wednesday - Bell </a:t>
            </a:r>
            <a:r>
              <a:rPr lang="en">
                <a:solidFill>
                  <a:srgbClr val="FFFFFF"/>
                </a:solidFill>
              </a:rPr>
              <a:t>Ringer</a:t>
            </a:r>
            <a:endParaRPr>
              <a:solidFill>
                <a:srgbClr val="FFFFFF"/>
              </a:solidFill>
            </a:endParaRPr>
          </a:p>
          <a:p>
            <a:pPr indent="0" lvl="0" marL="0" rtl="0" algn="l">
              <a:spcBef>
                <a:spcPts val="0"/>
              </a:spcBef>
              <a:spcAft>
                <a:spcPts val="0"/>
              </a:spcAft>
              <a:buNone/>
            </a:pPr>
            <a:r>
              <a:t/>
            </a:r>
            <a:endParaRPr>
              <a:solidFill>
                <a:schemeClr val="lt1"/>
              </a:solidFill>
            </a:endParaRPr>
          </a:p>
        </p:txBody>
      </p:sp>
      <p:sp>
        <p:nvSpPr>
          <p:cNvPr id="159" name="Google Shape;159;p28"/>
          <p:cNvSpPr txBox="1"/>
          <p:nvPr>
            <p:ph idx="1" type="body"/>
          </p:nvPr>
        </p:nvSpPr>
        <p:spPr>
          <a:xfrm>
            <a:off x="311700" y="1152475"/>
            <a:ext cx="4260300" cy="2111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b="1" lang="en">
                <a:solidFill>
                  <a:schemeClr val="dk1"/>
                </a:solidFill>
              </a:rPr>
              <a:t>Respond to the following in your notebook:</a:t>
            </a:r>
            <a:endParaRPr b="1">
              <a:solidFill>
                <a:schemeClr val="dk1"/>
              </a:solidFill>
            </a:endParaRPr>
          </a:p>
          <a:p>
            <a:pPr indent="0" lvl="0" marL="0" rtl="0" algn="l">
              <a:lnSpc>
                <a:spcPct val="100000"/>
              </a:lnSpc>
              <a:spcBef>
                <a:spcPts val="0"/>
              </a:spcBef>
              <a:spcAft>
                <a:spcPts val="0"/>
              </a:spcAft>
              <a:buNone/>
            </a:pPr>
            <a:r>
              <a:t/>
            </a:r>
            <a:endParaRPr>
              <a:solidFill>
                <a:schemeClr val="dk1"/>
              </a:solidFill>
            </a:endParaRPr>
          </a:p>
          <a:p>
            <a:pPr indent="0" lvl="0" marL="0" rtl="0" algn="l">
              <a:lnSpc>
                <a:spcPct val="100000"/>
              </a:lnSpc>
              <a:spcBef>
                <a:spcPts val="0"/>
              </a:spcBef>
              <a:spcAft>
                <a:spcPts val="0"/>
              </a:spcAft>
              <a:buNone/>
            </a:pPr>
            <a:r>
              <a:rPr lang="en">
                <a:solidFill>
                  <a:schemeClr val="dk1"/>
                </a:solidFill>
              </a:rPr>
              <a:t>What detail from yesterday’s reading has stuck with you or surprised you? </a:t>
            </a:r>
            <a:endParaRPr>
              <a:solidFill>
                <a:schemeClr val="dk1"/>
              </a:solidFill>
            </a:endParaRPr>
          </a:p>
          <a:p>
            <a:pPr indent="0" lvl="0" marL="0" rtl="0" algn="l">
              <a:lnSpc>
                <a:spcPct val="100000"/>
              </a:lnSpc>
              <a:spcBef>
                <a:spcPts val="0"/>
              </a:spcBef>
              <a:spcAft>
                <a:spcPts val="0"/>
              </a:spcAft>
              <a:buNone/>
            </a:pPr>
            <a:r>
              <a:t/>
            </a:r>
            <a:endParaRPr>
              <a:solidFill>
                <a:schemeClr val="dk1"/>
              </a:solidFill>
            </a:endParaRPr>
          </a:p>
        </p:txBody>
      </p:sp>
      <p:pic>
        <p:nvPicPr>
          <p:cNvPr descr="This timer counts down silently until it reaches 0:00, then a police siren sounds to alert you that time is up." id="160" name="Google Shape;160;p28" title="4 Minute Timer">
            <a:hlinkClick r:id="rId3"/>
          </p:cNvPr>
          <p:cNvPicPr preferRelativeResize="0"/>
          <p:nvPr/>
        </p:nvPicPr>
        <p:blipFill>
          <a:blip r:embed="rId4">
            <a:alphaModFix/>
          </a:blip>
          <a:stretch>
            <a:fillRect/>
          </a:stretch>
        </p:blipFill>
        <p:spPr>
          <a:xfrm>
            <a:off x="4919530" y="1246225"/>
            <a:ext cx="3912750" cy="220090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9"/>
          <p:cNvSpPr txBox="1"/>
          <p:nvPr>
            <p:ph type="title"/>
          </p:nvPr>
        </p:nvSpPr>
        <p:spPr>
          <a:xfrm>
            <a:off x="311700" y="445025"/>
            <a:ext cx="8520600" cy="572700"/>
          </a:xfrm>
          <a:prstGeom prst="rect">
            <a:avLst/>
          </a:prstGeom>
          <a:solidFill>
            <a:srgbClr val="351C75"/>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FFFFFF"/>
                </a:solidFill>
              </a:rPr>
              <a:t>Preview After Reading Task</a:t>
            </a:r>
            <a:endParaRPr>
              <a:solidFill>
                <a:schemeClr val="lt1"/>
              </a:solidFill>
            </a:endParaRPr>
          </a:p>
        </p:txBody>
      </p:sp>
      <p:pic>
        <p:nvPicPr>
          <p:cNvPr id="166" name="Google Shape;166;p29"/>
          <p:cNvPicPr preferRelativeResize="0"/>
          <p:nvPr/>
        </p:nvPicPr>
        <p:blipFill rotWithShape="1">
          <a:blip r:embed="rId3">
            <a:alphaModFix/>
          </a:blip>
          <a:srcRect b="3772" l="2123" r="0" t="0"/>
          <a:stretch/>
        </p:blipFill>
        <p:spPr>
          <a:xfrm>
            <a:off x="311700" y="1208900"/>
            <a:ext cx="6404726" cy="3416375"/>
          </a:xfrm>
          <a:prstGeom prst="rect">
            <a:avLst/>
          </a:prstGeom>
          <a:noFill/>
          <a:ln>
            <a:noFill/>
          </a:ln>
        </p:spPr>
      </p:pic>
      <p:pic>
        <p:nvPicPr>
          <p:cNvPr id="167" name="Google Shape;167;p29"/>
          <p:cNvPicPr preferRelativeResize="0"/>
          <p:nvPr/>
        </p:nvPicPr>
        <p:blipFill rotWithShape="1">
          <a:blip r:embed="rId4">
            <a:alphaModFix/>
          </a:blip>
          <a:srcRect b="6003" l="10694" r="7918" t="4663"/>
          <a:stretch/>
        </p:blipFill>
        <p:spPr>
          <a:xfrm>
            <a:off x="6860625" y="1564363"/>
            <a:ext cx="1971675" cy="27054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30"/>
          <p:cNvSpPr txBox="1"/>
          <p:nvPr>
            <p:ph type="title"/>
          </p:nvPr>
        </p:nvSpPr>
        <p:spPr>
          <a:xfrm>
            <a:off x="311700" y="445025"/>
            <a:ext cx="8520600" cy="572700"/>
          </a:xfrm>
          <a:prstGeom prst="rect">
            <a:avLst/>
          </a:prstGeom>
          <a:solidFill>
            <a:srgbClr val="D9EAD3"/>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Reading Groups 306</a:t>
            </a:r>
            <a:endParaRPr/>
          </a:p>
        </p:txBody>
      </p:sp>
      <p:graphicFrame>
        <p:nvGraphicFramePr>
          <p:cNvPr id="173" name="Google Shape;173;p30"/>
          <p:cNvGraphicFramePr/>
          <p:nvPr/>
        </p:nvGraphicFramePr>
        <p:xfrm>
          <a:off x="311700" y="1173025"/>
          <a:ext cx="3000000" cy="3000000"/>
        </p:xfrm>
        <a:graphic>
          <a:graphicData uri="http://schemas.openxmlformats.org/drawingml/2006/table">
            <a:tbl>
              <a:tblPr>
                <a:noFill/>
                <a:tableStyleId>{6FFC5A19-DD8D-4E22-9668-026948C332BB}</a:tableStyleId>
              </a:tblPr>
              <a:tblGrid>
                <a:gridCol w="1991300"/>
                <a:gridCol w="6529300"/>
              </a:tblGrid>
              <a:tr h="521175">
                <a:tc>
                  <a:txBody>
                    <a:bodyPr/>
                    <a:lstStyle/>
                    <a:p>
                      <a:pPr indent="0" lvl="0" marL="0" rtl="0" algn="ctr">
                        <a:spcBef>
                          <a:spcPts val="0"/>
                        </a:spcBef>
                        <a:spcAft>
                          <a:spcPts val="0"/>
                        </a:spcAft>
                        <a:buClr>
                          <a:schemeClr val="dk1"/>
                        </a:buClr>
                        <a:buSzPts val="1100"/>
                        <a:buFont typeface="Arial"/>
                        <a:buNone/>
                      </a:pPr>
                      <a:r>
                        <a:rPr lang="en" sz="1700">
                          <a:solidFill>
                            <a:schemeClr val="dk1"/>
                          </a:solidFill>
                        </a:rPr>
                        <a:t>Squares</a:t>
                      </a:r>
                      <a:endParaRPr b="1" sz="1700"/>
                    </a:p>
                  </a:txBody>
                  <a:tcPr marT="91425" marB="91425" marR="91425" marL="91425" anchor="ctr">
                    <a:solidFill>
                      <a:schemeClr val="lt1"/>
                    </a:solidFill>
                  </a:tcPr>
                </a:tc>
                <a:tc>
                  <a:txBody>
                    <a:bodyPr/>
                    <a:lstStyle/>
                    <a:p>
                      <a:pPr indent="0" lvl="0" marL="0" rtl="0" algn="ctr">
                        <a:spcBef>
                          <a:spcPts val="0"/>
                        </a:spcBef>
                        <a:spcAft>
                          <a:spcPts val="0"/>
                        </a:spcAft>
                        <a:buNone/>
                      </a:pPr>
                      <a:r>
                        <a:rPr b="1" lang="en" sz="1700" u="sng">
                          <a:solidFill>
                            <a:schemeClr val="dk1"/>
                          </a:solidFill>
                        </a:rPr>
                        <a:t>Victor</a:t>
                      </a:r>
                      <a:r>
                        <a:rPr lang="en" sz="1700">
                          <a:solidFill>
                            <a:schemeClr val="dk1"/>
                          </a:solidFill>
                        </a:rPr>
                        <a:t>, Sylvia, Will, Li</a:t>
                      </a:r>
                      <a:endParaRPr sz="1700"/>
                    </a:p>
                  </a:txBody>
                  <a:tcPr marT="91425" marB="91425" marR="91425" marL="91425" anchor="ctr">
                    <a:solidFill>
                      <a:schemeClr val="lt1"/>
                    </a:solidFill>
                  </a:tcPr>
                </a:tc>
              </a:tr>
              <a:tr h="501175">
                <a:tc>
                  <a:txBody>
                    <a:bodyPr/>
                    <a:lstStyle/>
                    <a:p>
                      <a:pPr indent="0" lvl="0" marL="0" rtl="0" algn="ctr">
                        <a:spcBef>
                          <a:spcPts val="0"/>
                        </a:spcBef>
                        <a:spcAft>
                          <a:spcPts val="0"/>
                        </a:spcAft>
                        <a:buClr>
                          <a:schemeClr val="dk1"/>
                        </a:buClr>
                        <a:buSzPts val="1100"/>
                        <a:buFont typeface="Arial"/>
                        <a:buNone/>
                      </a:pPr>
                      <a:r>
                        <a:rPr lang="en" sz="1700">
                          <a:solidFill>
                            <a:schemeClr val="dk1"/>
                          </a:solidFill>
                        </a:rPr>
                        <a:t>Triangles</a:t>
                      </a:r>
                      <a:endParaRPr sz="1700"/>
                    </a:p>
                  </a:txBody>
                  <a:tcPr marT="91425" marB="91425" marR="91425" marL="91425" anchor="ctr">
                    <a:solidFill>
                      <a:schemeClr val="lt1"/>
                    </a:solidFill>
                  </a:tcPr>
                </a:tc>
                <a:tc>
                  <a:txBody>
                    <a:bodyPr/>
                    <a:lstStyle/>
                    <a:p>
                      <a:pPr indent="0" lvl="0" marL="0" rtl="0" algn="ctr">
                        <a:spcBef>
                          <a:spcPts val="0"/>
                        </a:spcBef>
                        <a:spcAft>
                          <a:spcPts val="0"/>
                        </a:spcAft>
                        <a:buNone/>
                      </a:pPr>
                      <a:r>
                        <a:rPr b="1" lang="en" sz="1700" u="sng"/>
                        <a:t>Gianis</a:t>
                      </a:r>
                      <a:r>
                        <a:rPr lang="en" sz="1700"/>
                        <a:t>, Fidel, Valentina, Xavier</a:t>
                      </a:r>
                      <a:endParaRPr sz="1700"/>
                    </a:p>
                  </a:txBody>
                  <a:tcPr marT="91425" marB="91425" marR="91425" marL="91425" anchor="ctr">
                    <a:solidFill>
                      <a:schemeClr val="lt1"/>
                    </a:solidFill>
                  </a:tcPr>
                </a:tc>
              </a:tr>
              <a:tr h="501175">
                <a:tc>
                  <a:txBody>
                    <a:bodyPr/>
                    <a:lstStyle/>
                    <a:p>
                      <a:pPr indent="0" lvl="0" marL="0" rtl="0" algn="ctr">
                        <a:spcBef>
                          <a:spcPts val="0"/>
                        </a:spcBef>
                        <a:spcAft>
                          <a:spcPts val="0"/>
                        </a:spcAft>
                        <a:buClr>
                          <a:schemeClr val="dk1"/>
                        </a:buClr>
                        <a:buSzPts val="1100"/>
                        <a:buFont typeface="Arial"/>
                        <a:buNone/>
                      </a:pPr>
                      <a:r>
                        <a:rPr lang="en" sz="1700">
                          <a:solidFill>
                            <a:schemeClr val="dk1"/>
                          </a:solidFill>
                        </a:rPr>
                        <a:t>Circles</a:t>
                      </a:r>
                      <a:endParaRPr sz="1700"/>
                    </a:p>
                  </a:txBody>
                  <a:tcPr marT="91425" marB="91425" marR="91425" marL="91425" anchor="ctr">
                    <a:solidFill>
                      <a:schemeClr val="lt1"/>
                    </a:solidFill>
                  </a:tcPr>
                </a:tc>
                <a:tc>
                  <a:txBody>
                    <a:bodyPr/>
                    <a:lstStyle/>
                    <a:p>
                      <a:pPr indent="0" lvl="0" marL="0" rtl="0" algn="ctr">
                        <a:spcBef>
                          <a:spcPts val="0"/>
                        </a:spcBef>
                        <a:spcAft>
                          <a:spcPts val="0"/>
                        </a:spcAft>
                        <a:buNone/>
                      </a:pPr>
                      <a:r>
                        <a:rPr b="1" lang="en" sz="1700" u="sng"/>
                        <a:t>Sidney</a:t>
                      </a:r>
                      <a:r>
                        <a:rPr lang="en" sz="1700"/>
                        <a:t>, Kosta, Lulu, Eli</a:t>
                      </a:r>
                      <a:endParaRPr sz="1700"/>
                    </a:p>
                  </a:txBody>
                  <a:tcPr marT="91425" marB="91425" marR="91425" marL="91425" anchor="ctr">
                    <a:solidFill>
                      <a:schemeClr val="lt1"/>
                    </a:solidFill>
                  </a:tcPr>
                </a:tc>
              </a:tr>
              <a:tr h="501175">
                <a:tc>
                  <a:txBody>
                    <a:bodyPr/>
                    <a:lstStyle/>
                    <a:p>
                      <a:pPr indent="0" lvl="0" marL="0" rtl="0" algn="ctr">
                        <a:spcBef>
                          <a:spcPts val="0"/>
                        </a:spcBef>
                        <a:spcAft>
                          <a:spcPts val="0"/>
                        </a:spcAft>
                        <a:buClr>
                          <a:schemeClr val="dk1"/>
                        </a:buClr>
                        <a:buSzPts val="1100"/>
                        <a:buFont typeface="Arial"/>
                        <a:buNone/>
                      </a:pPr>
                      <a:r>
                        <a:rPr lang="en" sz="1700">
                          <a:solidFill>
                            <a:schemeClr val="dk1"/>
                          </a:solidFill>
                        </a:rPr>
                        <a:t>Diamonds</a:t>
                      </a:r>
                      <a:endParaRPr sz="1700"/>
                    </a:p>
                  </a:txBody>
                  <a:tcPr marT="91425" marB="91425" marR="91425" marL="91425" anchor="ctr">
                    <a:solidFill>
                      <a:schemeClr val="lt1"/>
                    </a:solidFill>
                  </a:tcPr>
                </a:tc>
                <a:tc>
                  <a:txBody>
                    <a:bodyPr/>
                    <a:lstStyle/>
                    <a:p>
                      <a:pPr indent="0" lvl="0" marL="0" rtl="0" algn="ctr">
                        <a:spcBef>
                          <a:spcPts val="0"/>
                        </a:spcBef>
                        <a:spcAft>
                          <a:spcPts val="0"/>
                        </a:spcAft>
                        <a:buNone/>
                      </a:pPr>
                      <a:r>
                        <a:rPr b="1" lang="en" sz="1700" u="sng"/>
                        <a:t>Aayla</a:t>
                      </a:r>
                      <a:r>
                        <a:rPr lang="en" sz="1700"/>
                        <a:t>, Joey, Aleks, London, Amia</a:t>
                      </a:r>
                      <a:endParaRPr sz="1700"/>
                    </a:p>
                  </a:txBody>
                  <a:tcPr marT="91425" marB="91425" marR="91425" marL="91425" anchor="ctr">
                    <a:solidFill>
                      <a:schemeClr val="lt1"/>
                    </a:solidFill>
                  </a:tcPr>
                </a:tc>
              </a:tr>
              <a:tr h="501175">
                <a:tc>
                  <a:txBody>
                    <a:bodyPr/>
                    <a:lstStyle/>
                    <a:p>
                      <a:pPr indent="0" lvl="0" marL="0" rtl="0" algn="ctr">
                        <a:spcBef>
                          <a:spcPts val="0"/>
                        </a:spcBef>
                        <a:spcAft>
                          <a:spcPts val="0"/>
                        </a:spcAft>
                        <a:buClr>
                          <a:schemeClr val="dk1"/>
                        </a:buClr>
                        <a:buSzPts val="1100"/>
                        <a:buFont typeface="Arial"/>
                        <a:buNone/>
                      </a:pPr>
                      <a:r>
                        <a:rPr lang="en" sz="1700">
                          <a:solidFill>
                            <a:schemeClr val="dk1"/>
                          </a:solidFill>
                        </a:rPr>
                        <a:t>Stars</a:t>
                      </a:r>
                      <a:endParaRPr sz="1700"/>
                    </a:p>
                  </a:txBody>
                  <a:tcPr marT="91425" marB="91425" marR="91425" marL="91425" anchor="ctr">
                    <a:solidFill>
                      <a:schemeClr val="lt1"/>
                    </a:solidFill>
                  </a:tcPr>
                </a:tc>
                <a:tc>
                  <a:txBody>
                    <a:bodyPr/>
                    <a:lstStyle/>
                    <a:p>
                      <a:pPr indent="0" lvl="0" marL="0" rtl="0" algn="ctr">
                        <a:spcBef>
                          <a:spcPts val="0"/>
                        </a:spcBef>
                        <a:spcAft>
                          <a:spcPts val="0"/>
                        </a:spcAft>
                        <a:buNone/>
                      </a:pPr>
                      <a:r>
                        <a:rPr b="1" lang="en" sz="1700" u="sng"/>
                        <a:t>Tianny</a:t>
                      </a:r>
                      <a:r>
                        <a:rPr lang="en" sz="1700"/>
                        <a:t>, Angelo, Rebeca, Ashton</a:t>
                      </a:r>
                      <a:endParaRPr sz="1700"/>
                    </a:p>
                  </a:txBody>
                  <a:tcPr marT="91425" marB="91425" marR="91425" marL="91425" anchor="ctr">
                    <a:solidFill>
                      <a:schemeClr val="lt1"/>
                    </a:solidFill>
                  </a:tcPr>
                </a:tc>
              </a:tr>
              <a:tr h="501175">
                <a:tc>
                  <a:txBody>
                    <a:bodyPr/>
                    <a:lstStyle/>
                    <a:p>
                      <a:pPr indent="0" lvl="0" marL="0" rtl="0" algn="ctr">
                        <a:spcBef>
                          <a:spcPts val="0"/>
                        </a:spcBef>
                        <a:spcAft>
                          <a:spcPts val="0"/>
                        </a:spcAft>
                        <a:buNone/>
                      </a:pPr>
                      <a:r>
                        <a:rPr lang="en" sz="1700">
                          <a:solidFill>
                            <a:schemeClr val="dk1"/>
                          </a:solidFill>
                        </a:rPr>
                        <a:t>Ovals</a:t>
                      </a:r>
                      <a:endParaRPr sz="1700">
                        <a:solidFill>
                          <a:schemeClr val="dk1"/>
                        </a:solidFill>
                      </a:endParaRPr>
                    </a:p>
                  </a:txBody>
                  <a:tcPr marT="91425" marB="91425" marR="91425" marL="91425" anchor="ctr">
                    <a:solidFill>
                      <a:schemeClr val="lt1"/>
                    </a:solidFill>
                  </a:tcPr>
                </a:tc>
                <a:tc>
                  <a:txBody>
                    <a:bodyPr/>
                    <a:lstStyle/>
                    <a:p>
                      <a:pPr indent="0" lvl="0" marL="0" rtl="0" algn="ctr">
                        <a:spcBef>
                          <a:spcPts val="0"/>
                        </a:spcBef>
                        <a:spcAft>
                          <a:spcPts val="0"/>
                        </a:spcAft>
                        <a:buNone/>
                      </a:pPr>
                      <a:r>
                        <a:rPr b="1" lang="en" sz="1700" u="sng"/>
                        <a:t>Dayanara</a:t>
                      </a:r>
                      <a:r>
                        <a:rPr lang="en" sz="1700"/>
                        <a:t>, Devin, Chanel, Danylo</a:t>
                      </a:r>
                      <a:endParaRPr sz="1700"/>
                    </a:p>
                  </a:txBody>
                  <a:tcPr marT="91425" marB="91425" marR="91425" marL="91425" anchor="ctr">
                    <a:solidFill>
                      <a:schemeClr val="lt1"/>
                    </a:solidFill>
                  </a:tcPr>
                </a:tc>
              </a:tr>
              <a:tr h="501175">
                <a:tc>
                  <a:txBody>
                    <a:bodyPr/>
                    <a:lstStyle/>
                    <a:p>
                      <a:pPr indent="0" lvl="0" marL="0" rtl="0" algn="ctr">
                        <a:spcBef>
                          <a:spcPts val="0"/>
                        </a:spcBef>
                        <a:spcAft>
                          <a:spcPts val="0"/>
                        </a:spcAft>
                        <a:buNone/>
                      </a:pPr>
                      <a:r>
                        <a:rPr lang="en" sz="1700">
                          <a:solidFill>
                            <a:schemeClr val="dk1"/>
                          </a:solidFill>
                        </a:rPr>
                        <a:t>Rhombuses</a:t>
                      </a:r>
                      <a:endParaRPr sz="1700">
                        <a:solidFill>
                          <a:schemeClr val="dk1"/>
                        </a:solidFill>
                      </a:endParaRPr>
                    </a:p>
                  </a:txBody>
                  <a:tcPr marT="91425" marB="91425" marR="91425" marL="91425" anchor="ctr">
                    <a:solidFill>
                      <a:schemeClr val="lt1"/>
                    </a:solidFill>
                  </a:tcPr>
                </a:tc>
                <a:tc>
                  <a:txBody>
                    <a:bodyPr/>
                    <a:lstStyle/>
                    <a:p>
                      <a:pPr indent="0" lvl="0" marL="0" rtl="0" algn="ctr">
                        <a:spcBef>
                          <a:spcPts val="0"/>
                        </a:spcBef>
                        <a:spcAft>
                          <a:spcPts val="0"/>
                        </a:spcAft>
                        <a:buNone/>
                      </a:pPr>
                      <a:r>
                        <a:rPr b="1" lang="en" sz="1700" u="sng"/>
                        <a:t>Camila</a:t>
                      </a:r>
                      <a:r>
                        <a:rPr lang="en" sz="1700"/>
                        <a:t>, Carlos, Emilio, Milana, Tristan</a:t>
                      </a:r>
                      <a:endParaRPr sz="1700"/>
                    </a:p>
                  </a:txBody>
                  <a:tcPr marT="91425" marB="91425" marR="91425" marL="91425" anchor="ctr">
                    <a:solidFill>
                      <a:schemeClr val="lt1"/>
                    </a:solidFill>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31"/>
          <p:cNvSpPr txBox="1"/>
          <p:nvPr>
            <p:ph type="title"/>
          </p:nvPr>
        </p:nvSpPr>
        <p:spPr>
          <a:xfrm>
            <a:off x="311700" y="445025"/>
            <a:ext cx="8520600" cy="572700"/>
          </a:xfrm>
          <a:prstGeom prst="rect">
            <a:avLst/>
          </a:prstGeom>
          <a:solidFill>
            <a:srgbClr val="D9D9D9"/>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Arial"/>
                <a:ea typeface="Arial"/>
                <a:cs typeface="Arial"/>
                <a:sym typeface="Arial"/>
              </a:rPr>
              <a:t>Reading Groups</a:t>
            </a:r>
            <a:endParaRPr>
              <a:latin typeface="Arial"/>
              <a:ea typeface="Arial"/>
              <a:cs typeface="Arial"/>
              <a:sym typeface="Arial"/>
            </a:endParaRPr>
          </a:p>
        </p:txBody>
      </p:sp>
      <p:sp>
        <p:nvSpPr>
          <p:cNvPr id="179" name="Google Shape;179;p31"/>
          <p:cNvSpPr txBox="1"/>
          <p:nvPr>
            <p:ph idx="1" type="body"/>
          </p:nvPr>
        </p:nvSpPr>
        <p:spPr>
          <a:xfrm>
            <a:off x="311700" y="1171600"/>
            <a:ext cx="6008400" cy="3397200"/>
          </a:xfrm>
          <a:prstGeom prst="rect">
            <a:avLst/>
          </a:prstGeom>
          <a:solidFill>
            <a:schemeClr val="lt1"/>
          </a:solidFill>
          <a:ln cap="flat" cmpd="sng" w="19050">
            <a:solidFill>
              <a:srgbClr val="000000"/>
            </a:solidFill>
            <a:prstDash val="solid"/>
            <a:round/>
            <a:headEnd len="sm" w="sm" type="none"/>
            <a:tailEnd len="sm" w="sm" type="none"/>
          </a:ln>
        </p:spPr>
        <p:txBody>
          <a:bodyPr anchorCtr="0" anchor="t" bIns="91425" lIns="91425" spcFirstLastPara="1" rIns="91425" wrap="square" tIns="91425">
            <a:normAutofit lnSpcReduction="10000"/>
          </a:bodyPr>
          <a:lstStyle/>
          <a:p>
            <a:pPr indent="0" lvl="0" marL="0" rtl="0" algn="l">
              <a:lnSpc>
                <a:spcPct val="100000"/>
              </a:lnSpc>
              <a:spcBef>
                <a:spcPts val="0"/>
              </a:spcBef>
              <a:spcAft>
                <a:spcPts val="0"/>
              </a:spcAft>
              <a:buNone/>
            </a:pPr>
            <a:r>
              <a:rPr lang="en">
                <a:solidFill>
                  <a:schemeClr val="accent2"/>
                </a:solidFill>
                <a:highlight>
                  <a:srgbClr val="FFFFFF"/>
                </a:highlight>
              </a:rPr>
              <a:t>Finish </a:t>
            </a:r>
            <a:r>
              <a:rPr lang="en">
                <a:solidFill>
                  <a:schemeClr val="accent2"/>
                </a:solidFill>
                <a:highlight>
                  <a:srgbClr val="FFFFFF"/>
                </a:highlight>
              </a:rPr>
              <a:t>Chapter 1 of </a:t>
            </a:r>
            <a:r>
              <a:rPr i="1" lang="en" u="sng">
                <a:solidFill>
                  <a:schemeClr val="accent5"/>
                </a:solidFill>
                <a:highlight>
                  <a:srgbClr val="FFFFFF"/>
                </a:highlight>
                <a:hlinkClick r:id="rId3">
                  <a:extLst>
                    <a:ext uri="{A12FA001-AC4F-418D-AE19-62706E023703}">
                      <ahyp:hlinkClr val="tx"/>
                    </a:ext>
                  </a:extLst>
                </a:hlinkClick>
              </a:rPr>
              <a:t>Drowning in Debt</a:t>
            </a:r>
            <a:r>
              <a:rPr lang="en">
                <a:solidFill>
                  <a:schemeClr val="accent2"/>
                </a:solidFill>
                <a:highlight>
                  <a:srgbClr val="FFFFFF"/>
                </a:highlight>
              </a:rPr>
              <a:t> </a:t>
            </a:r>
            <a:endParaRPr>
              <a:solidFill>
                <a:schemeClr val="accent2"/>
              </a:solidFill>
              <a:highlight>
                <a:srgbClr val="FFFFFF"/>
              </a:highlight>
            </a:endParaRPr>
          </a:p>
          <a:p>
            <a:pPr indent="0" lvl="0" marL="0" rtl="0" algn="l">
              <a:lnSpc>
                <a:spcPct val="100000"/>
              </a:lnSpc>
              <a:spcBef>
                <a:spcPts val="0"/>
              </a:spcBef>
              <a:spcAft>
                <a:spcPts val="0"/>
              </a:spcAft>
              <a:buClr>
                <a:schemeClr val="dk1"/>
              </a:buClr>
              <a:buSzPts val="1100"/>
              <a:buFont typeface="Arial"/>
              <a:buNone/>
            </a:pPr>
            <a:r>
              <a:t/>
            </a:r>
            <a:endParaRPr>
              <a:solidFill>
                <a:schemeClr val="accent2"/>
              </a:solidFill>
              <a:highlight>
                <a:srgbClr val="FFFFFF"/>
              </a:highlight>
            </a:endParaRPr>
          </a:p>
          <a:p>
            <a:pPr indent="0" lvl="0" marL="0" rtl="0" algn="l">
              <a:spcBef>
                <a:spcPts val="0"/>
              </a:spcBef>
              <a:spcAft>
                <a:spcPts val="0"/>
              </a:spcAft>
              <a:buNone/>
            </a:pPr>
            <a:r>
              <a:rPr lang="en" u="sng">
                <a:solidFill>
                  <a:schemeClr val="dk1"/>
                </a:solidFill>
                <a:latin typeface="Arial"/>
                <a:ea typeface="Arial"/>
                <a:cs typeface="Arial"/>
                <a:sym typeface="Arial"/>
              </a:rPr>
              <a:t>Reading Logs</a:t>
            </a:r>
            <a:r>
              <a:rPr lang="en">
                <a:solidFill>
                  <a:schemeClr val="dk1"/>
                </a:solidFill>
                <a:latin typeface="Arial"/>
                <a:ea typeface="Arial"/>
                <a:cs typeface="Arial"/>
                <a:sym typeface="Arial"/>
              </a:rPr>
              <a:t>:  </a:t>
            </a:r>
            <a:endParaRPr>
              <a:solidFill>
                <a:schemeClr val="dk1"/>
              </a:solidFill>
            </a:endParaRPr>
          </a:p>
          <a:p>
            <a:pPr indent="-342900" lvl="0" marL="457200" rtl="0" algn="l">
              <a:spcBef>
                <a:spcPts val="1200"/>
              </a:spcBef>
              <a:spcAft>
                <a:spcPts val="0"/>
              </a:spcAft>
              <a:buClr>
                <a:schemeClr val="dk1"/>
              </a:buClr>
              <a:buSzPts val="1800"/>
              <a:buChar char="●"/>
            </a:pPr>
            <a:r>
              <a:rPr lang="en">
                <a:solidFill>
                  <a:schemeClr val="dk1"/>
                </a:solidFill>
              </a:rPr>
              <a:t>4 entries</a:t>
            </a:r>
            <a:endParaRPr>
              <a:solidFill>
                <a:schemeClr val="dk1"/>
              </a:solidFill>
            </a:endParaRPr>
          </a:p>
          <a:p>
            <a:pPr indent="-317500" lvl="1" marL="914400" rtl="0" algn="l">
              <a:spcBef>
                <a:spcPts val="0"/>
              </a:spcBef>
              <a:spcAft>
                <a:spcPts val="0"/>
              </a:spcAft>
              <a:buClr>
                <a:schemeClr val="dk1"/>
              </a:buClr>
              <a:buSzPts val="1400"/>
              <a:buFont typeface="Arial"/>
              <a:buChar char="○"/>
            </a:pPr>
            <a:r>
              <a:rPr lang="en">
                <a:solidFill>
                  <a:schemeClr val="dk1"/>
                </a:solidFill>
                <a:latin typeface="Arial"/>
                <a:ea typeface="Arial"/>
                <a:cs typeface="Arial"/>
                <a:sym typeface="Arial"/>
              </a:rPr>
              <a:t>Entry = Text/Idea/Evidence + Page No. + Thoughts</a:t>
            </a:r>
            <a:endParaRPr>
              <a:solidFill>
                <a:schemeClr val="dk1"/>
              </a:solidFill>
              <a:latin typeface="Arial"/>
              <a:ea typeface="Arial"/>
              <a:cs typeface="Arial"/>
              <a:sym typeface="Arial"/>
            </a:endParaRPr>
          </a:p>
          <a:p>
            <a:pPr indent="-317500" lvl="1" marL="914400" rtl="0" algn="l">
              <a:spcBef>
                <a:spcPts val="0"/>
              </a:spcBef>
              <a:spcAft>
                <a:spcPts val="0"/>
              </a:spcAft>
              <a:buClr>
                <a:schemeClr val="dk1"/>
              </a:buClr>
              <a:buSzPts val="1400"/>
              <a:buChar char="○"/>
            </a:pPr>
            <a:r>
              <a:rPr b="1" lang="en">
                <a:solidFill>
                  <a:schemeClr val="dk1"/>
                </a:solidFill>
              </a:rPr>
              <a:t>Core Vocabulary</a:t>
            </a:r>
            <a:endParaRPr b="1">
              <a:solidFill>
                <a:schemeClr val="dk1"/>
              </a:solidFill>
            </a:endParaRPr>
          </a:p>
          <a:p>
            <a:pPr indent="-317500" lvl="1" marL="914400" rtl="0" algn="l">
              <a:spcBef>
                <a:spcPts val="0"/>
              </a:spcBef>
              <a:spcAft>
                <a:spcPts val="0"/>
              </a:spcAft>
              <a:buClr>
                <a:schemeClr val="dk1"/>
              </a:buClr>
              <a:buSzPts val="1400"/>
              <a:buFont typeface="Arial"/>
              <a:buChar char="○"/>
            </a:pPr>
            <a:r>
              <a:rPr lang="en">
                <a:solidFill>
                  <a:schemeClr val="dk1"/>
                </a:solidFill>
              </a:rPr>
              <a:t>1 key point for </a:t>
            </a:r>
            <a:r>
              <a:rPr b="1" lang="en" u="sng">
                <a:solidFill>
                  <a:schemeClr val="dk1"/>
                </a:solidFill>
              </a:rPr>
              <a:t>EACH</a:t>
            </a:r>
            <a:r>
              <a:rPr b="1" lang="en">
                <a:solidFill>
                  <a:schemeClr val="dk1"/>
                </a:solidFill>
              </a:rPr>
              <a:t> </a:t>
            </a:r>
            <a:r>
              <a:rPr lang="en">
                <a:solidFill>
                  <a:schemeClr val="dk1"/>
                </a:solidFill>
                <a:latin typeface="Arial"/>
                <a:ea typeface="Arial"/>
                <a:cs typeface="Arial"/>
                <a:sym typeface="Arial"/>
              </a:rPr>
              <a:t>chapter</a:t>
            </a:r>
            <a:endParaRPr>
              <a:solidFill>
                <a:schemeClr val="dk1"/>
              </a:solidFill>
              <a:latin typeface="Arial"/>
              <a:ea typeface="Arial"/>
              <a:cs typeface="Arial"/>
              <a:sym typeface="Arial"/>
            </a:endParaRPr>
          </a:p>
          <a:p>
            <a:pPr indent="0" lvl="0" marL="0" rtl="0" algn="l">
              <a:spcBef>
                <a:spcPts val="1200"/>
              </a:spcBef>
              <a:spcAft>
                <a:spcPts val="0"/>
              </a:spcAft>
              <a:buNone/>
            </a:pPr>
            <a:r>
              <a:rPr lang="en" u="sng">
                <a:solidFill>
                  <a:schemeClr val="dk1"/>
                </a:solidFill>
                <a:latin typeface="Arial"/>
                <a:ea typeface="Arial"/>
                <a:cs typeface="Arial"/>
                <a:sym typeface="Arial"/>
              </a:rPr>
              <a:t>After reading tasks</a:t>
            </a:r>
            <a:r>
              <a:rPr lang="en">
                <a:solidFill>
                  <a:schemeClr val="dk1"/>
                </a:solidFill>
                <a:latin typeface="Arial"/>
                <a:ea typeface="Arial"/>
                <a:cs typeface="Arial"/>
                <a:sym typeface="Arial"/>
              </a:rPr>
              <a:t>:</a:t>
            </a:r>
            <a:endParaRPr>
              <a:solidFill>
                <a:schemeClr val="dk1"/>
              </a:solidFill>
              <a:latin typeface="Arial"/>
              <a:ea typeface="Arial"/>
              <a:cs typeface="Arial"/>
              <a:sym typeface="Arial"/>
            </a:endParaRPr>
          </a:p>
          <a:p>
            <a:pPr indent="-342900" lvl="0" marL="457200" rtl="0" algn="l">
              <a:spcBef>
                <a:spcPts val="1200"/>
              </a:spcBef>
              <a:spcAft>
                <a:spcPts val="0"/>
              </a:spcAft>
              <a:buClr>
                <a:srgbClr val="FF0000"/>
              </a:buClr>
              <a:buSzPts val="1800"/>
              <a:buFont typeface="Arial"/>
              <a:buChar char="●"/>
            </a:pPr>
            <a:r>
              <a:rPr lang="en">
                <a:solidFill>
                  <a:srgbClr val="FF0000"/>
                </a:solidFill>
              </a:rPr>
              <a:t>Complete the </a:t>
            </a:r>
            <a:r>
              <a:rPr lang="en" u="sng">
                <a:solidFill>
                  <a:srgbClr val="FF0000"/>
                </a:solidFill>
                <a:hlinkClick r:id="rId4">
                  <a:extLst>
                    <a:ext uri="{A12FA001-AC4F-418D-AE19-62706E023703}">
                      <ahyp:hlinkClr val="tx"/>
                    </a:ext>
                  </a:extLst>
                </a:hlinkClick>
              </a:rPr>
              <a:t>after reading tasks</a:t>
            </a:r>
            <a:endParaRPr>
              <a:solidFill>
                <a:srgbClr val="FF0000"/>
              </a:solidFill>
            </a:endParaRPr>
          </a:p>
          <a:p>
            <a:pPr indent="-342900" lvl="0" marL="457200" rtl="0" algn="l">
              <a:spcBef>
                <a:spcPts val="0"/>
              </a:spcBef>
              <a:spcAft>
                <a:spcPts val="0"/>
              </a:spcAft>
              <a:buClr>
                <a:srgbClr val="FF0000"/>
              </a:buClr>
              <a:buSzPts val="1800"/>
              <a:buChar char="●"/>
            </a:pPr>
            <a:r>
              <a:rPr lang="en">
                <a:solidFill>
                  <a:srgbClr val="FF0000"/>
                </a:solidFill>
              </a:rPr>
              <a:t>Turn in Shaded Map &amp; Questions</a:t>
            </a:r>
            <a:endParaRPr>
              <a:solidFill>
                <a:srgbClr val="FF0000"/>
              </a:solidFill>
            </a:endParaRPr>
          </a:p>
        </p:txBody>
      </p:sp>
      <p:sp>
        <p:nvSpPr>
          <p:cNvPr id="180" name="Google Shape;180;p31"/>
          <p:cNvSpPr txBox="1"/>
          <p:nvPr/>
        </p:nvSpPr>
        <p:spPr>
          <a:xfrm>
            <a:off x="6320100" y="1178775"/>
            <a:ext cx="2512200" cy="3397200"/>
          </a:xfrm>
          <a:prstGeom prst="rect">
            <a:avLst/>
          </a:prstGeom>
          <a:solidFill>
            <a:schemeClr val="lt1"/>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dk1"/>
                </a:solidFill>
              </a:rPr>
              <a:t>Remember to use your time wisely</a:t>
            </a:r>
            <a:endParaRPr sz="2400">
              <a:solidFill>
                <a:schemeClr val="dk1"/>
              </a:solidFill>
            </a:endParaRPr>
          </a:p>
          <a:p>
            <a:pPr indent="0" lvl="0" marL="0" rtl="0" algn="l">
              <a:spcBef>
                <a:spcPts val="0"/>
              </a:spcBef>
              <a:spcAft>
                <a:spcPts val="0"/>
              </a:spcAft>
              <a:buNone/>
            </a:pPr>
            <a:r>
              <a:t/>
            </a:r>
            <a:endParaRPr sz="2400">
              <a:solidFill>
                <a:schemeClr val="dk1"/>
              </a:solidFill>
            </a:endParaRPr>
          </a:p>
          <a:p>
            <a:pPr indent="0" lvl="0" marL="0" rtl="0" algn="l">
              <a:spcBef>
                <a:spcPts val="0"/>
              </a:spcBef>
              <a:spcAft>
                <a:spcPts val="0"/>
              </a:spcAft>
              <a:buNone/>
            </a:pPr>
            <a:r>
              <a:rPr lang="en" sz="2400">
                <a:solidFill>
                  <a:schemeClr val="dk1"/>
                </a:solidFill>
              </a:rPr>
              <a:t>Group leaders:</a:t>
            </a:r>
            <a:endParaRPr sz="2400">
              <a:solidFill>
                <a:schemeClr val="dk1"/>
              </a:solidFill>
            </a:endParaRPr>
          </a:p>
          <a:p>
            <a:pPr indent="0" lvl="0" marL="0" rtl="0" algn="l">
              <a:spcBef>
                <a:spcPts val="0"/>
              </a:spcBef>
              <a:spcAft>
                <a:spcPts val="0"/>
              </a:spcAft>
              <a:buNone/>
            </a:pPr>
            <a:r>
              <a:rPr lang="en" sz="2400">
                <a:solidFill>
                  <a:schemeClr val="dk1"/>
                </a:solidFill>
              </a:rPr>
              <a:t>Keep your group on task and accountable</a:t>
            </a:r>
            <a:endParaRPr sz="2400">
              <a:solidFill>
                <a:schemeClr val="dk1"/>
              </a:solidFill>
            </a:endParaRPr>
          </a:p>
          <a:p>
            <a:pPr indent="0" lvl="0" marL="0" rtl="0" algn="l">
              <a:spcBef>
                <a:spcPts val="0"/>
              </a:spcBef>
              <a:spcAft>
                <a:spcPts val="0"/>
              </a:spcAft>
              <a:buNone/>
            </a:pPr>
            <a:r>
              <a:t/>
            </a:r>
            <a:endParaRPr sz="24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type="title"/>
          </p:nvPr>
        </p:nvSpPr>
        <p:spPr>
          <a:xfrm>
            <a:off x="311700" y="445025"/>
            <a:ext cx="8520600" cy="572700"/>
          </a:xfrm>
          <a:prstGeom prst="rect">
            <a:avLst/>
          </a:prstGeom>
          <a:solidFill>
            <a:srgbClr val="351C75"/>
          </a:solidFill>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
                <a:solidFill>
                  <a:srgbClr val="FFFFFF"/>
                </a:solidFill>
              </a:rPr>
              <a:t>World Studies - Monday, 5/13/2024 - Bell </a:t>
            </a:r>
            <a:r>
              <a:rPr lang="en">
                <a:solidFill>
                  <a:srgbClr val="FFFFFF"/>
                </a:solidFill>
              </a:rPr>
              <a:t>Ringer</a:t>
            </a:r>
            <a:endParaRPr>
              <a:solidFill>
                <a:srgbClr val="FFFFFF"/>
              </a:solidFill>
            </a:endParaRPr>
          </a:p>
          <a:p>
            <a:pPr indent="0" lvl="0" marL="0" rtl="0" algn="l">
              <a:spcBef>
                <a:spcPts val="0"/>
              </a:spcBef>
              <a:spcAft>
                <a:spcPts val="0"/>
              </a:spcAft>
              <a:buNone/>
            </a:pPr>
            <a:r>
              <a:t/>
            </a:r>
            <a:endParaRPr>
              <a:solidFill>
                <a:schemeClr val="lt1"/>
              </a:solidFill>
            </a:endParaRPr>
          </a:p>
        </p:txBody>
      </p:sp>
      <p:sp>
        <p:nvSpPr>
          <p:cNvPr id="62" name="Google Shape;62;p14"/>
          <p:cNvSpPr txBox="1"/>
          <p:nvPr>
            <p:ph idx="1" type="body"/>
          </p:nvPr>
        </p:nvSpPr>
        <p:spPr>
          <a:xfrm>
            <a:off x="311700" y="1152475"/>
            <a:ext cx="42603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rPr>
              <a:t>Respond to the following questions in your notebook:</a:t>
            </a:r>
            <a:endParaRPr>
              <a:solidFill>
                <a:schemeClr val="dk1"/>
              </a:solidFill>
            </a:endParaRPr>
          </a:p>
          <a:p>
            <a:pPr indent="-342900" lvl="0" marL="457200" rtl="0" algn="l">
              <a:lnSpc>
                <a:spcPct val="100000"/>
              </a:lnSpc>
              <a:spcBef>
                <a:spcPts val="1200"/>
              </a:spcBef>
              <a:spcAft>
                <a:spcPts val="0"/>
              </a:spcAft>
              <a:buClr>
                <a:schemeClr val="dk1"/>
              </a:buClr>
              <a:buSzPts val="1800"/>
              <a:buAutoNum type="arabicPeriod"/>
            </a:pPr>
            <a:r>
              <a:rPr lang="en">
                <a:solidFill>
                  <a:schemeClr val="dk1"/>
                </a:solidFill>
              </a:rPr>
              <a:t>What did we learn last week about Chicago’s sources of drinking water?</a:t>
            </a:r>
            <a:endParaRPr>
              <a:solidFill>
                <a:schemeClr val="dk1"/>
              </a:solidFill>
            </a:endParaRPr>
          </a:p>
          <a:p>
            <a:pPr indent="-342900" lvl="0" marL="457200" rtl="0" algn="l">
              <a:lnSpc>
                <a:spcPct val="100000"/>
              </a:lnSpc>
              <a:spcBef>
                <a:spcPts val="0"/>
              </a:spcBef>
              <a:spcAft>
                <a:spcPts val="0"/>
              </a:spcAft>
              <a:buClr>
                <a:schemeClr val="dk1"/>
              </a:buClr>
              <a:buSzPts val="1800"/>
              <a:buAutoNum type="arabicPeriod"/>
            </a:pPr>
            <a:r>
              <a:rPr lang="en">
                <a:solidFill>
                  <a:schemeClr val="dk1"/>
                </a:solidFill>
              </a:rPr>
              <a:t>What questions do you still have about Chicago’s sources of drinking water?</a:t>
            </a:r>
            <a:endParaRPr>
              <a:solidFill>
                <a:schemeClr val="dk1"/>
              </a:solidFill>
            </a:endParaRPr>
          </a:p>
        </p:txBody>
      </p:sp>
      <p:pic>
        <p:nvPicPr>
          <p:cNvPr descr="It's raining donuts! In this video we countdown to 0 minutes with delicious donuts! &#10;&#10;Join our Patreon community and help support us while also having the opportunity to request video ideas. https://www.patreon.com/CountdownStudio&#10;&#10;&#10;⚡Subscribe: https://bit.ly/3uUcvRk ⚡&#10;&#10;#timer #4minute #donuts" id="63" name="Google Shape;63;p14" title="4 Minute Timer 🍩">
            <a:hlinkClick r:id="rId3"/>
          </p:cNvPr>
          <p:cNvPicPr preferRelativeResize="0"/>
          <p:nvPr/>
        </p:nvPicPr>
        <p:blipFill>
          <a:blip r:embed="rId4">
            <a:alphaModFix/>
          </a:blip>
          <a:stretch>
            <a:fillRect/>
          </a:stretch>
        </p:blipFill>
        <p:spPr>
          <a:xfrm>
            <a:off x="5230325" y="1152475"/>
            <a:ext cx="3048000" cy="1714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
                                        </p:tgtEl>
                                        <p:attrNameLst>
                                          <p:attrName>style.visibility</p:attrName>
                                        </p:attrNameLst>
                                      </p:cBhvr>
                                      <p:to>
                                        <p:strVal val="visible"/>
                                      </p:to>
                                    </p:set>
                                    <p:animEffect filter="fade" transition="in">
                                      <p:cBhvr>
                                        <p:cTn dur="1000"/>
                                        <p:tgtEl>
                                          <p:spTgt spid="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32"/>
          <p:cNvSpPr txBox="1"/>
          <p:nvPr>
            <p:ph type="title"/>
          </p:nvPr>
        </p:nvSpPr>
        <p:spPr>
          <a:xfrm>
            <a:off x="311700" y="445025"/>
            <a:ext cx="8520600" cy="572700"/>
          </a:xfrm>
          <a:prstGeom prst="rect">
            <a:avLst/>
          </a:prstGeom>
          <a:solidFill>
            <a:srgbClr val="351C75"/>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FFFFFF"/>
                </a:solidFill>
              </a:rPr>
              <a:t>Exit Ticket</a:t>
            </a:r>
            <a:endParaRPr>
              <a:solidFill>
                <a:schemeClr val="lt1"/>
              </a:solidFill>
            </a:endParaRPr>
          </a:p>
        </p:txBody>
      </p:sp>
      <p:sp>
        <p:nvSpPr>
          <p:cNvPr id="186" name="Google Shape;186;p32"/>
          <p:cNvSpPr txBox="1"/>
          <p:nvPr>
            <p:ph idx="1" type="body"/>
          </p:nvPr>
        </p:nvSpPr>
        <p:spPr>
          <a:xfrm>
            <a:off x="311700" y="1176050"/>
            <a:ext cx="4260300" cy="3416400"/>
          </a:xfrm>
          <a:prstGeom prst="rect">
            <a:avLst/>
          </a:prstGeom>
        </p:spPr>
        <p:txBody>
          <a:bodyPr anchorCtr="0" anchor="t" bIns="91425" lIns="91425" spcFirstLastPara="1" rIns="91425" wrap="square" tIns="91425">
            <a:normAutofit lnSpcReduction="10000"/>
          </a:bodyPr>
          <a:lstStyle/>
          <a:p>
            <a:pPr indent="0" lvl="0" marL="0" rtl="0" algn="l">
              <a:lnSpc>
                <a:spcPct val="100000"/>
              </a:lnSpc>
              <a:spcBef>
                <a:spcPts val="0"/>
              </a:spcBef>
              <a:spcAft>
                <a:spcPts val="0"/>
              </a:spcAft>
              <a:buNone/>
            </a:pPr>
            <a:r>
              <a:rPr lang="en">
                <a:solidFill>
                  <a:schemeClr val="accent2"/>
                </a:solidFill>
                <a:highlight>
                  <a:srgbClr val="FFFFFF"/>
                </a:highlight>
              </a:rPr>
              <a:t>Be ready to respond to this question based on your reading and the notes you took today:</a:t>
            </a:r>
            <a:endParaRPr>
              <a:solidFill>
                <a:schemeClr val="accent2"/>
              </a:solidFill>
              <a:highlight>
                <a:srgbClr val="FFFFFF"/>
              </a:highlight>
            </a:endParaRPr>
          </a:p>
          <a:p>
            <a:pPr indent="-342900" lvl="0" marL="457200" rtl="0" algn="l">
              <a:lnSpc>
                <a:spcPct val="100000"/>
              </a:lnSpc>
              <a:spcBef>
                <a:spcPts val="0"/>
              </a:spcBef>
              <a:spcAft>
                <a:spcPts val="0"/>
              </a:spcAft>
              <a:buClr>
                <a:schemeClr val="accent2"/>
              </a:buClr>
              <a:buSzPts val="1800"/>
              <a:buAutoNum type="arabicPeriod"/>
            </a:pPr>
            <a:r>
              <a:rPr lang="en">
                <a:solidFill>
                  <a:schemeClr val="accent2"/>
                </a:solidFill>
                <a:highlight>
                  <a:srgbClr val="FFFFFF"/>
                </a:highlight>
              </a:rPr>
              <a:t>What did you learn about water debt in Chicago?</a:t>
            </a:r>
            <a:endParaRPr>
              <a:solidFill>
                <a:schemeClr val="accent2"/>
              </a:solidFill>
              <a:highlight>
                <a:srgbClr val="FFFFFF"/>
              </a:highlight>
            </a:endParaRPr>
          </a:p>
          <a:p>
            <a:pPr indent="-342900" lvl="0" marL="457200" rtl="0" algn="l">
              <a:lnSpc>
                <a:spcPct val="100000"/>
              </a:lnSpc>
              <a:spcBef>
                <a:spcPts val="0"/>
              </a:spcBef>
              <a:spcAft>
                <a:spcPts val="0"/>
              </a:spcAft>
              <a:buClr>
                <a:schemeClr val="accent2"/>
              </a:buClr>
              <a:buSzPts val="1800"/>
              <a:buAutoNum type="arabicPeriod"/>
            </a:pPr>
            <a:r>
              <a:rPr lang="en">
                <a:solidFill>
                  <a:schemeClr val="accent2"/>
                </a:solidFill>
                <a:highlight>
                  <a:srgbClr val="FFFFFF"/>
                </a:highlight>
              </a:rPr>
              <a:t>What do you want to learn more about?</a:t>
            </a:r>
            <a:endParaRPr>
              <a:solidFill>
                <a:schemeClr val="accent2"/>
              </a:solidFill>
              <a:highlight>
                <a:srgbClr val="FFFFFF"/>
              </a:highlight>
            </a:endParaRPr>
          </a:p>
          <a:p>
            <a:pPr indent="0" lvl="0" marL="0" rtl="0" algn="l">
              <a:lnSpc>
                <a:spcPct val="100000"/>
              </a:lnSpc>
              <a:spcBef>
                <a:spcPts val="0"/>
              </a:spcBef>
              <a:spcAft>
                <a:spcPts val="0"/>
              </a:spcAft>
              <a:buNone/>
            </a:pPr>
            <a:r>
              <a:t/>
            </a:r>
            <a:endParaRPr>
              <a:solidFill>
                <a:schemeClr val="accent2"/>
              </a:solidFill>
              <a:highlight>
                <a:srgbClr val="FFFFFF"/>
              </a:highlight>
            </a:endParaRPr>
          </a:p>
          <a:p>
            <a:pPr indent="0" lvl="0" marL="0" rtl="0" algn="l">
              <a:lnSpc>
                <a:spcPct val="100000"/>
              </a:lnSpc>
              <a:spcBef>
                <a:spcPts val="0"/>
              </a:spcBef>
              <a:spcAft>
                <a:spcPts val="0"/>
              </a:spcAft>
              <a:buNone/>
            </a:pPr>
            <a:r>
              <a:t/>
            </a:r>
            <a:endParaRPr>
              <a:solidFill>
                <a:schemeClr val="accent2"/>
              </a:solidFill>
              <a:highlight>
                <a:srgbClr val="FFFFFF"/>
              </a:highlight>
            </a:endParaRPr>
          </a:p>
          <a:p>
            <a:pPr indent="0" lvl="0" marL="0" rtl="0" algn="l">
              <a:lnSpc>
                <a:spcPct val="100000"/>
              </a:lnSpc>
              <a:spcBef>
                <a:spcPts val="0"/>
              </a:spcBef>
              <a:spcAft>
                <a:spcPts val="0"/>
              </a:spcAft>
              <a:buNone/>
            </a:pPr>
            <a:r>
              <a:rPr b="1" lang="en">
                <a:solidFill>
                  <a:schemeClr val="accent2"/>
                </a:solidFill>
                <a:highlight>
                  <a:srgbClr val="FFFFFF"/>
                </a:highlight>
              </a:rPr>
              <a:t>Finish Chapter 1 by class tomorrow!</a:t>
            </a:r>
            <a:endParaRPr b="1">
              <a:solidFill>
                <a:schemeClr val="accent2"/>
              </a:solidFill>
              <a:highlight>
                <a:srgbClr val="FFFFFF"/>
              </a:highlight>
            </a:endParaRPr>
          </a:p>
          <a:p>
            <a:pPr indent="-342900" lvl="0" marL="457200" rtl="0" algn="l">
              <a:spcBef>
                <a:spcPts val="0"/>
              </a:spcBef>
              <a:spcAft>
                <a:spcPts val="0"/>
              </a:spcAft>
              <a:buClr>
                <a:srgbClr val="FF0000"/>
              </a:buClr>
              <a:buSzPts val="1800"/>
              <a:buChar char="●"/>
            </a:pPr>
            <a:r>
              <a:rPr lang="en">
                <a:solidFill>
                  <a:srgbClr val="FF0000"/>
                </a:solidFill>
              </a:rPr>
              <a:t>Complete the </a:t>
            </a:r>
            <a:r>
              <a:rPr lang="en" u="sng">
                <a:solidFill>
                  <a:srgbClr val="FF0000"/>
                </a:solidFill>
                <a:hlinkClick r:id="rId3">
                  <a:extLst>
                    <a:ext uri="{A12FA001-AC4F-418D-AE19-62706E023703}">
                      <ahyp:hlinkClr val="tx"/>
                    </a:ext>
                  </a:extLst>
                </a:hlinkClick>
              </a:rPr>
              <a:t>after reading tasks</a:t>
            </a:r>
            <a:endParaRPr>
              <a:solidFill>
                <a:srgbClr val="FF0000"/>
              </a:solidFill>
            </a:endParaRPr>
          </a:p>
          <a:p>
            <a:pPr indent="-342900" lvl="0" marL="457200" rtl="0" algn="l">
              <a:spcBef>
                <a:spcPts val="0"/>
              </a:spcBef>
              <a:spcAft>
                <a:spcPts val="0"/>
              </a:spcAft>
              <a:buClr>
                <a:srgbClr val="FF0000"/>
              </a:buClr>
              <a:buSzPts val="1800"/>
              <a:buChar char="●"/>
            </a:pPr>
            <a:r>
              <a:rPr lang="en">
                <a:solidFill>
                  <a:srgbClr val="FF0000"/>
                </a:solidFill>
              </a:rPr>
              <a:t>Turn in Shaded Map &amp; Questions</a:t>
            </a:r>
            <a:endParaRPr b="1">
              <a:solidFill>
                <a:schemeClr val="accent2"/>
              </a:solidFill>
              <a:highlight>
                <a:srgbClr val="FFFFFF"/>
              </a:highlight>
            </a:endParaRPr>
          </a:p>
        </p:txBody>
      </p:sp>
      <p:pic>
        <p:nvPicPr>
          <p:cNvPr descr="This timer counts down silently until it reaches 0:00, then a police siren sounds to alert you that time is up." id="187" name="Google Shape;187;p32" title="4 Minute Timer">
            <a:hlinkClick r:id="rId4"/>
          </p:cNvPr>
          <p:cNvPicPr preferRelativeResize="0"/>
          <p:nvPr/>
        </p:nvPicPr>
        <p:blipFill>
          <a:blip r:embed="rId5">
            <a:alphaModFix/>
          </a:blip>
          <a:stretch>
            <a:fillRect/>
          </a:stretch>
        </p:blipFill>
        <p:spPr>
          <a:xfrm>
            <a:off x="4919530" y="1246225"/>
            <a:ext cx="3912750" cy="220090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93" name="Google Shape;193;p3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34"/>
          <p:cNvSpPr txBox="1"/>
          <p:nvPr>
            <p:ph type="title"/>
          </p:nvPr>
        </p:nvSpPr>
        <p:spPr>
          <a:xfrm>
            <a:off x="0" y="0"/>
            <a:ext cx="9144000" cy="572700"/>
          </a:xfrm>
          <a:prstGeom prst="rect">
            <a:avLst/>
          </a:prstGeom>
          <a:solidFill>
            <a:srgbClr val="351C75"/>
          </a:solidFill>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
                <a:solidFill>
                  <a:srgbClr val="FFFFFF"/>
                </a:solidFill>
              </a:rPr>
              <a:t>World Studies - Thursday - Bell </a:t>
            </a:r>
            <a:r>
              <a:rPr lang="en">
                <a:solidFill>
                  <a:srgbClr val="FFFFFF"/>
                </a:solidFill>
              </a:rPr>
              <a:t>Ringer</a:t>
            </a:r>
            <a:endParaRPr>
              <a:solidFill>
                <a:srgbClr val="FFFFFF"/>
              </a:solidFill>
            </a:endParaRPr>
          </a:p>
          <a:p>
            <a:pPr indent="0" lvl="0" marL="0" rtl="0" algn="l">
              <a:spcBef>
                <a:spcPts val="0"/>
              </a:spcBef>
              <a:spcAft>
                <a:spcPts val="0"/>
              </a:spcAft>
              <a:buNone/>
            </a:pPr>
            <a:r>
              <a:t/>
            </a:r>
            <a:endParaRPr>
              <a:solidFill>
                <a:schemeClr val="lt1"/>
              </a:solidFill>
            </a:endParaRPr>
          </a:p>
        </p:txBody>
      </p:sp>
      <p:sp>
        <p:nvSpPr>
          <p:cNvPr id="199" name="Google Shape;199;p34"/>
          <p:cNvSpPr txBox="1"/>
          <p:nvPr/>
        </p:nvSpPr>
        <p:spPr>
          <a:xfrm>
            <a:off x="116425" y="668500"/>
            <a:ext cx="8794200" cy="396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Chapter 2 - Concept Preview: </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“implemented a water-sewer tax”</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“unfunded employee pension debt”</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“shoring up the city’s finances”</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“utility taxes are particularly regressive”</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“structural imbalances and the sort of the draconian result that was produced on Black and brown people under the present system”</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“administrative hearing where the judgment was rendered.”</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Interesting Words</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Fueled</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Reeling</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Suspended</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Steward</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Punitive</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Subsequent</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Destabilizing</a:t>
            </a:r>
            <a:endParaRPr>
              <a:solidFill>
                <a:schemeClr val="dk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5"/>
          <p:cNvSpPr txBox="1"/>
          <p:nvPr>
            <p:ph type="title"/>
          </p:nvPr>
        </p:nvSpPr>
        <p:spPr>
          <a:xfrm>
            <a:off x="311700" y="445025"/>
            <a:ext cx="8520600" cy="572700"/>
          </a:xfrm>
          <a:prstGeom prst="rect">
            <a:avLst/>
          </a:prstGeom>
          <a:solidFill>
            <a:srgbClr val="D9D9D9"/>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Arial"/>
                <a:ea typeface="Arial"/>
                <a:cs typeface="Arial"/>
                <a:sym typeface="Arial"/>
              </a:rPr>
              <a:t>Reading Groups</a:t>
            </a:r>
            <a:endParaRPr>
              <a:latin typeface="Arial"/>
              <a:ea typeface="Arial"/>
              <a:cs typeface="Arial"/>
              <a:sym typeface="Arial"/>
            </a:endParaRPr>
          </a:p>
        </p:txBody>
      </p:sp>
      <p:sp>
        <p:nvSpPr>
          <p:cNvPr id="205" name="Google Shape;205;p35"/>
          <p:cNvSpPr txBox="1"/>
          <p:nvPr>
            <p:ph idx="1" type="body"/>
          </p:nvPr>
        </p:nvSpPr>
        <p:spPr>
          <a:xfrm>
            <a:off x="311700" y="1171600"/>
            <a:ext cx="6008400" cy="3397200"/>
          </a:xfrm>
          <a:prstGeom prst="rect">
            <a:avLst/>
          </a:prstGeom>
          <a:solidFill>
            <a:schemeClr val="lt1"/>
          </a:solidFill>
          <a:ln cap="flat" cmpd="sng" w="19050">
            <a:solidFill>
              <a:srgbClr val="000000"/>
            </a:solidFill>
            <a:prstDash val="solid"/>
            <a:round/>
            <a:headEnd len="sm" w="sm" type="none"/>
            <a:tailEnd len="sm" w="sm" type="none"/>
          </a:ln>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b="1" lang="en">
                <a:solidFill>
                  <a:srgbClr val="FF0000"/>
                </a:solidFill>
                <a:highlight>
                  <a:srgbClr val="FFFFFF"/>
                </a:highlight>
              </a:rPr>
              <a:t>REVIEW THE READING GUIDE ONE-PAGER</a:t>
            </a:r>
            <a:endParaRPr b="1">
              <a:solidFill>
                <a:srgbClr val="FF0000"/>
              </a:solidFill>
              <a:highlight>
                <a:srgbClr val="FFFFFF"/>
              </a:highlight>
            </a:endParaRPr>
          </a:p>
          <a:p>
            <a:pPr indent="0" lvl="0" marL="0" rtl="0" algn="l">
              <a:lnSpc>
                <a:spcPct val="100000"/>
              </a:lnSpc>
              <a:spcBef>
                <a:spcPts val="0"/>
              </a:spcBef>
              <a:spcAft>
                <a:spcPts val="0"/>
              </a:spcAft>
              <a:buNone/>
            </a:pPr>
            <a:r>
              <a:rPr lang="en">
                <a:solidFill>
                  <a:schemeClr val="accent2"/>
                </a:solidFill>
                <a:highlight>
                  <a:srgbClr val="FFFFFF"/>
                </a:highlight>
              </a:rPr>
              <a:t>Finish </a:t>
            </a:r>
            <a:r>
              <a:rPr lang="en">
                <a:solidFill>
                  <a:schemeClr val="accent2"/>
                </a:solidFill>
                <a:highlight>
                  <a:srgbClr val="FFFFFF"/>
                </a:highlight>
              </a:rPr>
              <a:t>Chapter 2 of </a:t>
            </a:r>
            <a:r>
              <a:rPr i="1" lang="en" u="sng">
                <a:solidFill>
                  <a:schemeClr val="accent5"/>
                </a:solidFill>
                <a:highlight>
                  <a:srgbClr val="FFFFFF"/>
                </a:highlight>
                <a:hlinkClick r:id="rId3">
                  <a:extLst>
                    <a:ext uri="{A12FA001-AC4F-418D-AE19-62706E023703}">
                      <ahyp:hlinkClr val="tx"/>
                    </a:ext>
                  </a:extLst>
                </a:hlinkClick>
              </a:rPr>
              <a:t>Drowning in Debt</a:t>
            </a:r>
            <a:r>
              <a:rPr lang="en">
                <a:solidFill>
                  <a:schemeClr val="accent2"/>
                </a:solidFill>
                <a:highlight>
                  <a:srgbClr val="FFFFFF"/>
                </a:highlight>
              </a:rPr>
              <a:t> </a:t>
            </a:r>
            <a:endParaRPr>
              <a:solidFill>
                <a:schemeClr val="accent2"/>
              </a:solidFill>
              <a:highlight>
                <a:srgbClr val="FFFFFF"/>
              </a:highlight>
            </a:endParaRPr>
          </a:p>
          <a:p>
            <a:pPr indent="0" lvl="0" marL="0" rtl="0" algn="l">
              <a:lnSpc>
                <a:spcPct val="100000"/>
              </a:lnSpc>
              <a:spcBef>
                <a:spcPts val="0"/>
              </a:spcBef>
              <a:spcAft>
                <a:spcPts val="0"/>
              </a:spcAft>
              <a:buClr>
                <a:schemeClr val="dk1"/>
              </a:buClr>
              <a:buSzPts val="1100"/>
              <a:buFont typeface="Arial"/>
              <a:buNone/>
            </a:pPr>
            <a:r>
              <a:t/>
            </a:r>
            <a:endParaRPr sz="1000">
              <a:solidFill>
                <a:schemeClr val="accent2"/>
              </a:solidFill>
              <a:highlight>
                <a:srgbClr val="FFFFFF"/>
              </a:highlight>
            </a:endParaRPr>
          </a:p>
          <a:p>
            <a:pPr indent="0" lvl="0" marL="0" rtl="0" algn="l">
              <a:spcBef>
                <a:spcPts val="0"/>
              </a:spcBef>
              <a:spcAft>
                <a:spcPts val="0"/>
              </a:spcAft>
              <a:buNone/>
            </a:pPr>
            <a:r>
              <a:rPr lang="en" u="sng">
                <a:solidFill>
                  <a:schemeClr val="dk1"/>
                </a:solidFill>
                <a:latin typeface="Arial"/>
                <a:ea typeface="Arial"/>
                <a:cs typeface="Arial"/>
                <a:sym typeface="Arial"/>
              </a:rPr>
              <a:t>Reading Logs</a:t>
            </a:r>
            <a:r>
              <a:rPr lang="en">
                <a:solidFill>
                  <a:schemeClr val="dk1"/>
                </a:solidFill>
                <a:latin typeface="Arial"/>
                <a:ea typeface="Arial"/>
                <a:cs typeface="Arial"/>
                <a:sym typeface="Arial"/>
              </a:rPr>
              <a:t>:  </a:t>
            </a:r>
            <a:endParaRPr>
              <a:solidFill>
                <a:schemeClr val="dk1"/>
              </a:solidFill>
            </a:endParaRPr>
          </a:p>
          <a:p>
            <a:pPr indent="-342900" lvl="0" marL="457200" rtl="0" algn="l">
              <a:spcBef>
                <a:spcPts val="1200"/>
              </a:spcBef>
              <a:spcAft>
                <a:spcPts val="0"/>
              </a:spcAft>
              <a:buClr>
                <a:schemeClr val="dk1"/>
              </a:buClr>
              <a:buSzPts val="1800"/>
              <a:buChar char="●"/>
            </a:pPr>
            <a:r>
              <a:rPr lang="en">
                <a:solidFill>
                  <a:schemeClr val="dk1"/>
                </a:solidFill>
              </a:rPr>
              <a:t>4 entries</a:t>
            </a:r>
            <a:endParaRPr>
              <a:solidFill>
                <a:schemeClr val="dk1"/>
              </a:solidFill>
            </a:endParaRPr>
          </a:p>
          <a:p>
            <a:pPr indent="-317500" lvl="1" marL="914400" rtl="0" algn="l">
              <a:spcBef>
                <a:spcPts val="0"/>
              </a:spcBef>
              <a:spcAft>
                <a:spcPts val="0"/>
              </a:spcAft>
              <a:buClr>
                <a:schemeClr val="dk1"/>
              </a:buClr>
              <a:buSzPts val="1400"/>
              <a:buFont typeface="Arial"/>
              <a:buChar char="○"/>
            </a:pPr>
            <a:r>
              <a:rPr lang="en">
                <a:solidFill>
                  <a:schemeClr val="dk1"/>
                </a:solidFill>
                <a:latin typeface="Arial"/>
                <a:ea typeface="Arial"/>
                <a:cs typeface="Arial"/>
                <a:sym typeface="Arial"/>
              </a:rPr>
              <a:t>Entry = Text/Idea/Evidence + Page No. + Thoughts</a:t>
            </a:r>
            <a:endParaRPr>
              <a:solidFill>
                <a:schemeClr val="dk1"/>
              </a:solidFill>
              <a:latin typeface="Arial"/>
              <a:ea typeface="Arial"/>
              <a:cs typeface="Arial"/>
              <a:sym typeface="Arial"/>
            </a:endParaRPr>
          </a:p>
          <a:p>
            <a:pPr indent="-317500" lvl="1" marL="914400" rtl="0" algn="l">
              <a:spcBef>
                <a:spcPts val="0"/>
              </a:spcBef>
              <a:spcAft>
                <a:spcPts val="0"/>
              </a:spcAft>
              <a:buClr>
                <a:schemeClr val="dk1"/>
              </a:buClr>
              <a:buSzPts val="1400"/>
              <a:buChar char="○"/>
            </a:pPr>
            <a:r>
              <a:rPr b="1" lang="en">
                <a:solidFill>
                  <a:schemeClr val="dk1"/>
                </a:solidFill>
              </a:rPr>
              <a:t>Core Vocabulary</a:t>
            </a:r>
            <a:endParaRPr b="1">
              <a:solidFill>
                <a:schemeClr val="dk1"/>
              </a:solidFill>
            </a:endParaRPr>
          </a:p>
          <a:p>
            <a:pPr indent="-317500" lvl="1" marL="914400" rtl="0" algn="l">
              <a:spcBef>
                <a:spcPts val="0"/>
              </a:spcBef>
              <a:spcAft>
                <a:spcPts val="0"/>
              </a:spcAft>
              <a:buClr>
                <a:schemeClr val="dk1"/>
              </a:buClr>
              <a:buSzPts val="1400"/>
              <a:buFont typeface="Arial"/>
              <a:buChar char="○"/>
            </a:pPr>
            <a:r>
              <a:rPr lang="en">
                <a:solidFill>
                  <a:schemeClr val="dk1"/>
                </a:solidFill>
              </a:rPr>
              <a:t>1 key point for </a:t>
            </a:r>
            <a:r>
              <a:rPr b="1" lang="en" u="sng">
                <a:solidFill>
                  <a:schemeClr val="dk1"/>
                </a:solidFill>
              </a:rPr>
              <a:t>EACH</a:t>
            </a:r>
            <a:r>
              <a:rPr b="1" lang="en">
                <a:solidFill>
                  <a:schemeClr val="dk1"/>
                </a:solidFill>
              </a:rPr>
              <a:t> </a:t>
            </a:r>
            <a:r>
              <a:rPr lang="en">
                <a:solidFill>
                  <a:schemeClr val="dk1"/>
                </a:solidFill>
                <a:latin typeface="Arial"/>
                <a:ea typeface="Arial"/>
                <a:cs typeface="Arial"/>
                <a:sym typeface="Arial"/>
              </a:rPr>
              <a:t>chapter</a:t>
            </a:r>
            <a:endParaRPr>
              <a:solidFill>
                <a:schemeClr val="dk1"/>
              </a:solidFill>
              <a:latin typeface="Arial"/>
              <a:ea typeface="Arial"/>
              <a:cs typeface="Arial"/>
              <a:sym typeface="Arial"/>
            </a:endParaRPr>
          </a:p>
          <a:p>
            <a:pPr indent="0" lvl="0" marL="0" rtl="0" algn="l">
              <a:spcBef>
                <a:spcPts val="1200"/>
              </a:spcBef>
              <a:spcAft>
                <a:spcPts val="0"/>
              </a:spcAft>
              <a:buNone/>
            </a:pPr>
            <a:r>
              <a:rPr lang="en" u="sng">
                <a:solidFill>
                  <a:schemeClr val="dk1"/>
                </a:solidFill>
                <a:latin typeface="Arial"/>
                <a:ea typeface="Arial"/>
                <a:cs typeface="Arial"/>
                <a:sym typeface="Arial"/>
              </a:rPr>
              <a:t>After reading tasks</a:t>
            </a:r>
            <a:r>
              <a:rPr lang="en">
                <a:solidFill>
                  <a:schemeClr val="dk1"/>
                </a:solidFill>
                <a:latin typeface="Arial"/>
                <a:ea typeface="Arial"/>
                <a:cs typeface="Arial"/>
                <a:sym typeface="Arial"/>
              </a:rPr>
              <a:t>:</a:t>
            </a:r>
            <a:endParaRPr>
              <a:solidFill>
                <a:schemeClr val="dk1"/>
              </a:solidFill>
              <a:latin typeface="Arial"/>
              <a:ea typeface="Arial"/>
              <a:cs typeface="Arial"/>
              <a:sym typeface="Arial"/>
            </a:endParaRPr>
          </a:p>
          <a:p>
            <a:pPr indent="-342900" lvl="0" marL="457200" rtl="0" algn="l">
              <a:spcBef>
                <a:spcPts val="1200"/>
              </a:spcBef>
              <a:spcAft>
                <a:spcPts val="0"/>
              </a:spcAft>
              <a:buClr>
                <a:schemeClr val="dk1"/>
              </a:buClr>
              <a:buSzPts val="1800"/>
              <a:buFont typeface="Arial"/>
              <a:buChar char="●"/>
            </a:pPr>
            <a:r>
              <a:rPr lang="en">
                <a:solidFill>
                  <a:schemeClr val="dk1"/>
                </a:solidFill>
              </a:rPr>
              <a:t>Complete the </a:t>
            </a:r>
            <a:r>
              <a:rPr lang="en">
                <a:solidFill>
                  <a:schemeClr val="dk1"/>
                </a:solidFill>
              </a:rPr>
              <a:t>after reading tasks</a:t>
            </a:r>
            <a:endParaRPr>
              <a:solidFill>
                <a:schemeClr val="dk1"/>
              </a:solidFill>
              <a:latin typeface="Arial"/>
              <a:ea typeface="Arial"/>
              <a:cs typeface="Arial"/>
              <a:sym typeface="Arial"/>
            </a:endParaRPr>
          </a:p>
        </p:txBody>
      </p:sp>
      <p:sp>
        <p:nvSpPr>
          <p:cNvPr id="206" name="Google Shape;206;p35"/>
          <p:cNvSpPr txBox="1"/>
          <p:nvPr/>
        </p:nvSpPr>
        <p:spPr>
          <a:xfrm>
            <a:off x="6320100" y="1178775"/>
            <a:ext cx="2512200" cy="3397200"/>
          </a:xfrm>
          <a:prstGeom prst="rect">
            <a:avLst/>
          </a:prstGeom>
          <a:solidFill>
            <a:schemeClr val="lt1"/>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dk1"/>
                </a:solidFill>
              </a:rPr>
              <a:t>Remember to use your time wisely</a:t>
            </a:r>
            <a:endParaRPr sz="2400">
              <a:solidFill>
                <a:schemeClr val="dk1"/>
              </a:solidFill>
            </a:endParaRPr>
          </a:p>
          <a:p>
            <a:pPr indent="0" lvl="0" marL="0" rtl="0" algn="l">
              <a:spcBef>
                <a:spcPts val="0"/>
              </a:spcBef>
              <a:spcAft>
                <a:spcPts val="0"/>
              </a:spcAft>
              <a:buNone/>
            </a:pPr>
            <a:r>
              <a:t/>
            </a:r>
            <a:endParaRPr sz="2400">
              <a:solidFill>
                <a:schemeClr val="dk1"/>
              </a:solidFill>
            </a:endParaRPr>
          </a:p>
          <a:p>
            <a:pPr indent="0" lvl="0" marL="0" rtl="0" algn="l">
              <a:spcBef>
                <a:spcPts val="0"/>
              </a:spcBef>
              <a:spcAft>
                <a:spcPts val="0"/>
              </a:spcAft>
              <a:buNone/>
            </a:pPr>
            <a:r>
              <a:rPr lang="en" sz="2400">
                <a:solidFill>
                  <a:schemeClr val="dk1"/>
                </a:solidFill>
              </a:rPr>
              <a:t>Group leaders:</a:t>
            </a:r>
            <a:endParaRPr sz="2400">
              <a:solidFill>
                <a:schemeClr val="dk1"/>
              </a:solidFill>
            </a:endParaRPr>
          </a:p>
          <a:p>
            <a:pPr indent="0" lvl="0" marL="0" rtl="0" algn="l">
              <a:spcBef>
                <a:spcPts val="0"/>
              </a:spcBef>
              <a:spcAft>
                <a:spcPts val="0"/>
              </a:spcAft>
              <a:buNone/>
            </a:pPr>
            <a:r>
              <a:rPr lang="en" sz="2400">
                <a:solidFill>
                  <a:schemeClr val="dk1"/>
                </a:solidFill>
              </a:rPr>
              <a:t>Keep your group on task and accountable</a:t>
            </a:r>
            <a:endParaRPr sz="2400">
              <a:solidFill>
                <a:schemeClr val="dk1"/>
              </a:solidFill>
            </a:endParaRPr>
          </a:p>
          <a:p>
            <a:pPr indent="0" lvl="0" marL="0" rtl="0" algn="l">
              <a:spcBef>
                <a:spcPts val="0"/>
              </a:spcBef>
              <a:spcAft>
                <a:spcPts val="0"/>
              </a:spcAft>
              <a:buNone/>
            </a:pPr>
            <a:r>
              <a:t/>
            </a:r>
            <a:endParaRPr sz="2400">
              <a:solidFill>
                <a:schemeClr val="dk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6"/>
          <p:cNvSpPr txBox="1"/>
          <p:nvPr>
            <p:ph type="title"/>
          </p:nvPr>
        </p:nvSpPr>
        <p:spPr>
          <a:xfrm>
            <a:off x="311700" y="445025"/>
            <a:ext cx="8520600" cy="572700"/>
          </a:xfrm>
          <a:prstGeom prst="rect">
            <a:avLst/>
          </a:prstGeom>
          <a:solidFill>
            <a:srgbClr val="D9EAD3"/>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Reading Groups 306</a:t>
            </a:r>
            <a:endParaRPr/>
          </a:p>
        </p:txBody>
      </p:sp>
      <p:graphicFrame>
        <p:nvGraphicFramePr>
          <p:cNvPr id="212" name="Google Shape;212;p36"/>
          <p:cNvGraphicFramePr/>
          <p:nvPr/>
        </p:nvGraphicFramePr>
        <p:xfrm>
          <a:off x="311700" y="1173025"/>
          <a:ext cx="3000000" cy="3000000"/>
        </p:xfrm>
        <a:graphic>
          <a:graphicData uri="http://schemas.openxmlformats.org/drawingml/2006/table">
            <a:tbl>
              <a:tblPr>
                <a:noFill/>
                <a:tableStyleId>{6FFC5A19-DD8D-4E22-9668-026948C332BB}</a:tableStyleId>
              </a:tblPr>
              <a:tblGrid>
                <a:gridCol w="1991300"/>
                <a:gridCol w="6529300"/>
              </a:tblGrid>
              <a:tr h="521175">
                <a:tc>
                  <a:txBody>
                    <a:bodyPr/>
                    <a:lstStyle/>
                    <a:p>
                      <a:pPr indent="0" lvl="0" marL="0" rtl="0" algn="ctr">
                        <a:spcBef>
                          <a:spcPts val="0"/>
                        </a:spcBef>
                        <a:spcAft>
                          <a:spcPts val="0"/>
                        </a:spcAft>
                        <a:buClr>
                          <a:schemeClr val="dk1"/>
                        </a:buClr>
                        <a:buSzPts val="1100"/>
                        <a:buFont typeface="Arial"/>
                        <a:buNone/>
                      </a:pPr>
                      <a:r>
                        <a:rPr lang="en" sz="1700">
                          <a:solidFill>
                            <a:schemeClr val="dk1"/>
                          </a:solidFill>
                        </a:rPr>
                        <a:t>Squares</a:t>
                      </a:r>
                      <a:endParaRPr b="1" sz="1700"/>
                    </a:p>
                  </a:txBody>
                  <a:tcPr marT="91425" marB="91425" marR="91425" marL="91425" anchor="ctr">
                    <a:solidFill>
                      <a:schemeClr val="lt1"/>
                    </a:solidFill>
                  </a:tcPr>
                </a:tc>
                <a:tc>
                  <a:txBody>
                    <a:bodyPr/>
                    <a:lstStyle/>
                    <a:p>
                      <a:pPr indent="0" lvl="0" marL="0" rtl="0" algn="ctr">
                        <a:spcBef>
                          <a:spcPts val="0"/>
                        </a:spcBef>
                        <a:spcAft>
                          <a:spcPts val="0"/>
                        </a:spcAft>
                        <a:buNone/>
                      </a:pPr>
                      <a:r>
                        <a:rPr b="1" lang="en" sz="1700" u="sng">
                          <a:solidFill>
                            <a:schemeClr val="dk1"/>
                          </a:solidFill>
                        </a:rPr>
                        <a:t>Victor</a:t>
                      </a:r>
                      <a:r>
                        <a:rPr lang="en" sz="1700">
                          <a:solidFill>
                            <a:schemeClr val="dk1"/>
                          </a:solidFill>
                        </a:rPr>
                        <a:t>, Sylvia, Will, Li</a:t>
                      </a:r>
                      <a:endParaRPr sz="1700"/>
                    </a:p>
                  </a:txBody>
                  <a:tcPr marT="91425" marB="91425" marR="91425" marL="91425" anchor="ctr">
                    <a:solidFill>
                      <a:schemeClr val="lt1"/>
                    </a:solidFill>
                  </a:tcPr>
                </a:tc>
              </a:tr>
              <a:tr h="501175">
                <a:tc>
                  <a:txBody>
                    <a:bodyPr/>
                    <a:lstStyle/>
                    <a:p>
                      <a:pPr indent="0" lvl="0" marL="0" rtl="0" algn="ctr">
                        <a:spcBef>
                          <a:spcPts val="0"/>
                        </a:spcBef>
                        <a:spcAft>
                          <a:spcPts val="0"/>
                        </a:spcAft>
                        <a:buClr>
                          <a:schemeClr val="dk1"/>
                        </a:buClr>
                        <a:buSzPts val="1100"/>
                        <a:buFont typeface="Arial"/>
                        <a:buNone/>
                      </a:pPr>
                      <a:r>
                        <a:rPr lang="en" sz="1700">
                          <a:solidFill>
                            <a:schemeClr val="dk1"/>
                          </a:solidFill>
                        </a:rPr>
                        <a:t>Triangles</a:t>
                      </a:r>
                      <a:endParaRPr sz="1700"/>
                    </a:p>
                  </a:txBody>
                  <a:tcPr marT="91425" marB="91425" marR="91425" marL="91425" anchor="ctr">
                    <a:solidFill>
                      <a:schemeClr val="lt1"/>
                    </a:solidFill>
                  </a:tcPr>
                </a:tc>
                <a:tc>
                  <a:txBody>
                    <a:bodyPr/>
                    <a:lstStyle/>
                    <a:p>
                      <a:pPr indent="0" lvl="0" marL="0" rtl="0" algn="ctr">
                        <a:spcBef>
                          <a:spcPts val="0"/>
                        </a:spcBef>
                        <a:spcAft>
                          <a:spcPts val="0"/>
                        </a:spcAft>
                        <a:buNone/>
                      </a:pPr>
                      <a:r>
                        <a:rPr b="1" lang="en" sz="1700" u="sng"/>
                        <a:t>Gianis</a:t>
                      </a:r>
                      <a:r>
                        <a:rPr lang="en" sz="1700"/>
                        <a:t>, Fidel, Valentina, Xavier</a:t>
                      </a:r>
                      <a:endParaRPr sz="1700"/>
                    </a:p>
                  </a:txBody>
                  <a:tcPr marT="91425" marB="91425" marR="91425" marL="91425" anchor="ctr">
                    <a:solidFill>
                      <a:schemeClr val="lt1"/>
                    </a:solidFill>
                  </a:tcPr>
                </a:tc>
              </a:tr>
              <a:tr h="501175">
                <a:tc>
                  <a:txBody>
                    <a:bodyPr/>
                    <a:lstStyle/>
                    <a:p>
                      <a:pPr indent="0" lvl="0" marL="0" rtl="0" algn="ctr">
                        <a:spcBef>
                          <a:spcPts val="0"/>
                        </a:spcBef>
                        <a:spcAft>
                          <a:spcPts val="0"/>
                        </a:spcAft>
                        <a:buClr>
                          <a:schemeClr val="dk1"/>
                        </a:buClr>
                        <a:buSzPts val="1100"/>
                        <a:buFont typeface="Arial"/>
                        <a:buNone/>
                      </a:pPr>
                      <a:r>
                        <a:rPr lang="en" sz="1700">
                          <a:solidFill>
                            <a:schemeClr val="dk1"/>
                          </a:solidFill>
                        </a:rPr>
                        <a:t>Circles</a:t>
                      </a:r>
                      <a:endParaRPr sz="1700"/>
                    </a:p>
                  </a:txBody>
                  <a:tcPr marT="91425" marB="91425" marR="91425" marL="91425" anchor="ctr">
                    <a:solidFill>
                      <a:schemeClr val="lt1"/>
                    </a:solidFill>
                  </a:tcPr>
                </a:tc>
                <a:tc>
                  <a:txBody>
                    <a:bodyPr/>
                    <a:lstStyle/>
                    <a:p>
                      <a:pPr indent="0" lvl="0" marL="0" rtl="0" algn="ctr">
                        <a:spcBef>
                          <a:spcPts val="0"/>
                        </a:spcBef>
                        <a:spcAft>
                          <a:spcPts val="0"/>
                        </a:spcAft>
                        <a:buNone/>
                      </a:pPr>
                      <a:r>
                        <a:rPr b="1" lang="en" sz="1700" u="sng"/>
                        <a:t>Sidney</a:t>
                      </a:r>
                      <a:r>
                        <a:rPr lang="en" sz="1700"/>
                        <a:t>, Kosta, Lulu, Eli</a:t>
                      </a:r>
                      <a:endParaRPr sz="1700"/>
                    </a:p>
                  </a:txBody>
                  <a:tcPr marT="91425" marB="91425" marR="91425" marL="91425" anchor="ctr">
                    <a:solidFill>
                      <a:schemeClr val="lt1"/>
                    </a:solidFill>
                  </a:tcPr>
                </a:tc>
              </a:tr>
              <a:tr h="501175">
                <a:tc>
                  <a:txBody>
                    <a:bodyPr/>
                    <a:lstStyle/>
                    <a:p>
                      <a:pPr indent="0" lvl="0" marL="0" rtl="0" algn="ctr">
                        <a:spcBef>
                          <a:spcPts val="0"/>
                        </a:spcBef>
                        <a:spcAft>
                          <a:spcPts val="0"/>
                        </a:spcAft>
                        <a:buClr>
                          <a:schemeClr val="dk1"/>
                        </a:buClr>
                        <a:buSzPts val="1100"/>
                        <a:buFont typeface="Arial"/>
                        <a:buNone/>
                      </a:pPr>
                      <a:r>
                        <a:rPr lang="en" sz="1700">
                          <a:solidFill>
                            <a:schemeClr val="dk1"/>
                          </a:solidFill>
                        </a:rPr>
                        <a:t>Diamonds</a:t>
                      </a:r>
                      <a:endParaRPr sz="1700"/>
                    </a:p>
                  </a:txBody>
                  <a:tcPr marT="91425" marB="91425" marR="91425" marL="91425" anchor="ctr">
                    <a:solidFill>
                      <a:schemeClr val="lt1"/>
                    </a:solidFill>
                  </a:tcPr>
                </a:tc>
                <a:tc>
                  <a:txBody>
                    <a:bodyPr/>
                    <a:lstStyle/>
                    <a:p>
                      <a:pPr indent="0" lvl="0" marL="0" rtl="0" algn="ctr">
                        <a:spcBef>
                          <a:spcPts val="0"/>
                        </a:spcBef>
                        <a:spcAft>
                          <a:spcPts val="0"/>
                        </a:spcAft>
                        <a:buNone/>
                      </a:pPr>
                      <a:r>
                        <a:rPr b="1" lang="en" sz="1700" u="sng"/>
                        <a:t>Aayla</a:t>
                      </a:r>
                      <a:r>
                        <a:rPr lang="en" sz="1700"/>
                        <a:t>, Joey, Aleks, London, Amia</a:t>
                      </a:r>
                      <a:endParaRPr sz="1700"/>
                    </a:p>
                  </a:txBody>
                  <a:tcPr marT="91425" marB="91425" marR="91425" marL="91425" anchor="ctr">
                    <a:solidFill>
                      <a:schemeClr val="lt1"/>
                    </a:solidFill>
                  </a:tcPr>
                </a:tc>
              </a:tr>
              <a:tr h="501175">
                <a:tc>
                  <a:txBody>
                    <a:bodyPr/>
                    <a:lstStyle/>
                    <a:p>
                      <a:pPr indent="0" lvl="0" marL="0" rtl="0" algn="ctr">
                        <a:spcBef>
                          <a:spcPts val="0"/>
                        </a:spcBef>
                        <a:spcAft>
                          <a:spcPts val="0"/>
                        </a:spcAft>
                        <a:buClr>
                          <a:schemeClr val="dk1"/>
                        </a:buClr>
                        <a:buSzPts val="1100"/>
                        <a:buFont typeface="Arial"/>
                        <a:buNone/>
                      </a:pPr>
                      <a:r>
                        <a:rPr lang="en" sz="1700">
                          <a:solidFill>
                            <a:schemeClr val="dk1"/>
                          </a:solidFill>
                        </a:rPr>
                        <a:t>Stars</a:t>
                      </a:r>
                      <a:endParaRPr sz="1700"/>
                    </a:p>
                  </a:txBody>
                  <a:tcPr marT="91425" marB="91425" marR="91425" marL="91425" anchor="ctr">
                    <a:solidFill>
                      <a:schemeClr val="lt1"/>
                    </a:solidFill>
                  </a:tcPr>
                </a:tc>
                <a:tc>
                  <a:txBody>
                    <a:bodyPr/>
                    <a:lstStyle/>
                    <a:p>
                      <a:pPr indent="0" lvl="0" marL="0" rtl="0" algn="ctr">
                        <a:spcBef>
                          <a:spcPts val="0"/>
                        </a:spcBef>
                        <a:spcAft>
                          <a:spcPts val="0"/>
                        </a:spcAft>
                        <a:buNone/>
                      </a:pPr>
                      <a:r>
                        <a:rPr b="1" lang="en" sz="1700" u="sng"/>
                        <a:t>Tianny</a:t>
                      </a:r>
                      <a:r>
                        <a:rPr lang="en" sz="1700"/>
                        <a:t>, Angelo, Rebeca, Ashton</a:t>
                      </a:r>
                      <a:endParaRPr sz="1700"/>
                    </a:p>
                  </a:txBody>
                  <a:tcPr marT="91425" marB="91425" marR="91425" marL="91425" anchor="ctr">
                    <a:solidFill>
                      <a:schemeClr val="lt1"/>
                    </a:solidFill>
                  </a:tcPr>
                </a:tc>
              </a:tr>
              <a:tr h="501175">
                <a:tc>
                  <a:txBody>
                    <a:bodyPr/>
                    <a:lstStyle/>
                    <a:p>
                      <a:pPr indent="0" lvl="0" marL="0" rtl="0" algn="ctr">
                        <a:spcBef>
                          <a:spcPts val="0"/>
                        </a:spcBef>
                        <a:spcAft>
                          <a:spcPts val="0"/>
                        </a:spcAft>
                        <a:buNone/>
                      </a:pPr>
                      <a:r>
                        <a:rPr lang="en" sz="1700">
                          <a:solidFill>
                            <a:schemeClr val="dk1"/>
                          </a:solidFill>
                        </a:rPr>
                        <a:t>Ovals</a:t>
                      </a:r>
                      <a:endParaRPr sz="1700">
                        <a:solidFill>
                          <a:schemeClr val="dk1"/>
                        </a:solidFill>
                      </a:endParaRPr>
                    </a:p>
                  </a:txBody>
                  <a:tcPr marT="91425" marB="91425" marR="91425" marL="91425" anchor="ctr">
                    <a:solidFill>
                      <a:schemeClr val="lt1"/>
                    </a:solidFill>
                  </a:tcPr>
                </a:tc>
                <a:tc>
                  <a:txBody>
                    <a:bodyPr/>
                    <a:lstStyle/>
                    <a:p>
                      <a:pPr indent="0" lvl="0" marL="0" rtl="0" algn="ctr">
                        <a:spcBef>
                          <a:spcPts val="0"/>
                        </a:spcBef>
                        <a:spcAft>
                          <a:spcPts val="0"/>
                        </a:spcAft>
                        <a:buNone/>
                      </a:pPr>
                      <a:r>
                        <a:rPr b="1" lang="en" sz="1700" u="sng"/>
                        <a:t>Dayanara</a:t>
                      </a:r>
                      <a:r>
                        <a:rPr lang="en" sz="1700"/>
                        <a:t>, Devin, Chanel, Danylo</a:t>
                      </a:r>
                      <a:endParaRPr sz="1700"/>
                    </a:p>
                  </a:txBody>
                  <a:tcPr marT="91425" marB="91425" marR="91425" marL="91425" anchor="ctr">
                    <a:solidFill>
                      <a:schemeClr val="lt1"/>
                    </a:solidFill>
                  </a:tcPr>
                </a:tc>
              </a:tr>
              <a:tr h="501175">
                <a:tc>
                  <a:txBody>
                    <a:bodyPr/>
                    <a:lstStyle/>
                    <a:p>
                      <a:pPr indent="0" lvl="0" marL="0" rtl="0" algn="ctr">
                        <a:spcBef>
                          <a:spcPts val="0"/>
                        </a:spcBef>
                        <a:spcAft>
                          <a:spcPts val="0"/>
                        </a:spcAft>
                        <a:buNone/>
                      </a:pPr>
                      <a:r>
                        <a:rPr lang="en" sz="1700">
                          <a:solidFill>
                            <a:schemeClr val="dk1"/>
                          </a:solidFill>
                        </a:rPr>
                        <a:t>Rhombuses</a:t>
                      </a:r>
                      <a:endParaRPr sz="1700">
                        <a:solidFill>
                          <a:schemeClr val="dk1"/>
                        </a:solidFill>
                      </a:endParaRPr>
                    </a:p>
                  </a:txBody>
                  <a:tcPr marT="91425" marB="91425" marR="91425" marL="91425" anchor="ctr">
                    <a:solidFill>
                      <a:schemeClr val="lt1"/>
                    </a:solidFill>
                  </a:tcPr>
                </a:tc>
                <a:tc>
                  <a:txBody>
                    <a:bodyPr/>
                    <a:lstStyle/>
                    <a:p>
                      <a:pPr indent="0" lvl="0" marL="0" rtl="0" algn="ctr">
                        <a:spcBef>
                          <a:spcPts val="0"/>
                        </a:spcBef>
                        <a:spcAft>
                          <a:spcPts val="0"/>
                        </a:spcAft>
                        <a:buNone/>
                      </a:pPr>
                      <a:r>
                        <a:rPr b="1" lang="en" sz="1700" u="sng"/>
                        <a:t>Camila</a:t>
                      </a:r>
                      <a:r>
                        <a:rPr lang="en" sz="1700"/>
                        <a:t>, Carlos, Emilio, Milana, Tristan</a:t>
                      </a:r>
                      <a:endParaRPr sz="1700"/>
                    </a:p>
                  </a:txBody>
                  <a:tcPr marT="91425" marB="91425" marR="91425" marL="91425" anchor="ctr">
                    <a:solidFill>
                      <a:schemeClr val="lt1"/>
                    </a:solidFill>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18" name="Google Shape;218;p3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38"/>
          <p:cNvSpPr txBox="1"/>
          <p:nvPr>
            <p:ph type="title"/>
          </p:nvPr>
        </p:nvSpPr>
        <p:spPr>
          <a:xfrm>
            <a:off x="311700" y="445025"/>
            <a:ext cx="8520600" cy="572700"/>
          </a:xfrm>
          <a:prstGeom prst="rect">
            <a:avLst/>
          </a:prstGeom>
          <a:solidFill>
            <a:srgbClr val="351C75"/>
          </a:solidFill>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
                <a:solidFill>
                  <a:srgbClr val="FFFFFF"/>
                </a:solidFill>
              </a:rPr>
              <a:t>World Studies - Monday - Bell Ringer</a:t>
            </a:r>
            <a:endParaRPr>
              <a:solidFill>
                <a:srgbClr val="FFFFFF"/>
              </a:solidFill>
            </a:endParaRPr>
          </a:p>
          <a:p>
            <a:pPr indent="0" lvl="0" marL="0" rtl="0" algn="l">
              <a:spcBef>
                <a:spcPts val="0"/>
              </a:spcBef>
              <a:spcAft>
                <a:spcPts val="0"/>
              </a:spcAft>
              <a:buNone/>
            </a:pPr>
            <a:r>
              <a:t/>
            </a:r>
            <a:endParaRPr>
              <a:solidFill>
                <a:schemeClr val="lt1"/>
              </a:solidFill>
            </a:endParaRPr>
          </a:p>
        </p:txBody>
      </p:sp>
      <p:sp>
        <p:nvSpPr>
          <p:cNvPr id="224" name="Google Shape;224;p3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a:solidFill>
                  <a:schemeClr val="dk1"/>
                </a:solidFill>
              </a:rPr>
              <a:t>Clear your desk except for your red notebook and a pen or pencil.</a:t>
            </a:r>
            <a:endParaRPr>
              <a:solidFill>
                <a:schemeClr val="dk1"/>
              </a:solidFill>
            </a:endParaRPr>
          </a:p>
          <a:p>
            <a:pPr indent="0" lvl="0" marL="0" rtl="0" algn="l">
              <a:lnSpc>
                <a:spcPct val="100000"/>
              </a:lnSpc>
              <a:spcBef>
                <a:spcPts val="0"/>
              </a:spcBef>
              <a:spcAft>
                <a:spcPts val="0"/>
              </a:spcAft>
              <a:buNone/>
            </a:pPr>
            <a:r>
              <a:t/>
            </a:r>
            <a:endParaRPr>
              <a:solidFill>
                <a:schemeClr val="dk1"/>
              </a:solidFill>
            </a:endParaRPr>
          </a:p>
          <a:p>
            <a:pPr indent="0" lvl="0" marL="0" rtl="0" algn="l">
              <a:lnSpc>
                <a:spcPct val="100000"/>
              </a:lnSpc>
              <a:spcBef>
                <a:spcPts val="0"/>
              </a:spcBef>
              <a:spcAft>
                <a:spcPts val="0"/>
              </a:spcAft>
              <a:buNone/>
            </a:pPr>
            <a:r>
              <a:rPr lang="en">
                <a:solidFill>
                  <a:schemeClr val="dk1"/>
                </a:solidFill>
              </a:rPr>
              <a:t>Open your red notebook to your notes on Ch. 2 of </a:t>
            </a:r>
            <a:r>
              <a:rPr i="1" lang="en">
                <a:solidFill>
                  <a:schemeClr val="dk1"/>
                </a:solidFill>
              </a:rPr>
              <a:t>Drowning in Debt</a:t>
            </a:r>
            <a:r>
              <a:rPr lang="en">
                <a:solidFill>
                  <a:schemeClr val="dk1"/>
                </a:solidFill>
              </a:rPr>
              <a:t>.</a:t>
            </a:r>
            <a:endParaRPr>
              <a:solidFill>
                <a:schemeClr val="dk1"/>
              </a:solidFill>
            </a:endParaRPr>
          </a:p>
          <a:p>
            <a:pPr indent="0" lvl="0" marL="0" rtl="0" algn="l">
              <a:lnSpc>
                <a:spcPct val="100000"/>
              </a:lnSpc>
              <a:spcBef>
                <a:spcPts val="0"/>
              </a:spcBef>
              <a:spcAft>
                <a:spcPts val="0"/>
              </a:spcAft>
              <a:buNone/>
            </a:pPr>
            <a:r>
              <a:t/>
            </a:r>
            <a:endParaRPr>
              <a:solidFill>
                <a:schemeClr val="dk1"/>
              </a:solidFill>
            </a:endParaRPr>
          </a:p>
          <a:p>
            <a:pPr indent="0" lvl="0" marL="0" rtl="0" algn="l">
              <a:lnSpc>
                <a:spcPct val="100000"/>
              </a:lnSpc>
              <a:spcBef>
                <a:spcPts val="0"/>
              </a:spcBef>
              <a:spcAft>
                <a:spcPts val="0"/>
              </a:spcAft>
              <a:buNone/>
            </a:pPr>
            <a:r>
              <a:rPr lang="en">
                <a:solidFill>
                  <a:schemeClr val="dk1"/>
                </a:solidFill>
              </a:rPr>
              <a:t>Be ready to show your completed notes to Mr. Ramin or Ms. Antonelli for a homework grade.</a:t>
            </a:r>
            <a:endParaRPr>
              <a:solidFill>
                <a:schemeClr val="dk1"/>
              </a:solidFill>
            </a:endParaRPr>
          </a:p>
          <a:p>
            <a:pPr indent="0" lvl="0" marL="0" rtl="0" algn="l">
              <a:lnSpc>
                <a:spcPct val="100000"/>
              </a:lnSpc>
              <a:spcBef>
                <a:spcPts val="0"/>
              </a:spcBef>
              <a:spcAft>
                <a:spcPts val="0"/>
              </a:spcAft>
              <a:buNone/>
            </a:pPr>
            <a:r>
              <a:t/>
            </a:r>
            <a:endParaRPr>
              <a:solidFill>
                <a:schemeClr val="dk1"/>
              </a:solidFill>
            </a:endParaRPr>
          </a:p>
          <a:p>
            <a:pPr indent="0" lvl="0" marL="0" rtl="0" algn="l">
              <a:lnSpc>
                <a:spcPct val="100000"/>
              </a:lnSpc>
              <a:spcBef>
                <a:spcPts val="0"/>
              </a:spcBef>
              <a:spcAft>
                <a:spcPts val="0"/>
              </a:spcAft>
              <a:buNone/>
            </a:pPr>
            <a:r>
              <a:rPr lang="en">
                <a:solidFill>
                  <a:schemeClr val="dk1"/>
                </a:solidFill>
              </a:rPr>
              <a:t>Read silently while you wait for your notes to be checked!</a:t>
            </a:r>
            <a:endParaRPr>
              <a:solidFill>
                <a:schemeClr val="dk1"/>
              </a:solidFill>
            </a:endParaRPr>
          </a:p>
          <a:p>
            <a:pPr indent="0" lvl="0" marL="0" rtl="0" algn="l">
              <a:lnSpc>
                <a:spcPct val="100000"/>
              </a:lnSpc>
              <a:spcBef>
                <a:spcPts val="0"/>
              </a:spcBef>
              <a:spcAft>
                <a:spcPts val="0"/>
              </a:spcAft>
              <a:buNone/>
            </a:pPr>
            <a:r>
              <a:t/>
            </a:r>
            <a:endParaRPr>
              <a:solidFill>
                <a:schemeClr val="dk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39"/>
          <p:cNvSpPr txBox="1"/>
          <p:nvPr>
            <p:ph type="title"/>
          </p:nvPr>
        </p:nvSpPr>
        <p:spPr>
          <a:xfrm>
            <a:off x="311700" y="445025"/>
            <a:ext cx="8520600" cy="572700"/>
          </a:xfrm>
          <a:prstGeom prst="rect">
            <a:avLst/>
          </a:prstGeom>
          <a:solidFill>
            <a:srgbClr val="351C75"/>
          </a:solidFill>
        </p:spPr>
        <p:txBody>
          <a:bodyPr anchorCtr="0" anchor="t" bIns="91425" lIns="91425" spcFirstLastPara="1" rIns="91425" wrap="square" tIns="91425">
            <a:noAutofit/>
          </a:bodyPr>
          <a:lstStyle/>
          <a:p>
            <a:pPr indent="0" lvl="0" marL="0" rtl="0" algn="l">
              <a:spcBef>
                <a:spcPts val="0"/>
              </a:spcBef>
              <a:spcAft>
                <a:spcPts val="0"/>
              </a:spcAft>
              <a:buNone/>
            </a:pPr>
            <a:r>
              <a:rPr lang="en" sz="2500">
                <a:solidFill>
                  <a:schemeClr val="lt1"/>
                </a:solidFill>
              </a:rPr>
              <a:t>Guest Speaker - María Inés Zamudio</a:t>
            </a:r>
            <a:endParaRPr sz="2500">
              <a:solidFill>
                <a:schemeClr val="lt1"/>
              </a:solidFill>
            </a:endParaRPr>
          </a:p>
          <a:p>
            <a:pPr indent="0" lvl="0" marL="0" rtl="0" algn="l">
              <a:spcBef>
                <a:spcPts val="0"/>
              </a:spcBef>
              <a:spcAft>
                <a:spcPts val="0"/>
              </a:spcAft>
              <a:buNone/>
            </a:pPr>
            <a:r>
              <a:t/>
            </a:r>
            <a:endParaRPr sz="2500">
              <a:solidFill>
                <a:schemeClr val="lt1"/>
              </a:solidFill>
            </a:endParaRPr>
          </a:p>
        </p:txBody>
      </p:sp>
      <p:sp>
        <p:nvSpPr>
          <p:cNvPr id="230" name="Google Shape;230;p39"/>
          <p:cNvSpPr txBox="1"/>
          <p:nvPr>
            <p:ph idx="1" type="body"/>
          </p:nvPr>
        </p:nvSpPr>
        <p:spPr>
          <a:xfrm>
            <a:off x="311700" y="1152475"/>
            <a:ext cx="50262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700">
                <a:solidFill>
                  <a:srgbClr val="212529"/>
                </a:solidFill>
              </a:rPr>
              <a:t>María Inés Zamudio covers immigration for WBEZ. She is an award-winning investigative reporter who is now part of the race, class, and communities team.</a:t>
            </a:r>
            <a:endParaRPr sz="1700">
              <a:solidFill>
                <a:srgbClr val="212529"/>
              </a:solidFill>
            </a:endParaRPr>
          </a:p>
          <a:p>
            <a:pPr indent="0" lvl="0" marL="0" rtl="0" algn="l">
              <a:lnSpc>
                <a:spcPct val="100000"/>
              </a:lnSpc>
              <a:spcBef>
                <a:spcPts val="0"/>
              </a:spcBef>
              <a:spcAft>
                <a:spcPts val="0"/>
              </a:spcAft>
              <a:buNone/>
            </a:pPr>
            <a:r>
              <a:t/>
            </a:r>
            <a:endParaRPr sz="1700">
              <a:solidFill>
                <a:srgbClr val="212529"/>
              </a:solidFill>
            </a:endParaRPr>
          </a:p>
          <a:p>
            <a:pPr indent="0" lvl="0" marL="0" rtl="0" algn="l">
              <a:lnSpc>
                <a:spcPct val="100000"/>
              </a:lnSpc>
              <a:spcBef>
                <a:spcPts val="0"/>
              </a:spcBef>
              <a:spcAft>
                <a:spcPts val="0"/>
              </a:spcAft>
              <a:buNone/>
            </a:pPr>
            <a:r>
              <a:rPr lang="en" sz="1700">
                <a:solidFill>
                  <a:srgbClr val="212529"/>
                </a:solidFill>
              </a:rPr>
              <a:t>In 2015, Zamudio and a team of reporters from NPR's Latino USA received a Peabody National Award for their coverage of Central American migrants. Zamudio's story was reported from the Mexico-Guatemala border and it focused on the danger women from Central America face while traveling through Mexico as they try to reach the United States.</a:t>
            </a:r>
            <a:endParaRPr sz="1700">
              <a:solidFill>
                <a:srgbClr val="212529"/>
              </a:solidFill>
            </a:endParaRPr>
          </a:p>
        </p:txBody>
      </p:sp>
      <p:pic>
        <p:nvPicPr>
          <p:cNvPr id="231" name="Google Shape;231;p39"/>
          <p:cNvPicPr preferRelativeResize="0"/>
          <p:nvPr/>
        </p:nvPicPr>
        <p:blipFill>
          <a:blip r:embed="rId3">
            <a:alphaModFix/>
          </a:blip>
          <a:stretch>
            <a:fillRect/>
          </a:stretch>
        </p:blipFill>
        <p:spPr>
          <a:xfrm>
            <a:off x="5444550" y="1152475"/>
            <a:ext cx="3387757" cy="382097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40"/>
          <p:cNvSpPr txBox="1"/>
          <p:nvPr>
            <p:ph type="title"/>
          </p:nvPr>
        </p:nvSpPr>
        <p:spPr>
          <a:xfrm>
            <a:off x="311700" y="445025"/>
            <a:ext cx="8520600" cy="572700"/>
          </a:xfrm>
          <a:prstGeom prst="rect">
            <a:avLst/>
          </a:prstGeom>
          <a:solidFill>
            <a:srgbClr val="351C75"/>
          </a:solidFill>
        </p:spPr>
        <p:txBody>
          <a:bodyPr anchorCtr="0" anchor="t" bIns="91425" lIns="91425" spcFirstLastPara="1" rIns="91425" wrap="square" tIns="91425">
            <a:noAutofit/>
          </a:bodyPr>
          <a:lstStyle/>
          <a:p>
            <a:pPr indent="0" lvl="0" marL="0" rtl="0" algn="l">
              <a:spcBef>
                <a:spcPts val="0"/>
              </a:spcBef>
              <a:spcAft>
                <a:spcPts val="0"/>
              </a:spcAft>
              <a:buNone/>
            </a:pPr>
            <a:r>
              <a:t/>
            </a:r>
            <a:endParaRPr sz="2500">
              <a:solidFill>
                <a:schemeClr val="lt1"/>
              </a:solidFill>
            </a:endParaRPr>
          </a:p>
        </p:txBody>
      </p:sp>
      <p:sp>
        <p:nvSpPr>
          <p:cNvPr id="237" name="Google Shape;237;p40"/>
          <p:cNvSpPr txBox="1"/>
          <p:nvPr>
            <p:ph idx="1" type="body"/>
          </p:nvPr>
        </p:nvSpPr>
        <p:spPr>
          <a:xfrm>
            <a:off x="311700" y="1152475"/>
            <a:ext cx="50262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sz="1700">
              <a:solidFill>
                <a:srgbClr val="212529"/>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4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43" name="Google Shape;243;p4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69" name="Google Shape;69;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How long are the pipes connecting Chicago pipes to Lake Michigan?</a:t>
            </a:r>
            <a:endParaRPr/>
          </a:p>
          <a:p>
            <a:pPr indent="-342900" lvl="0" marL="457200" rtl="0" algn="l">
              <a:spcBef>
                <a:spcPts val="0"/>
              </a:spcBef>
              <a:spcAft>
                <a:spcPts val="0"/>
              </a:spcAft>
              <a:buSzPts val="1800"/>
              <a:buChar char="●"/>
            </a:pPr>
            <a:r>
              <a:rPr lang="en"/>
              <a:t>Are there any lead pipes in Chicago?</a:t>
            </a:r>
            <a:endParaRPr/>
          </a:p>
          <a:p>
            <a:pPr indent="-342900" lvl="0" marL="457200" rtl="0" algn="l">
              <a:spcBef>
                <a:spcPts val="0"/>
              </a:spcBef>
              <a:spcAft>
                <a:spcPts val="0"/>
              </a:spcAft>
              <a:buSzPts val="1800"/>
              <a:buChar char="●"/>
            </a:pPr>
            <a:r>
              <a:rPr lang="en"/>
              <a:t>Where can I learn more about Chicago</a:t>
            </a:r>
            <a:r>
              <a:rPr lang="en"/>
              <a:t>'s history of water problems?</a:t>
            </a:r>
            <a:endParaRPr/>
          </a:p>
          <a:p>
            <a:pPr indent="-342900" lvl="0" marL="457200" rtl="0" algn="l">
              <a:spcBef>
                <a:spcPts val="0"/>
              </a:spcBef>
              <a:spcAft>
                <a:spcPts val="0"/>
              </a:spcAft>
              <a:buSzPts val="1800"/>
              <a:buChar char="●"/>
            </a:pPr>
            <a:r>
              <a:rPr lang="en"/>
              <a:t>How long does it take to purify Lake Michigan water?</a:t>
            </a:r>
            <a:endParaRPr/>
          </a:p>
          <a:p>
            <a:pPr indent="-342900" lvl="0" marL="457200" rtl="0" algn="l">
              <a:spcBef>
                <a:spcPts val="0"/>
              </a:spcBef>
              <a:spcAft>
                <a:spcPts val="0"/>
              </a:spcAft>
              <a:buSzPts val="1800"/>
              <a:buChar char="●"/>
            </a:pPr>
            <a:r>
              <a:rPr lang="en"/>
              <a:t>What if we only had the Chicago River and not Lake Michigan?</a:t>
            </a:r>
            <a:endParaRPr/>
          </a:p>
          <a:p>
            <a:pPr indent="-342900" lvl="0" marL="457200" rtl="0" algn="l">
              <a:spcBef>
                <a:spcPts val="0"/>
              </a:spcBef>
              <a:spcAft>
                <a:spcPts val="0"/>
              </a:spcAft>
              <a:buSzPts val="1800"/>
              <a:buChar char="●"/>
            </a:pPr>
            <a:r>
              <a:rPr lang="en"/>
              <a:t>Why is there so much waste in the river?</a:t>
            </a:r>
            <a:endParaRPr/>
          </a:p>
          <a:p>
            <a:pPr indent="-342900" lvl="0" marL="457200" rtl="0" algn="l">
              <a:spcBef>
                <a:spcPts val="0"/>
              </a:spcBef>
              <a:spcAft>
                <a:spcPts val="0"/>
              </a:spcAft>
              <a:buSzPts val="1800"/>
              <a:buChar char="●"/>
            </a:pPr>
            <a:r>
              <a:rPr lang="en"/>
              <a:t>How exactly is water purified?</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42"/>
          <p:cNvSpPr txBox="1"/>
          <p:nvPr>
            <p:ph type="title"/>
          </p:nvPr>
        </p:nvSpPr>
        <p:spPr>
          <a:xfrm>
            <a:off x="311700" y="445025"/>
            <a:ext cx="8520600" cy="572700"/>
          </a:xfrm>
          <a:prstGeom prst="rect">
            <a:avLst/>
          </a:prstGeom>
          <a:solidFill>
            <a:srgbClr val="351C75"/>
          </a:solidFill>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
                <a:solidFill>
                  <a:srgbClr val="FFFFFF"/>
                </a:solidFill>
              </a:rPr>
              <a:t>World Studies - Friday - Bell Ringer</a:t>
            </a:r>
            <a:endParaRPr>
              <a:solidFill>
                <a:srgbClr val="FFFFFF"/>
              </a:solidFill>
            </a:endParaRPr>
          </a:p>
          <a:p>
            <a:pPr indent="0" lvl="0" marL="0" rtl="0" algn="l">
              <a:spcBef>
                <a:spcPts val="0"/>
              </a:spcBef>
              <a:spcAft>
                <a:spcPts val="0"/>
              </a:spcAft>
              <a:buNone/>
            </a:pPr>
            <a:r>
              <a:t/>
            </a:r>
            <a:endParaRPr>
              <a:solidFill>
                <a:schemeClr val="lt1"/>
              </a:solidFill>
            </a:endParaRPr>
          </a:p>
        </p:txBody>
      </p:sp>
      <p:pic>
        <p:nvPicPr>
          <p:cNvPr descr="This timer counts down silently until it reaches 0:00, then a police siren sounds to alert you that time is up." id="249" name="Google Shape;249;p42" title="4 Minute Timer">
            <a:hlinkClick r:id="rId3"/>
          </p:cNvPr>
          <p:cNvPicPr preferRelativeResize="0"/>
          <p:nvPr/>
        </p:nvPicPr>
        <p:blipFill>
          <a:blip r:embed="rId4">
            <a:alphaModFix/>
          </a:blip>
          <a:stretch>
            <a:fillRect/>
          </a:stretch>
        </p:blipFill>
        <p:spPr>
          <a:xfrm>
            <a:off x="4919530" y="1246225"/>
            <a:ext cx="3912750" cy="2200904"/>
          </a:xfrm>
          <a:prstGeom prst="rect">
            <a:avLst/>
          </a:prstGeom>
          <a:noFill/>
          <a:ln>
            <a:noFill/>
          </a:ln>
        </p:spPr>
      </p:pic>
      <p:sp>
        <p:nvSpPr>
          <p:cNvPr id="250" name="Google Shape;250;p42"/>
          <p:cNvSpPr txBox="1"/>
          <p:nvPr>
            <p:ph idx="1" type="body"/>
          </p:nvPr>
        </p:nvSpPr>
        <p:spPr>
          <a:xfrm>
            <a:off x="311700" y="1152475"/>
            <a:ext cx="42603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a:solidFill>
                  <a:schemeClr val="dk1"/>
                </a:solidFill>
              </a:rPr>
              <a:t>Sit with your reading group. Arrange your desks into a 4-square.</a:t>
            </a:r>
            <a:endParaRPr>
              <a:solidFill>
                <a:schemeClr val="dk1"/>
              </a:solidFill>
            </a:endParaRPr>
          </a:p>
          <a:p>
            <a:pPr indent="0" lvl="0" marL="0" rtl="0" algn="l">
              <a:lnSpc>
                <a:spcPct val="100000"/>
              </a:lnSpc>
              <a:spcBef>
                <a:spcPts val="0"/>
              </a:spcBef>
              <a:spcAft>
                <a:spcPts val="0"/>
              </a:spcAft>
              <a:buNone/>
            </a:pPr>
            <a:r>
              <a:t/>
            </a:r>
            <a:endParaRPr>
              <a:solidFill>
                <a:schemeClr val="dk1"/>
              </a:solidFill>
            </a:endParaRPr>
          </a:p>
          <a:p>
            <a:pPr indent="0" lvl="0" marL="0" rtl="0" algn="l">
              <a:lnSpc>
                <a:spcPct val="100000"/>
              </a:lnSpc>
              <a:spcBef>
                <a:spcPts val="0"/>
              </a:spcBef>
              <a:spcAft>
                <a:spcPts val="0"/>
              </a:spcAft>
              <a:buNone/>
            </a:pPr>
            <a:r>
              <a:rPr lang="en">
                <a:solidFill>
                  <a:schemeClr val="dk1"/>
                </a:solidFill>
              </a:rPr>
              <a:t>Place your mini-poster in the middle of your 4-square so that other students can see it.</a:t>
            </a:r>
            <a:endParaRPr>
              <a:solidFill>
                <a:schemeClr val="dk1"/>
              </a:solidFill>
            </a:endParaRPr>
          </a:p>
          <a:p>
            <a:pPr indent="0" lvl="0" marL="0" rtl="0" algn="l">
              <a:lnSpc>
                <a:spcPct val="100000"/>
              </a:lnSpc>
              <a:spcBef>
                <a:spcPts val="0"/>
              </a:spcBef>
              <a:spcAft>
                <a:spcPts val="0"/>
              </a:spcAft>
              <a:buNone/>
            </a:pPr>
            <a:r>
              <a:t/>
            </a:r>
            <a:endParaRPr>
              <a:solidFill>
                <a:schemeClr val="dk1"/>
              </a:solidFill>
            </a:endParaRPr>
          </a:p>
          <a:p>
            <a:pPr indent="0" lvl="0" marL="0" rtl="0" algn="l">
              <a:lnSpc>
                <a:spcPct val="100000"/>
              </a:lnSpc>
              <a:spcBef>
                <a:spcPts val="0"/>
              </a:spcBef>
              <a:spcAft>
                <a:spcPts val="0"/>
              </a:spcAft>
              <a:buNone/>
            </a:pPr>
            <a:r>
              <a:rPr lang="en">
                <a:solidFill>
                  <a:schemeClr val="dk1"/>
                </a:solidFill>
              </a:rPr>
              <a:t>Take out a pen or a pencil.</a:t>
            </a:r>
            <a:endParaRPr>
              <a:solidFill>
                <a:schemeClr val="dk1"/>
              </a:solidFill>
            </a:endParaRPr>
          </a:p>
          <a:p>
            <a:pPr indent="0" lvl="0" marL="0" rtl="0" algn="l">
              <a:lnSpc>
                <a:spcPct val="100000"/>
              </a:lnSpc>
              <a:spcBef>
                <a:spcPts val="0"/>
              </a:spcBef>
              <a:spcAft>
                <a:spcPts val="0"/>
              </a:spcAft>
              <a:buNone/>
            </a:pPr>
            <a:r>
              <a:t/>
            </a:r>
            <a:endParaRPr>
              <a:solidFill>
                <a:schemeClr val="dk1"/>
              </a:solidFill>
            </a:endParaRPr>
          </a:p>
          <a:p>
            <a:pPr indent="0" lvl="0" marL="0" rtl="0" algn="l">
              <a:lnSpc>
                <a:spcPct val="100000"/>
              </a:lnSpc>
              <a:spcBef>
                <a:spcPts val="0"/>
              </a:spcBef>
              <a:spcAft>
                <a:spcPts val="0"/>
              </a:spcAft>
              <a:buNone/>
            </a:pPr>
            <a:r>
              <a:rPr lang="en">
                <a:solidFill>
                  <a:schemeClr val="dk1"/>
                </a:solidFill>
              </a:rPr>
              <a:t>Put away all other materials.</a:t>
            </a:r>
            <a:endParaRPr>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9"/>
                                        </p:tgtEl>
                                        <p:attrNameLst>
                                          <p:attrName>style.visibility</p:attrName>
                                        </p:attrNameLst>
                                      </p:cBhvr>
                                      <p:to>
                                        <p:strVal val="visible"/>
                                      </p:to>
                                    </p:set>
                                    <p:animEffect filter="fade" transition="in">
                                      <p:cBhvr>
                                        <p:cTn dur="1000"/>
                                        <p:tgtEl>
                                          <p:spTgt spid="2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43"/>
          <p:cNvSpPr txBox="1"/>
          <p:nvPr>
            <p:ph type="title"/>
          </p:nvPr>
        </p:nvSpPr>
        <p:spPr>
          <a:xfrm>
            <a:off x="311700" y="445025"/>
            <a:ext cx="8520600" cy="572700"/>
          </a:xfrm>
          <a:prstGeom prst="rect">
            <a:avLst/>
          </a:prstGeom>
          <a:solidFill>
            <a:srgbClr val="D9D9D9"/>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After Reading Task - Mini-Poster</a:t>
            </a:r>
            <a:endParaRPr>
              <a:latin typeface="Arial"/>
              <a:ea typeface="Arial"/>
              <a:cs typeface="Arial"/>
              <a:sym typeface="Arial"/>
            </a:endParaRPr>
          </a:p>
        </p:txBody>
      </p:sp>
      <p:sp>
        <p:nvSpPr>
          <p:cNvPr id="256" name="Google Shape;256;p43"/>
          <p:cNvSpPr txBox="1"/>
          <p:nvPr>
            <p:ph idx="1" type="body"/>
          </p:nvPr>
        </p:nvSpPr>
        <p:spPr>
          <a:xfrm>
            <a:off x="311700" y="1171600"/>
            <a:ext cx="8520600" cy="3629100"/>
          </a:xfrm>
          <a:prstGeom prst="rect">
            <a:avLst/>
          </a:prstGeom>
          <a:solidFill>
            <a:schemeClr val="lt1"/>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solidFill>
                  <a:schemeClr val="dk1"/>
                </a:solidFill>
              </a:rPr>
              <a:t>Create a mini-poster communicating the impact of former Chicago Mayor Rahm Emanuel’s tax increase </a:t>
            </a:r>
            <a:r>
              <a:rPr lang="en">
                <a:solidFill>
                  <a:schemeClr val="dk1"/>
                </a:solidFill>
              </a:rPr>
              <a:t>on homeowners across Chicago</a:t>
            </a:r>
            <a:r>
              <a:rPr lang="en">
                <a:solidFill>
                  <a:schemeClr val="dk1"/>
                </a:solidFill>
              </a:rPr>
              <a:t>. </a:t>
            </a:r>
            <a:endParaRPr>
              <a:solidFill>
                <a:schemeClr val="dk1"/>
              </a:solidFill>
            </a:endParaRPr>
          </a:p>
          <a:p>
            <a:pPr indent="0" lvl="0" marL="0" rtl="0" algn="l">
              <a:lnSpc>
                <a:spcPct val="100000"/>
              </a:lnSpc>
              <a:spcBef>
                <a:spcPts val="0"/>
              </a:spcBef>
              <a:spcAft>
                <a:spcPts val="0"/>
              </a:spcAft>
              <a:buNone/>
            </a:pPr>
            <a:r>
              <a:t/>
            </a:r>
            <a:endParaRPr>
              <a:solidFill>
                <a:schemeClr val="dk1"/>
              </a:solidFill>
            </a:endParaRPr>
          </a:p>
          <a:p>
            <a:pPr indent="0" lvl="0" marL="0" rtl="0" algn="l">
              <a:lnSpc>
                <a:spcPct val="100000"/>
              </a:lnSpc>
              <a:spcBef>
                <a:spcPts val="0"/>
              </a:spcBef>
              <a:spcAft>
                <a:spcPts val="0"/>
              </a:spcAft>
              <a:buNone/>
            </a:pPr>
            <a:r>
              <a:rPr lang="en">
                <a:solidFill>
                  <a:schemeClr val="dk1"/>
                </a:solidFill>
              </a:rPr>
              <a:t>Your mini-posters should:</a:t>
            </a:r>
            <a:endParaRPr>
              <a:solidFill>
                <a:schemeClr val="dk1"/>
              </a:solidFill>
            </a:endParaRPr>
          </a:p>
          <a:p>
            <a:pPr indent="-342900" lvl="0" marL="457200" rtl="0" algn="l">
              <a:lnSpc>
                <a:spcPct val="100000"/>
              </a:lnSpc>
              <a:spcBef>
                <a:spcPts val="0"/>
              </a:spcBef>
              <a:spcAft>
                <a:spcPts val="0"/>
              </a:spcAft>
              <a:buClr>
                <a:schemeClr val="dk1"/>
              </a:buClr>
              <a:buSzPts val="1800"/>
              <a:buChar char="●"/>
            </a:pPr>
            <a:r>
              <a:rPr lang="en">
                <a:solidFill>
                  <a:schemeClr val="dk1"/>
                </a:solidFill>
              </a:rPr>
              <a:t>Define the tax</a:t>
            </a:r>
            <a:endParaRPr>
              <a:solidFill>
                <a:schemeClr val="dk1"/>
              </a:solidFill>
            </a:endParaRPr>
          </a:p>
          <a:p>
            <a:pPr indent="-342900" lvl="0" marL="457200" rtl="0" algn="l">
              <a:lnSpc>
                <a:spcPct val="100000"/>
              </a:lnSpc>
              <a:spcBef>
                <a:spcPts val="0"/>
              </a:spcBef>
              <a:spcAft>
                <a:spcPts val="0"/>
              </a:spcAft>
              <a:buClr>
                <a:schemeClr val="dk1"/>
              </a:buClr>
              <a:buSzPts val="1800"/>
              <a:buChar char="●"/>
            </a:pPr>
            <a:r>
              <a:rPr lang="en">
                <a:solidFill>
                  <a:schemeClr val="dk1"/>
                </a:solidFill>
              </a:rPr>
              <a:t>take a position on the tax</a:t>
            </a:r>
            <a:endParaRPr>
              <a:solidFill>
                <a:schemeClr val="dk1"/>
              </a:solidFill>
            </a:endParaRPr>
          </a:p>
          <a:p>
            <a:pPr indent="-342900" lvl="0" marL="457200" rtl="0" algn="l">
              <a:lnSpc>
                <a:spcPct val="100000"/>
              </a:lnSpc>
              <a:spcBef>
                <a:spcPts val="0"/>
              </a:spcBef>
              <a:spcAft>
                <a:spcPts val="0"/>
              </a:spcAft>
              <a:buClr>
                <a:schemeClr val="dk1"/>
              </a:buClr>
              <a:buSzPts val="1800"/>
              <a:buChar char="●"/>
            </a:pPr>
            <a:r>
              <a:rPr lang="en">
                <a:solidFill>
                  <a:schemeClr val="dk1"/>
                </a:solidFill>
              </a:rPr>
              <a:t>briefly explain the impact of the tax</a:t>
            </a:r>
            <a:endParaRPr>
              <a:solidFill>
                <a:schemeClr val="dk1"/>
              </a:solidFill>
            </a:endParaRPr>
          </a:p>
          <a:p>
            <a:pPr indent="-342900" lvl="0" marL="457200" rtl="0" algn="l">
              <a:lnSpc>
                <a:spcPct val="100000"/>
              </a:lnSpc>
              <a:spcBef>
                <a:spcPts val="0"/>
              </a:spcBef>
              <a:spcAft>
                <a:spcPts val="0"/>
              </a:spcAft>
              <a:buClr>
                <a:schemeClr val="dk1"/>
              </a:buClr>
              <a:buSzPts val="1800"/>
              <a:buChar char="●"/>
            </a:pPr>
            <a:r>
              <a:rPr lang="en">
                <a:solidFill>
                  <a:schemeClr val="dk1"/>
                </a:solidFill>
              </a:rPr>
              <a:t>consider the disproportionate impact on Black and Brown homeowners</a:t>
            </a:r>
            <a:endParaRPr>
              <a:solidFill>
                <a:schemeClr val="dk1"/>
              </a:solidFill>
            </a:endParaRPr>
          </a:p>
          <a:p>
            <a:pPr indent="-342900" lvl="0" marL="457200" rtl="0" algn="l">
              <a:lnSpc>
                <a:spcPct val="100000"/>
              </a:lnSpc>
              <a:spcBef>
                <a:spcPts val="0"/>
              </a:spcBef>
              <a:spcAft>
                <a:spcPts val="0"/>
              </a:spcAft>
              <a:buClr>
                <a:schemeClr val="dk1"/>
              </a:buClr>
              <a:buSzPts val="1800"/>
              <a:buChar char="●"/>
            </a:pPr>
            <a:r>
              <a:rPr lang="en">
                <a:solidFill>
                  <a:schemeClr val="dk1"/>
                </a:solidFill>
              </a:rPr>
              <a:t>give ideas on what viewers can do to help solve the problem</a:t>
            </a:r>
            <a:endParaRPr>
              <a:solidFill>
                <a:schemeClr val="dk1"/>
              </a:solidFill>
            </a:endParaRPr>
          </a:p>
          <a:p>
            <a:pPr indent="0" lvl="0" marL="0" rtl="0" algn="l">
              <a:lnSpc>
                <a:spcPct val="100000"/>
              </a:lnSpc>
              <a:spcBef>
                <a:spcPts val="0"/>
              </a:spcBef>
              <a:spcAft>
                <a:spcPts val="0"/>
              </a:spcAft>
              <a:buNone/>
            </a:pPr>
            <a:r>
              <a:t/>
            </a:r>
            <a:endParaRPr>
              <a:solidFill>
                <a:schemeClr val="dk1"/>
              </a:solidFill>
            </a:endParaRPr>
          </a:p>
          <a:p>
            <a:pPr indent="0" lvl="0" marL="0" rtl="0" algn="l">
              <a:lnSpc>
                <a:spcPct val="100000"/>
              </a:lnSpc>
              <a:spcBef>
                <a:spcPts val="0"/>
              </a:spcBef>
              <a:spcAft>
                <a:spcPts val="0"/>
              </a:spcAft>
              <a:buNone/>
            </a:pPr>
            <a:r>
              <a:rPr lang="en">
                <a:solidFill>
                  <a:schemeClr val="dk1"/>
                </a:solidFill>
              </a:rPr>
              <a:t>Make sure you check out the </a:t>
            </a:r>
            <a:r>
              <a:rPr lang="en" u="sng">
                <a:solidFill>
                  <a:schemeClr val="hlink"/>
                </a:solidFill>
                <a:hlinkClick r:id="rId3"/>
              </a:rPr>
              <a:t>rubric</a:t>
            </a:r>
            <a:r>
              <a:rPr lang="en">
                <a:solidFill>
                  <a:schemeClr val="dk1"/>
                </a:solidFill>
              </a:rPr>
              <a:t>!</a:t>
            </a:r>
            <a:endParaRPr>
              <a:solidFill>
                <a:schemeClr val="dk1"/>
              </a:solidFill>
            </a:endParaRPr>
          </a:p>
          <a:p>
            <a:pPr indent="0" lvl="0" marL="0" rtl="0" algn="l">
              <a:spcBef>
                <a:spcPts val="0"/>
              </a:spcBef>
              <a:spcAft>
                <a:spcPts val="1200"/>
              </a:spcAft>
              <a:buNone/>
            </a:pPr>
            <a:r>
              <a:t/>
            </a:r>
            <a:endParaRPr>
              <a:solidFill>
                <a:schemeClr val="dk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44"/>
          <p:cNvSpPr txBox="1"/>
          <p:nvPr>
            <p:ph type="title"/>
          </p:nvPr>
        </p:nvSpPr>
        <p:spPr>
          <a:xfrm>
            <a:off x="311700" y="445025"/>
            <a:ext cx="8520600" cy="572700"/>
          </a:xfrm>
          <a:prstGeom prst="rect">
            <a:avLst/>
          </a:prstGeom>
          <a:solidFill>
            <a:srgbClr val="351C75"/>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FFFFFF"/>
                </a:solidFill>
              </a:rPr>
              <a:t>Gallery Walk</a:t>
            </a:r>
            <a:endParaRPr>
              <a:solidFill>
                <a:schemeClr val="lt1"/>
              </a:solidFill>
            </a:endParaRPr>
          </a:p>
        </p:txBody>
      </p:sp>
      <p:sp>
        <p:nvSpPr>
          <p:cNvPr id="262" name="Google Shape;262;p44"/>
          <p:cNvSpPr txBox="1"/>
          <p:nvPr>
            <p:ph idx="1" type="body"/>
          </p:nvPr>
        </p:nvSpPr>
        <p:spPr>
          <a:xfrm>
            <a:off x="311700" y="1152475"/>
            <a:ext cx="4260300" cy="3416400"/>
          </a:xfrm>
          <a:prstGeom prst="rect">
            <a:avLst/>
          </a:prstGeom>
        </p:spPr>
        <p:txBody>
          <a:bodyPr anchorCtr="0" anchor="t" bIns="91425" lIns="91425" spcFirstLastPara="1" rIns="91425" wrap="square" tIns="91425">
            <a:normAutofit lnSpcReduction="10000"/>
          </a:bodyPr>
          <a:lstStyle/>
          <a:p>
            <a:pPr indent="0" lvl="0" marL="0" rtl="0" algn="l">
              <a:lnSpc>
                <a:spcPct val="100000"/>
              </a:lnSpc>
              <a:spcBef>
                <a:spcPts val="0"/>
              </a:spcBef>
              <a:spcAft>
                <a:spcPts val="0"/>
              </a:spcAft>
              <a:buNone/>
            </a:pPr>
            <a:r>
              <a:rPr lang="en">
                <a:solidFill>
                  <a:schemeClr val="dk1"/>
                </a:solidFill>
              </a:rPr>
              <a:t>It’s time to view other groups’ posters!</a:t>
            </a:r>
            <a:endParaRPr>
              <a:solidFill>
                <a:schemeClr val="dk1"/>
              </a:solidFill>
            </a:endParaRPr>
          </a:p>
          <a:p>
            <a:pPr indent="0" lvl="0" marL="0" rtl="0" algn="l">
              <a:lnSpc>
                <a:spcPct val="100000"/>
              </a:lnSpc>
              <a:spcBef>
                <a:spcPts val="0"/>
              </a:spcBef>
              <a:spcAft>
                <a:spcPts val="0"/>
              </a:spcAft>
              <a:buNone/>
            </a:pPr>
            <a:r>
              <a:t/>
            </a:r>
            <a:endParaRPr>
              <a:solidFill>
                <a:schemeClr val="dk1"/>
              </a:solidFill>
            </a:endParaRPr>
          </a:p>
          <a:p>
            <a:pPr indent="0" lvl="0" marL="0" rtl="0" algn="l">
              <a:lnSpc>
                <a:spcPct val="100000"/>
              </a:lnSpc>
              <a:spcBef>
                <a:spcPts val="0"/>
              </a:spcBef>
              <a:spcAft>
                <a:spcPts val="0"/>
              </a:spcAft>
              <a:buNone/>
            </a:pPr>
            <a:r>
              <a:rPr lang="en">
                <a:solidFill>
                  <a:schemeClr val="dk1"/>
                </a:solidFill>
              </a:rPr>
              <a:t>Bring:</a:t>
            </a:r>
            <a:endParaRPr>
              <a:solidFill>
                <a:schemeClr val="dk1"/>
              </a:solidFill>
            </a:endParaRPr>
          </a:p>
          <a:p>
            <a:pPr indent="-342900" lvl="0" marL="457200" rtl="0" algn="l">
              <a:lnSpc>
                <a:spcPct val="100000"/>
              </a:lnSpc>
              <a:spcBef>
                <a:spcPts val="0"/>
              </a:spcBef>
              <a:spcAft>
                <a:spcPts val="0"/>
              </a:spcAft>
              <a:buClr>
                <a:schemeClr val="dk1"/>
              </a:buClr>
              <a:buSzPts val="1800"/>
              <a:buChar char="●"/>
            </a:pPr>
            <a:r>
              <a:rPr lang="en">
                <a:solidFill>
                  <a:schemeClr val="dk1"/>
                </a:solidFill>
              </a:rPr>
              <a:t>your writing utensil</a:t>
            </a:r>
            <a:endParaRPr>
              <a:solidFill>
                <a:schemeClr val="dk1"/>
              </a:solidFill>
            </a:endParaRPr>
          </a:p>
          <a:p>
            <a:pPr indent="-342900" lvl="0" marL="457200" rtl="0" algn="l">
              <a:lnSpc>
                <a:spcPct val="100000"/>
              </a:lnSpc>
              <a:spcBef>
                <a:spcPts val="0"/>
              </a:spcBef>
              <a:spcAft>
                <a:spcPts val="0"/>
              </a:spcAft>
              <a:buClr>
                <a:schemeClr val="dk1"/>
              </a:buClr>
              <a:buSzPts val="1800"/>
              <a:buChar char="●"/>
            </a:pPr>
            <a:r>
              <a:rPr lang="en">
                <a:solidFill>
                  <a:schemeClr val="dk1"/>
                </a:solidFill>
              </a:rPr>
              <a:t>some post-it notes</a:t>
            </a:r>
            <a:endParaRPr>
              <a:solidFill>
                <a:schemeClr val="dk1"/>
              </a:solidFill>
            </a:endParaRPr>
          </a:p>
          <a:p>
            <a:pPr indent="0" lvl="0" marL="0" rtl="0" algn="l">
              <a:lnSpc>
                <a:spcPct val="100000"/>
              </a:lnSpc>
              <a:spcBef>
                <a:spcPts val="0"/>
              </a:spcBef>
              <a:spcAft>
                <a:spcPts val="0"/>
              </a:spcAft>
              <a:buNone/>
            </a:pPr>
            <a:r>
              <a:t/>
            </a:r>
            <a:endParaRPr>
              <a:solidFill>
                <a:schemeClr val="dk1"/>
              </a:solidFill>
            </a:endParaRPr>
          </a:p>
          <a:p>
            <a:pPr indent="0" lvl="0" marL="0" rtl="0" algn="l">
              <a:lnSpc>
                <a:spcPct val="100000"/>
              </a:lnSpc>
              <a:spcBef>
                <a:spcPts val="0"/>
              </a:spcBef>
              <a:spcAft>
                <a:spcPts val="0"/>
              </a:spcAft>
              <a:buNone/>
            </a:pPr>
            <a:r>
              <a:rPr lang="en">
                <a:solidFill>
                  <a:schemeClr val="dk1"/>
                </a:solidFill>
              </a:rPr>
              <a:t>You will have 2 minutes at each table.</a:t>
            </a:r>
            <a:endParaRPr>
              <a:solidFill>
                <a:schemeClr val="dk1"/>
              </a:solidFill>
            </a:endParaRPr>
          </a:p>
          <a:p>
            <a:pPr indent="0" lvl="0" marL="0" rtl="0" algn="l">
              <a:lnSpc>
                <a:spcPct val="100000"/>
              </a:lnSpc>
              <a:spcBef>
                <a:spcPts val="0"/>
              </a:spcBef>
              <a:spcAft>
                <a:spcPts val="0"/>
              </a:spcAft>
              <a:buNone/>
            </a:pPr>
            <a:r>
              <a:t/>
            </a:r>
            <a:endParaRPr>
              <a:solidFill>
                <a:schemeClr val="dk1"/>
              </a:solidFill>
            </a:endParaRPr>
          </a:p>
          <a:p>
            <a:pPr indent="0" lvl="0" marL="0" rtl="0" algn="l">
              <a:lnSpc>
                <a:spcPct val="100000"/>
              </a:lnSpc>
              <a:spcBef>
                <a:spcPts val="0"/>
              </a:spcBef>
              <a:spcAft>
                <a:spcPts val="0"/>
              </a:spcAft>
              <a:buNone/>
            </a:pPr>
            <a:r>
              <a:rPr lang="en">
                <a:solidFill>
                  <a:schemeClr val="dk1"/>
                </a:solidFill>
              </a:rPr>
              <a:t>Write at least one reaction and learning for each poster on your post-it note.</a:t>
            </a:r>
            <a:endParaRPr>
              <a:solidFill>
                <a:schemeClr val="dk1"/>
              </a:solidFill>
            </a:endParaRPr>
          </a:p>
          <a:p>
            <a:pPr indent="0" lvl="0" marL="0" rtl="0" algn="l">
              <a:lnSpc>
                <a:spcPct val="100000"/>
              </a:lnSpc>
              <a:spcBef>
                <a:spcPts val="0"/>
              </a:spcBef>
              <a:spcAft>
                <a:spcPts val="0"/>
              </a:spcAft>
              <a:buNone/>
            </a:pPr>
            <a:r>
              <a:t/>
            </a:r>
            <a:endParaRPr>
              <a:solidFill>
                <a:schemeClr val="dk1"/>
              </a:solidFill>
            </a:endParaRPr>
          </a:p>
          <a:p>
            <a:pPr indent="0" lvl="0" marL="0" rtl="0" algn="l">
              <a:lnSpc>
                <a:spcPct val="100000"/>
              </a:lnSpc>
              <a:spcBef>
                <a:spcPts val="0"/>
              </a:spcBef>
              <a:spcAft>
                <a:spcPts val="0"/>
              </a:spcAft>
              <a:buNone/>
            </a:pPr>
            <a:r>
              <a:rPr lang="en">
                <a:solidFill>
                  <a:schemeClr val="dk1"/>
                </a:solidFill>
              </a:rPr>
              <a:t>Leave the note on the table for the group to see.</a:t>
            </a:r>
            <a:endParaRPr>
              <a:solidFill>
                <a:schemeClr val="dk1"/>
              </a:solidFill>
            </a:endParaRPr>
          </a:p>
        </p:txBody>
      </p:sp>
      <p:pic>
        <p:nvPicPr>
          <p:cNvPr descr="2 Minute Timer - Northern Light Relaxing Music&#10;&#10;📜 Message from the Creator of Tick Tock Countdown Timer&#10;&#10;I am Tom C. and I specialise in the field of Mental Health for a number of years.  I want to place where people can relax, unwind, study and sleep better. &#10;&#10;My videos are ideal for studying, sleep, relaxation and exercise. My aim is to provide the highest quality relaxing content that doesn’t contain any annoying talking or commentary. Research shows this can be help with mental heath. &#10;&#10;All my timer videos are made in high quality with editing programs such as Premiere Pro 2020, Photoshop and Luma Fusion. Each video takes many hours of editing and mixing to produce the perfect timer video for my viewers. &#10;&#10;Some video and audio files are make in collaboration with other video and audio creators with all the licenses and commercial use rights.&#10;&#10;All videos, audio, effects are mixed and created by myself.&#10;&#10;⏱ Popular Timers &#10;&#10;5 Minute Timer - Calm and Relaxing Music: https://youtu.be/hso3oR8PJss&#10;10 Minute Timer - Relaxing Music: https://youtu;.be/yxu0qHbG_2c&#10;15 Minute Timer - No Music: https://youtu.be/v-vXDXrGSlI&#10;30 Minute Timer - Instrumental Relaxing Music: https://youtu.be/G4X4ZQHsTyE&#10;45 Minute Timer - Ambient Music: https://youtu.be/TKmhQprljAc&#10;1 Hour Timer - Beautiful Ocean Sunset https://youtu.be/TKmhQprljAc&#10;&#10;🎥 Editing&#10;    -  Luma Fusion&#10;    -  Premiere Pro 2020&#10;    - Adobe After Effects&#10;    - Photoshop&#10;&#10;📽Video and filming&#10;    - Sony a6000&#10;    - Fujifilm X-T3&#10;    - GoPro Hero8 &#10;    - Story Blocks&#10;    -  Pexels&#10;    -  Pixabay&#10;    - Adobe Stock&#10;    - Pond 5&#10;&#10;🎶Audio&#10;    - Story Blocks&#10;    - Youtube Audio Library&#10;&#10;🎤Microphone&#10;    - Blue Yeta&#10;    - Audio-Technica BP4025&#10;    - Zoom H2N&#10;&#10;&#10;Hashtags&#10;#Timer #Relaxation #RelaxingMusic&#10;&#10;© Copyright Tick Tock Countdown Timer 2021. All rights reserved. Any reproduction or republication of all or part of this video is prohibited. All of the video material on this channel is copyright protected. .&#10;&#10;If you like my timers, please support me by buying me a coffee with the link below.&#10;&#10;https://www.buymeacoffee.com/ccproductiw" id="263" name="Google Shape;263;p44" title="2 Minute Timer - Northern Light Relaxing Music">
            <a:hlinkClick r:id="rId3"/>
          </p:cNvPr>
          <p:cNvPicPr preferRelativeResize="0"/>
          <p:nvPr/>
        </p:nvPicPr>
        <p:blipFill>
          <a:blip r:embed="rId4">
            <a:alphaModFix/>
          </a:blip>
          <a:stretch>
            <a:fillRect/>
          </a:stretch>
        </p:blipFill>
        <p:spPr>
          <a:xfrm>
            <a:off x="4724400" y="1170125"/>
            <a:ext cx="4107900" cy="231069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3"/>
                                        </p:tgtEl>
                                        <p:attrNameLst>
                                          <p:attrName>style.visibility</p:attrName>
                                        </p:attrNameLst>
                                      </p:cBhvr>
                                      <p:to>
                                        <p:strVal val="visible"/>
                                      </p:to>
                                    </p:set>
                                    <p:animEffect filter="fade" transition="in">
                                      <p:cBhvr>
                                        <p:cTn dur="1000"/>
                                        <p:tgtEl>
                                          <p:spTgt spid="2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45"/>
          <p:cNvSpPr txBox="1"/>
          <p:nvPr>
            <p:ph type="title"/>
          </p:nvPr>
        </p:nvSpPr>
        <p:spPr>
          <a:xfrm>
            <a:off x="311700" y="445025"/>
            <a:ext cx="8520600" cy="572700"/>
          </a:xfrm>
          <a:prstGeom prst="rect">
            <a:avLst/>
          </a:prstGeom>
          <a:solidFill>
            <a:srgbClr val="351C75"/>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FFFFFF"/>
                </a:solidFill>
              </a:rPr>
              <a:t>Gallery Walk </a:t>
            </a:r>
            <a:r>
              <a:rPr lang="en">
                <a:solidFill>
                  <a:srgbClr val="FFFFFF"/>
                </a:solidFill>
              </a:rPr>
              <a:t>Reflection</a:t>
            </a:r>
            <a:endParaRPr>
              <a:solidFill>
                <a:schemeClr val="lt1"/>
              </a:solidFill>
            </a:endParaRPr>
          </a:p>
        </p:txBody>
      </p:sp>
      <p:sp>
        <p:nvSpPr>
          <p:cNvPr id="269" name="Google Shape;269;p45"/>
          <p:cNvSpPr txBox="1"/>
          <p:nvPr>
            <p:ph idx="1" type="body"/>
          </p:nvPr>
        </p:nvSpPr>
        <p:spPr>
          <a:xfrm>
            <a:off x="311700" y="1152475"/>
            <a:ext cx="42603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a:solidFill>
                  <a:schemeClr val="dk1"/>
                </a:solidFill>
              </a:rPr>
              <a:t>Return to your group’s table.</a:t>
            </a:r>
            <a:endParaRPr>
              <a:solidFill>
                <a:schemeClr val="dk1"/>
              </a:solidFill>
            </a:endParaRPr>
          </a:p>
          <a:p>
            <a:pPr indent="0" lvl="0" marL="0" rtl="0" algn="l">
              <a:lnSpc>
                <a:spcPct val="100000"/>
              </a:lnSpc>
              <a:spcBef>
                <a:spcPts val="0"/>
              </a:spcBef>
              <a:spcAft>
                <a:spcPts val="0"/>
              </a:spcAft>
              <a:buNone/>
            </a:pPr>
            <a:r>
              <a:t/>
            </a:r>
            <a:endParaRPr>
              <a:solidFill>
                <a:schemeClr val="dk1"/>
              </a:solidFill>
            </a:endParaRPr>
          </a:p>
          <a:p>
            <a:pPr indent="0" lvl="0" marL="0" rtl="0" algn="l">
              <a:lnSpc>
                <a:spcPct val="100000"/>
              </a:lnSpc>
              <a:spcBef>
                <a:spcPts val="0"/>
              </a:spcBef>
              <a:spcAft>
                <a:spcPts val="0"/>
              </a:spcAft>
              <a:buNone/>
            </a:pPr>
            <a:r>
              <a:rPr lang="en">
                <a:solidFill>
                  <a:schemeClr val="dk1"/>
                </a:solidFill>
              </a:rPr>
              <a:t>Review the reactions and learnings your classmates left for you.</a:t>
            </a:r>
            <a:endParaRPr>
              <a:solidFill>
                <a:schemeClr val="dk1"/>
              </a:solidFill>
            </a:endParaRPr>
          </a:p>
          <a:p>
            <a:pPr indent="0" lvl="0" marL="0" rtl="0" algn="l">
              <a:lnSpc>
                <a:spcPct val="100000"/>
              </a:lnSpc>
              <a:spcBef>
                <a:spcPts val="0"/>
              </a:spcBef>
              <a:spcAft>
                <a:spcPts val="0"/>
              </a:spcAft>
              <a:buNone/>
            </a:pPr>
            <a:r>
              <a:t/>
            </a:r>
            <a:endParaRPr>
              <a:solidFill>
                <a:schemeClr val="dk1"/>
              </a:solidFill>
            </a:endParaRPr>
          </a:p>
          <a:p>
            <a:pPr indent="0" lvl="0" marL="0" rtl="0" algn="l">
              <a:lnSpc>
                <a:spcPct val="100000"/>
              </a:lnSpc>
              <a:spcBef>
                <a:spcPts val="0"/>
              </a:spcBef>
              <a:spcAft>
                <a:spcPts val="0"/>
              </a:spcAft>
              <a:buNone/>
            </a:pPr>
            <a:r>
              <a:rPr lang="en">
                <a:solidFill>
                  <a:schemeClr val="dk1"/>
                </a:solidFill>
              </a:rPr>
              <a:t>Choose a speaker to summarize what other students said about your mini-poster.</a:t>
            </a:r>
            <a:endParaRPr>
              <a:solidFill>
                <a:schemeClr val="dk1"/>
              </a:solidFill>
            </a:endParaRPr>
          </a:p>
        </p:txBody>
      </p:sp>
      <p:pic>
        <p:nvPicPr>
          <p:cNvPr descr="This timer counts down silently until it reaches 0:00, then a police siren sounds to alert you that time is up." id="270" name="Google Shape;270;p45" title="4 Minute Timer">
            <a:hlinkClick r:id="rId3"/>
          </p:cNvPr>
          <p:cNvPicPr preferRelativeResize="0"/>
          <p:nvPr/>
        </p:nvPicPr>
        <p:blipFill>
          <a:blip r:embed="rId4">
            <a:alphaModFix/>
          </a:blip>
          <a:stretch>
            <a:fillRect/>
          </a:stretch>
        </p:blipFill>
        <p:spPr>
          <a:xfrm>
            <a:off x="4919530" y="1246225"/>
            <a:ext cx="3912750" cy="220090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4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76" name="Google Shape;276;p4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47"/>
          <p:cNvSpPr txBox="1"/>
          <p:nvPr>
            <p:ph type="title"/>
          </p:nvPr>
        </p:nvSpPr>
        <p:spPr>
          <a:xfrm>
            <a:off x="311700" y="445025"/>
            <a:ext cx="8520600" cy="572700"/>
          </a:xfrm>
          <a:prstGeom prst="rect">
            <a:avLst/>
          </a:prstGeom>
          <a:solidFill>
            <a:srgbClr val="351C75"/>
          </a:solidFill>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
                <a:solidFill>
                  <a:srgbClr val="FFFFFF"/>
                </a:solidFill>
              </a:rPr>
              <a:t>World Studies - Monday - Bell </a:t>
            </a:r>
            <a:r>
              <a:rPr lang="en">
                <a:solidFill>
                  <a:srgbClr val="FFFFFF"/>
                </a:solidFill>
              </a:rPr>
              <a:t>Ringe</a:t>
            </a:r>
            <a:r>
              <a:rPr lang="en">
                <a:solidFill>
                  <a:srgbClr val="FFFFFF"/>
                </a:solidFill>
              </a:rPr>
              <a:t>r</a:t>
            </a:r>
            <a:endParaRPr>
              <a:solidFill>
                <a:schemeClr val="lt1"/>
              </a:solidFill>
            </a:endParaRPr>
          </a:p>
        </p:txBody>
      </p:sp>
      <p:sp>
        <p:nvSpPr>
          <p:cNvPr id="282" name="Google Shape;282;p47"/>
          <p:cNvSpPr txBox="1"/>
          <p:nvPr>
            <p:ph idx="1" type="body"/>
          </p:nvPr>
        </p:nvSpPr>
        <p:spPr>
          <a:xfrm>
            <a:off x="311700" y="1152475"/>
            <a:ext cx="4260300" cy="3603600"/>
          </a:xfrm>
          <a:prstGeom prst="rect">
            <a:avLst/>
          </a:prstGeom>
        </p:spPr>
        <p:txBody>
          <a:bodyPr anchorCtr="0" anchor="t" bIns="91425" lIns="91425" spcFirstLastPara="1" rIns="91425" wrap="square" tIns="91425">
            <a:normAutofit lnSpcReduction="10000"/>
          </a:bodyPr>
          <a:lstStyle/>
          <a:p>
            <a:pPr indent="0" lvl="0" marL="0" rtl="0" algn="l">
              <a:lnSpc>
                <a:spcPct val="100000"/>
              </a:lnSpc>
              <a:spcBef>
                <a:spcPts val="0"/>
              </a:spcBef>
              <a:spcAft>
                <a:spcPts val="0"/>
              </a:spcAft>
              <a:buNone/>
            </a:pPr>
            <a:r>
              <a:rPr lang="en">
                <a:solidFill>
                  <a:schemeClr val="dk1"/>
                </a:solidFill>
              </a:rPr>
              <a:t>Open up your computer and go to last Friday’s Current Events Assignment.</a:t>
            </a:r>
            <a:endParaRPr>
              <a:solidFill>
                <a:schemeClr val="dk1"/>
              </a:solidFill>
            </a:endParaRPr>
          </a:p>
          <a:p>
            <a:pPr indent="0" lvl="0" marL="0" rtl="0" algn="l">
              <a:lnSpc>
                <a:spcPct val="100000"/>
              </a:lnSpc>
              <a:spcBef>
                <a:spcPts val="0"/>
              </a:spcBef>
              <a:spcAft>
                <a:spcPts val="0"/>
              </a:spcAft>
              <a:buNone/>
            </a:pPr>
            <a:r>
              <a:t/>
            </a:r>
            <a:endParaRPr>
              <a:solidFill>
                <a:schemeClr val="dk1"/>
              </a:solidFill>
            </a:endParaRPr>
          </a:p>
          <a:p>
            <a:pPr indent="0" lvl="0" marL="0" rtl="0" algn="l">
              <a:lnSpc>
                <a:spcPct val="100000"/>
              </a:lnSpc>
              <a:spcBef>
                <a:spcPts val="0"/>
              </a:spcBef>
              <a:spcAft>
                <a:spcPts val="0"/>
              </a:spcAft>
              <a:buNone/>
            </a:pPr>
            <a:r>
              <a:rPr lang="en">
                <a:solidFill>
                  <a:schemeClr val="dk1"/>
                </a:solidFill>
              </a:rPr>
              <a:t>Join your color group.</a:t>
            </a:r>
            <a:endParaRPr>
              <a:solidFill>
                <a:schemeClr val="dk1"/>
              </a:solidFill>
            </a:endParaRPr>
          </a:p>
          <a:p>
            <a:pPr indent="0" lvl="0" marL="0" rtl="0" algn="l">
              <a:lnSpc>
                <a:spcPct val="100000"/>
              </a:lnSpc>
              <a:spcBef>
                <a:spcPts val="0"/>
              </a:spcBef>
              <a:spcAft>
                <a:spcPts val="0"/>
              </a:spcAft>
              <a:buNone/>
            </a:pPr>
            <a:r>
              <a:t/>
            </a:r>
            <a:endParaRPr>
              <a:solidFill>
                <a:schemeClr val="dk1"/>
              </a:solidFill>
            </a:endParaRPr>
          </a:p>
          <a:p>
            <a:pPr indent="0" lvl="0" marL="0" rtl="0" algn="l">
              <a:lnSpc>
                <a:spcPct val="100000"/>
              </a:lnSpc>
              <a:spcBef>
                <a:spcPts val="0"/>
              </a:spcBef>
              <a:spcAft>
                <a:spcPts val="0"/>
              </a:spcAft>
              <a:buNone/>
            </a:pPr>
            <a:r>
              <a:rPr lang="en">
                <a:solidFill>
                  <a:schemeClr val="dk1"/>
                </a:solidFill>
              </a:rPr>
              <a:t>Take turns doing the following:</a:t>
            </a:r>
            <a:endParaRPr>
              <a:solidFill>
                <a:schemeClr val="dk1"/>
              </a:solidFill>
            </a:endParaRPr>
          </a:p>
          <a:p>
            <a:pPr indent="-342900" lvl="0" marL="457200" rtl="0" algn="l">
              <a:lnSpc>
                <a:spcPct val="100000"/>
              </a:lnSpc>
              <a:spcBef>
                <a:spcPts val="0"/>
              </a:spcBef>
              <a:spcAft>
                <a:spcPts val="0"/>
              </a:spcAft>
              <a:buClr>
                <a:schemeClr val="dk1"/>
              </a:buClr>
              <a:buSzPts val="1800"/>
              <a:buAutoNum type="arabicPeriod"/>
            </a:pPr>
            <a:r>
              <a:rPr lang="en">
                <a:solidFill>
                  <a:schemeClr val="dk1"/>
                </a:solidFill>
              </a:rPr>
              <a:t>Summarize your article</a:t>
            </a:r>
            <a:endParaRPr>
              <a:solidFill>
                <a:schemeClr val="dk1"/>
              </a:solidFill>
            </a:endParaRPr>
          </a:p>
          <a:p>
            <a:pPr indent="-342900" lvl="0" marL="457200" rtl="0" algn="l">
              <a:lnSpc>
                <a:spcPct val="100000"/>
              </a:lnSpc>
              <a:spcBef>
                <a:spcPts val="0"/>
              </a:spcBef>
              <a:spcAft>
                <a:spcPts val="0"/>
              </a:spcAft>
              <a:buClr>
                <a:schemeClr val="dk1"/>
              </a:buClr>
              <a:buSzPts val="1800"/>
              <a:buAutoNum type="arabicPeriod"/>
            </a:pPr>
            <a:r>
              <a:rPr lang="en">
                <a:solidFill>
                  <a:schemeClr val="dk1"/>
                </a:solidFill>
              </a:rPr>
              <a:t>Discuss why you think it’s important for people to know about your topic</a:t>
            </a:r>
            <a:endParaRPr>
              <a:solidFill>
                <a:schemeClr val="dk1"/>
              </a:solidFill>
            </a:endParaRPr>
          </a:p>
          <a:p>
            <a:pPr indent="-342900" lvl="0" marL="457200" rtl="0" algn="l">
              <a:lnSpc>
                <a:spcPct val="100000"/>
              </a:lnSpc>
              <a:spcBef>
                <a:spcPts val="0"/>
              </a:spcBef>
              <a:spcAft>
                <a:spcPts val="0"/>
              </a:spcAft>
              <a:buClr>
                <a:schemeClr val="dk1"/>
              </a:buClr>
              <a:buSzPts val="1800"/>
              <a:buAutoNum type="arabicPeriod"/>
            </a:pPr>
            <a:r>
              <a:rPr lang="en">
                <a:solidFill>
                  <a:schemeClr val="dk1"/>
                </a:solidFill>
              </a:rPr>
              <a:t>Answer any questions your teammates have</a:t>
            </a:r>
            <a:endParaRPr>
              <a:solidFill>
                <a:schemeClr val="dk1"/>
              </a:solidFill>
            </a:endParaRPr>
          </a:p>
          <a:p>
            <a:pPr indent="0" lvl="0" marL="0" rtl="0" algn="l">
              <a:lnSpc>
                <a:spcPct val="100000"/>
              </a:lnSpc>
              <a:spcBef>
                <a:spcPts val="0"/>
              </a:spcBef>
              <a:spcAft>
                <a:spcPts val="0"/>
              </a:spcAft>
              <a:buNone/>
            </a:pPr>
            <a:r>
              <a:rPr lang="en">
                <a:solidFill>
                  <a:schemeClr val="dk1"/>
                </a:solidFill>
              </a:rPr>
              <a:t>Choose a person to summarize your discussion for the class.</a:t>
            </a:r>
            <a:endParaRPr>
              <a:solidFill>
                <a:schemeClr val="dk1"/>
              </a:solidFill>
            </a:endParaRPr>
          </a:p>
        </p:txBody>
      </p:sp>
      <p:pic>
        <p:nvPicPr>
          <p:cNvPr descr="7 Minute Timer, Calm and Relaxing Music. &#10;&#10;Deep sleep in 7 minutes. &#10;&#10;#relax &#10;#forsleep &#10;#stressrelief" id="283" name="Google Shape;283;p47" title="7 Minutes Timer | Calm and Relaxing Music">
            <a:hlinkClick r:id="rId3"/>
          </p:cNvPr>
          <p:cNvPicPr preferRelativeResize="0"/>
          <p:nvPr/>
        </p:nvPicPr>
        <p:blipFill>
          <a:blip r:embed="rId4">
            <a:alphaModFix/>
          </a:blip>
          <a:stretch>
            <a:fillRect/>
          </a:stretch>
        </p:blipFill>
        <p:spPr>
          <a:xfrm>
            <a:off x="4724400" y="1170125"/>
            <a:ext cx="4107900" cy="231069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3"/>
                                        </p:tgtEl>
                                        <p:attrNameLst>
                                          <p:attrName>style.visibility</p:attrName>
                                        </p:attrNameLst>
                                      </p:cBhvr>
                                      <p:to>
                                        <p:strVal val="visible"/>
                                      </p:to>
                                    </p:set>
                                    <p:animEffect filter="fade" transition="in">
                                      <p:cBhvr>
                                        <p:cTn dur="1000"/>
                                        <p:tgtEl>
                                          <p:spTgt spid="2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48"/>
          <p:cNvSpPr txBox="1"/>
          <p:nvPr>
            <p:ph type="title"/>
          </p:nvPr>
        </p:nvSpPr>
        <p:spPr>
          <a:xfrm>
            <a:off x="311700" y="445025"/>
            <a:ext cx="8520600" cy="572700"/>
          </a:xfrm>
          <a:prstGeom prst="rect">
            <a:avLst/>
          </a:prstGeom>
          <a:solidFill>
            <a:srgbClr val="D9D9D9"/>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Arial"/>
                <a:ea typeface="Arial"/>
                <a:cs typeface="Arial"/>
                <a:sym typeface="Arial"/>
              </a:rPr>
              <a:t>Reading Groups</a:t>
            </a:r>
            <a:endParaRPr>
              <a:latin typeface="Arial"/>
              <a:ea typeface="Arial"/>
              <a:cs typeface="Arial"/>
              <a:sym typeface="Arial"/>
            </a:endParaRPr>
          </a:p>
        </p:txBody>
      </p:sp>
      <p:sp>
        <p:nvSpPr>
          <p:cNvPr id="289" name="Google Shape;289;p48"/>
          <p:cNvSpPr txBox="1"/>
          <p:nvPr>
            <p:ph idx="1" type="body"/>
          </p:nvPr>
        </p:nvSpPr>
        <p:spPr>
          <a:xfrm>
            <a:off x="311700" y="1171600"/>
            <a:ext cx="8520600" cy="3629100"/>
          </a:xfrm>
          <a:prstGeom prst="rect">
            <a:avLst/>
          </a:prstGeom>
          <a:solidFill>
            <a:schemeClr val="lt1"/>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solidFill>
                  <a:schemeClr val="accent2"/>
                </a:solidFill>
                <a:highlight>
                  <a:srgbClr val="FFFFFF"/>
                </a:highlight>
              </a:rPr>
              <a:t>Read Chapter 3 of </a:t>
            </a:r>
            <a:r>
              <a:rPr i="1" lang="en" u="sng">
                <a:solidFill>
                  <a:schemeClr val="accent5"/>
                </a:solidFill>
                <a:highlight>
                  <a:srgbClr val="FFFFFF"/>
                </a:highlight>
                <a:hlinkClick r:id="rId3">
                  <a:extLst>
                    <a:ext uri="{A12FA001-AC4F-418D-AE19-62706E023703}">
                      <ahyp:hlinkClr val="tx"/>
                    </a:ext>
                  </a:extLst>
                </a:hlinkClick>
              </a:rPr>
              <a:t>Drowning in Debt</a:t>
            </a:r>
            <a:r>
              <a:rPr lang="en">
                <a:solidFill>
                  <a:schemeClr val="accent2"/>
                </a:solidFill>
                <a:highlight>
                  <a:srgbClr val="FFFFFF"/>
                </a:highlight>
              </a:rPr>
              <a:t> </a:t>
            </a:r>
            <a:endParaRPr>
              <a:solidFill>
                <a:schemeClr val="accent2"/>
              </a:solidFill>
              <a:highlight>
                <a:srgbClr val="FFFFFF"/>
              </a:highlight>
            </a:endParaRPr>
          </a:p>
          <a:p>
            <a:pPr indent="0" lvl="0" marL="0" rtl="0" algn="l">
              <a:lnSpc>
                <a:spcPct val="100000"/>
              </a:lnSpc>
              <a:spcBef>
                <a:spcPts val="0"/>
              </a:spcBef>
              <a:spcAft>
                <a:spcPts val="0"/>
              </a:spcAft>
              <a:buClr>
                <a:schemeClr val="dk1"/>
              </a:buClr>
              <a:buSzPts val="1100"/>
              <a:buFont typeface="Arial"/>
              <a:buNone/>
            </a:pPr>
            <a:r>
              <a:t/>
            </a:r>
            <a:endParaRPr>
              <a:solidFill>
                <a:schemeClr val="accent2"/>
              </a:solidFill>
              <a:highlight>
                <a:srgbClr val="FFFFFF"/>
              </a:highlight>
            </a:endParaRPr>
          </a:p>
          <a:p>
            <a:pPr indent="0" lvl="0" marL="0" rtl="0" algn="l">
              <a:spcBef>
                <a:spcPts val="0"/>
              </a:spcBef>
              <a:spcAft>
                <a:spcPts val="0"/>
              </a:spcAft>
              <a:buNone/>
            </a:pPr>
            <a:r>
              <a:rPr lang="en" u="sng">
                <a:solidFill>
                  <a:schemeClr val="dk1"/>
                </a:solidFill>
                <a:latin typeface="Arial"/>
                <a:ea typeface="Arial"/>
                <a:cs typeface="Arial"/>
                <a:sym typeface="Arial"/>
              </a:rPr>
              <a:t>Reading Logs</a:t>
            </a:r>
            <a:r>
              <a:rPr lang="en">
                <a:solidFill>
                  <a:schemeClr val="dk1"/>
                </a:solidFill>
                <a:latin typeface="Arial"/>
                <a:ea typeface="Arial"/>
                <a:cs typeface="Arial"/>
                <a:sym typeface="Arial"/>
              </a:rPr>
              <a:t>: </a:t>
            </a:r>
            <a:endParaRPr>
              <a:solidFill>
                <a:schemeClr val="dk1"/>
              </a:solidFill>
            </a:endParaRPr>
          </a:p>
          <a:p>
            <a:pPr indent="0" lvl="0" marL="0" rtl="0" algn="l">
              <a:spcBef>
                <a:spcPts val="1200"/>
              </a:spcBef>
              <a:spcAft>
                <a:spcPts val="0"/>
              </a:spcAft>
              <a:buNone/>
            </a:pPr>
            <a:r>
              <a:rPr lang="en">
                <a:solidFill>
                  <a:schemeClr val="dk1"/>
                </a:solidFill>
              </a:rPr>
              <a:t>Take notes that help you answer these questions:</a:t>
            </a:r>
            <a:endParaRPr>
              <a:solidFill>
                <a:schemeClr val="dk1"/>
              </a:solidFill>
            </a:endParaRPr>
          </a:p>
          <a:p>
            <a:pPr indent="-342900" lvl="0" marL="457200" rtl="0" algn="l">
              <a:lnSpc>
                <a:spcPct val="100000"/>
              </a:lnSpc>
              <a:spcBef>
                <a:spcPts val="1200"/>
              </a:spcBef>
              <a:spcAft>
                <a:spcPts val="0"/>
              </a:spcAft>
              <a:buClr>
                <a:schemeClr val="dk1"/>
              </a:buClr>
              <a:buSzPts val="1800"/>
              <a:buFont typeface="Calibri"/>
              <a:buAutoNum type="arabicPeriod"/>
            </a:pPr>
            <a:r>
              <a:t/>
            </a:r>
            <a:endParaRPr>
              <a:solidFill>
                <a:schemeClr val="dk1"/>
              </a:solidFill>
              <a:latin typeface="Calibri"/>
              <a:ea typeface="Calibri"/>
              <a:cs typeface="Calibri"/>
              <a:sym typeface="Calibri"/>
            </a:endParaRPr>
          </a:p>
          <a:p>
            <a:pPr indent="0" lvl="0" marL="0" rtl="0" algn="l">
              <a:lnSpc>
                <a:spcPct val="100000"/>
              </a:lnSpc>
              <a:spcBef>
                <a:spcPts val="0"/>
              </a:spcBef>
              <a:spcAft>
                <a:spcPts val="0"/>
              </a:spcAft>
              <a:buNone/>
            </a:pPr>
            <a:r>
              <a:t/>
            </a:r>
            <a:endParaRPr>
              <a:solidFill>
                <a:schemeClr val="dk1"/>
              </a:solidFill>
              <a:latin typeface="Calibri"/>
              <a:ea typeface="Calibri"/>
              <a:cs typeface="Calibri"/>
              <a:sym typeface="Calibri"/>
            </a:endParaRPr>
          </a:p>
          <a:p>
            <a:pPr indent="0" lvl="0" marL="0" rtl="0" algn="l">
              <a:spcBef>
                <a:spcPts val="0"/>
              </a:spcBef>
              <a:spcAft>
                <a:spcPts val="1200"/>
              </a:spcAft>
              <a:buNone/>
            </a:pPr>
            <a:r>
              <a:t/>
            </a:r>
            <a:endParaRPr>
              <a:solidFill>
                <a:schemeClr val="dk1"/>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49"/>
          <p:cNvSpPr txBox="1"/>
          <p:nvPr>
            <p:ph type="title"/>
          </p:nvPr>
        </p:nvSpPr>
        <p:spPr>
          <a:xfrm>
            <a:off x="311700" y="445025"/>
            <a:ext cx="8520600" cy="572700"/>
          </a:xfrm>
          <a:prstGeom prst="rect">
            <a:avLst/>
          </a:prstGeom>
          <a:solidFill>
            <a:srgbClr val="D9EAD3"/>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Reading Groups 306</a:t>
            </a:r>
            <a:endParaRPr/>
          </a:p>
        </p:txBody>
      </p:sp>
      <p:graphicFrame>
        <p:nvGraphicFramePr>
          <p:cNvPr id="295" name="Google Shape;295;p49"/>
          <p:cNvGraphicFramePr/>
          <p:nvPr/>
        </p:nvGraphicFramePr>
        <p:xfrm>
          <a:off x="311700" y="1173025"/>
          <a:ext cx="3000000" cy="3000000"/>
        </p:xfrm>
        <a:graphic>
          <a:graphicData uri="http://schemas.openxmlformats.org/drawingml/2006/table">
            <a:tbl>
              <a:tblPr>
                <a:noFill/>
                <a:tableStyleId>{6FFC5A19-DD8D-4E22-9668-026948C332BB}</a:tableStyleId>
              </a:tblPr>
              <a:tblGrid>
                <a:gridCol w="1991300"/>
                <a:gridCol w="6529300"/>
              </a:tblGrid>
              <a:tr h="521175">
                <a:tc>
                  <a:txBody>
                    <a:bodyPr/>
                    <a:lstStyle/>
                    <a:p>
                      <a:pPr indent="0" lvl="0" marL="0" rtl="0" algn="ctr">
                        <a:spcBef>
                          <a:spcPts val="0"/>
                        </a:spcBef>
                        <a:spcAft>
                          <a:spcPts val="0"/>
                        </a:spcAft>
                        <a:buClr>
                          <a:schemeClr val="dk1"/>
                        </a:buClr>
                        <a:buSzPts val="1100"/>
                        <a:buFont typeface="Arial"/>
                        <a:buNone/>
                      </a:pPr>
                      <a:r>
                        <a:rPr lang="en" sz="1700">
                          <a:solidFill>
                            <a:schemeClr val="dk1"/>
                          </a:solidFill>
                        </a:rPr>
                        <a:t>Squares</a:t>
                      </a:r>
                      <a:endParaRPr b="1" sz="1700"/>
                    </a:p>
                  </a:txBody>
                  <a:tcPr marT="91425" marB="91425" marR="91425" marL="91425" anchor="ctr">
                    <a:solidFill>
                      <a:schemeClr val="lt1"/>
                    </a:solidFill>
                  </a:tcPr>
                </a:tc>
                <a:tc>
                  <a:txBody>
                    <a:bodyPr/>
                    <a:lstStyle/>
                    <a:p>
                      <a:pPr indent="0" lvl="0" marL="0" rtl="0" algn="ctr">
                        <a:spcBef>
                          <a:spcPts val="0"/>
                        </a:spcBef>
                        <a:spcAft>
                          <a:spcPts val="0"/>
                        </a:spcAft>
                        <a:buNone/>
                      </a:pPr>
                      <a:r>
                        <a:rPr b="1" lang="en" sz="1700" u="sng">
                          <a:solidFill>
                            <a:schemeClr val="dk1"/>
                          </a:solidFill>
                        </a:rPr>
                        <a:t>Victor</a:t>
                      </a:r>
                      <a:r>
                        <a:rPr lang="en" sz="1700">
                          <a:solidFill>
                            <a:schemeClr val="dk1"/>
                          </a:solidFill>
                        </a:rPr>
                        <a:t>, Sylvia, Will, Li</a:t>
                      </a:r>
                      <a:endParaRPr sz="1700"/>
                    </a:p>
                  </a:txBody>
                  <a:tcPr marT="91425" marB="91425" marR="91425" marL="91425" anchor="ctr">
                    <a:solidFill>
                      <a:schemeClr val="lt1"/>
                    </a:solidFill>
                  </a:tcPr>
                </a:tc>
              </a:tr>
              <a:tr h="501175">
                <a:tc>
                  <a:txBody>
                    <a:bodyPr/>
                    <a:lstStyle/>
                    <a:p>
                      <a:pPr indent="0" lvl="0" marL="0" rtl="0" algn="ctr">
                        <a:spcBef>
                          <a:spcPts val="0"/>
                        </a:spcBef>
                        <a:spcAft>
                          <a:spcPts val="0"/>
                        </a:spcAft>
                        <a:buClr>
                          <a:schemeClr val="dk1"/>
                        </a:buClr>
                        <a:buSzPts val="1100"/>
                        <a:buFont typeface="Arial"/>
                        <a:buNone/>
                      </a:pPr>
                      <a:r>
                        <a:rPr lang="en" sz="1700">
                          <a:solidFill>
                            <a:schemeClr val="dk1"/>
                          </a:solidFill>
                        </a:rPr>
                        <a:t>Triangles</a:t>
                      </a:r>
                      <a:endParaRPr sz="1700"/>
                    </a:p>
                  </a:txBody>
                  <a:tcPr marT="91425" marB="91425" marR="91425" marL="91425" anchor="ctr">
                    <a:solidFill>
                      <a:schemeClr val="lt1"/>
                    </a:solidFill>
                  </a:tcPr>
                </a:tc>
                <a:tc>
                  <a:txBody>
                    <a:bodyPr/>
                    <a:lstStyle/>
                    <a:p>
                      <a:pPr indent="0" lvl="0" marL="0" rtl="0" algn="ctr">
                        <a:spcBef>
                          <a:spcPts val="0"/>
                        </a:spcBef>
                        <a:spcAft>
                          <a:spcPts val="0"/>
                        </a:spcAft>
                        <a:buNone/>
                      </a:pPr>
                      <a:r>
                        <a:rPr b="1" lang="en" sz="1700" u="sng"/>
                        <a:t>Gianis</a:t>
                      </a:r>
                      <a:r>
                        <a:rPr lang="en" sz="1700"/>
                        <a:t>, Fidel, Valentina, Xavier</a:t>
                      </a:r>
                      <a:endParaRPr sz="1700"/>
                    </a:p>
                  </a:txBody>
                  <a:tcPr marT="91425" marB="91425" marR="91425" marL="91425" anchor="ctr">
                    <a:solidFill>
                      <a:schemeClr val="lt1"/>
                    </a:solidFill>
                  </a:tcPr>
                </a:tc>
              </a:tr>
              <a:tr h="501175">
                <a:tc>
                  <a:txBody>
                    <a:bodyPr/>
                    <a:lstStyle/>
                    <a:p>
                      <a:pPr indent="0" lvl="0" marL="0" rtl="0" algn="ctr">
                        <a:spcBef>
                          <a:spcPts val="0"/>
                        </a:spcBef>
                        <a:spcAft>
                          <a:spcPts val="0"/>
                        </a:spcAft>
                        <a:buClr>
                          <a:schemeClr val="dk1"/>
                        </a:buClr>
                        <a:buSzPts val="1100"/>
                        <a:buFont typeface="Arial"/>
                        <a:buNone/>
                      </a:pPr>
                      <a:r>
                        <a:rPr lang="en" sz="1700">
                          <a:solidFill>
                            <a:schemeClr val="dk1"/>
                          </a:solidFill>
                        </a:rPr>
                        <a:t>Circles</a:t>
                      </a:r>
                      <a:endParaRPr sz="1700"/>
                    </a:p>
                  </a:txBody>
                  <a:tcPr marT="91425" marB="91425" marR="91425" marL="91425" anchor="ctr">
                    <a:solidFill>
                      <a:schemeClr val="lt1"/>
                    </a:solidFill>
                  </a:tcPr>
                </a:tc>
                <a:tc>
                  <a:txBody>
                    <a:bodyPr/>
                    <a:lstStyle/>
                    <a:p>
                      <a:pPr indent="0" lvl="0" marL="0" rtl="0" algn="ctr">
                        <a:spcBef>
                          <a:spcPts val="0"/>
                        </a:spcBef>
                        <a:spcAft>
                          <a:spcPts val="0"/>
                        </a:spcAft>
                        <a:buNone/>
                      </a:pPr>
                      <a:r>
                        <a:rPr b="1" lang="en" sz="1700" u="sng"/>
                        <a:t>Sidney</a:t>
                      </a:r>
                      <a:r>
                        <a:rPr lang="en" sz="1700"/>
                        <a:t>, Kosta, Lulu, Eli</a:t>
                      </a:r>
                      <a:endParaRPr sz="1700"/>
                    </a:p>
                  </a:txBody>
                  <a:tcPr marT="91425" marB="91425" marR="91425" marL="91425" anchor="ctr">
                    <a:solidFill>
                      <a:schemeClr val="lt1"/>
                    </a:solidFill>
                  </a:tcPr>
                </a:tc>
              </a:tr>
              <a:tr h="501175">
                <a:tc>
                  <a:txBody>
                    <a:bodyPr/>
                    <a:lstStyle/>
                    <a:p>
                      <a:pPr indent="0" lvl="0" marL="0" rtl="0" algn="ctr">
                        <a:spcBef>
                          <a:spcPts val="0"/>
                        </a:spcBef>
                        <a:spcAft>
                          <a:spcPts val="0"/>
                        </a:spcAft>
                        <a:buClr>
                          <a:schemeClr val="dk1"/>
                        </a:buClr>
                        <a:buSzPts val="1100"/>
                        <a:buFont typeface="Arial"/>
                        <a:buNone/>
                      </a:pPr>
                      <a:r>
                        <a:rPr lang="en" sz="1700">
                          <a:solidFill>
                            <a:schemeClr val="dk1"/>
                          </a:solidFill>
                        </a:rPr>
                        <a:t>Diamonds</a:t>
                      </a:r>
                      <a:endParaRPr sz="1700"/>
                    </a:p>
                  </a:txBody>
                  <a:tcPr marT="91425" marB="91425" marR="91425" marL="91425" anchor="ctr">
                    <a:solidFill>
                      <a:schemeClr val="lt1"/>
                    </a:solidFill>
                  </a:tcPr>
                </a:tc>
                <a:tc>
                  <a:txBody>
                    <a:bodyPr/>
                    <a:lstStyle/>
                    <a:p>
                      <a:pPr indent="0" lvl="0" marL="0" rtl="0" algn="ctr">
                        <a:spcBef>
                          <a:spcPts val="0"/>
                        </a:spcBef>
                        <a:spcAft>
                          <a:spcPts val="0"/>
                        </a:spcAft>
                        <a:buNone/>
                      </a:pPr>
                      <a:r>
                        <a:rPr b="1" lang="en" sz="1700" u="sng"/>
                        <a:t>Aayla</a:t>
                      </a:r>
                      <a:r>
                        <a:rPr lang="en" sz="1700"/>
                        <a:t>, Joey, Aleks, London, Amia</a:t>
                      </a:r>
                      <a:endParaRPr sz="1700"/>
                    </a:p>
                  </a:txBody>
                  <a:tcPr marT="91425" marB="91425" marR="91425" marL="91425" anchor="ctr">
                    <a:solidFill>
                      <a:schemeClr val="lt1"/>
                    </a:solidFill>
                  </a:tcPr>
                </a:tc>
              </a:tr>
              <a:tr h="501175">
                <a:tc>
                  <a:txBody>
                    <a:bodyPr/>
                    <a:lstStyle/>
                    <a:p>
                      <a:pPr indent="0" lvl="0" marL="0" rtl="0" algn="ctr">
                        <a:spcBef>
                          <a:spcPts val="0"/>
                        </a:spcBef>
                        <a:spcAft>
                          <a:spcPts val="0"/>
                        </a:spcAft>
                        <a:buClr>
                          <a:schemeClr val="dk1"/>
                        </a:buClr>
                        <a:buSzPts val="1100"/>
                        <a:buFont typeface="Arial"/>
                        <a:buNone/>
                      </a:pPr>
                      <a:r>
                        <a:rPr lang="en" sz="1700">
                          <a:solidFill>
                            <a:schemeClr val="dk1"/>
                          </a:solidFill>
                        </a:rPr>
                        <a:t>Stars</a:t>
                      </a:r>
                      <a:endParaRPr sz="1700"/>
                    </a:p>
                  </a:txBody>
                  <a:tcPr marT="91425" marB="91425" marR="91425" marL="91425" anchor="ctr">
                    <a:solidFill>
                      <a:schemeClr val="lt1"/>
                    </a:solidFill>
                  </a:tcPr>
                </a:tc>
                <a:tc>
                  <a:txBody>
                    <a:bodyPr/>
                    <a:lstStyle/>
                    <a:p>
                      <a:pPr indent="0" lvl="0" marL="0" rtl="0" algn="ctr">
                        <a:spcBef>
                          <a:spcPts val="0"/>
                        </a:spcBef>
                        <a:spcAft>
                          <a:spcPts val="0"/>
                        </a:spcAft>
                        <a:buNone/>
                      </a:pPr>
                      <a:r>
                        <a:rPr b="1" lang="en" sz="1700" u="sng"/>
                        <a:t>Tianny</a:t>
                      </a:r>
                      <a:r>
                        <a:rPr lang="en" sz="1700"/>
                        <a:t>, Angelo, Rebeca, Ashton</a:t>
                      </a:r>
                      <a:endParaRPr sz="1700"/>
                    </a:p>
                  </a:txBody>
                  <a:tcPr marT="91425" marB="91425" marR="91425" marL="91425" anchor="ctr">
                    <a:solidFill>
                      <a:schemeClr val="lt1"/>
                    </a:solidFill>
                  </a:tcPr>
                </a:tc>
              </a:tr>
              <a:tr h="501175">
                <a:tc>
                  <a:txBody>
                    <a:bodyPr/>
                    <a:lstStyle/>
                    <a:p>
                      <a:pPr indent="0" lvl="0" marL="0" rtl="0" algn="ctr">
                        <a:spcBef>
                          <a:spcPts val="0"/>
                        </a:spcBef>
                        <a:spcAft>
                          <a:spcPts val="0"/>
                        </a:spcAft>
                        <a:buNone/>
                      </a:pPr>
                      <a:r>
                        <a:rPr lang="en" sz="1700">
                          <a:solidFill>
                            <a:schemeClr val="dk1"/>
                          </a:solidFill>
                        </a:rPr>
                        <a:t>Ovals</a:t>
                      </a:r>
                      <a:endParaRPr sz="1700">
                        <a:solidFill>
                          <a:schemeClr val="dk1"/>
                        </a:solidFill>
                      </a:endParaRPr>
                    </a:p>
                  </a:txBody>
                  <a:tcPr marT="91425" marB="91425" marR="91425" marL="91425" anchor="ctr">
                    <a:solidFill>
                      <a:schemeClr val="lt1"/>
                    </a:solidFill>
                  </a:tcPr>
                </a:tc>
                <a:tc>
                  <a:txBody>
                    <a:bodyPr/>
                    <a:lstStyle/>
                    <a:p>
                      <a:pPr indent="0" lvl="0" marL="0" rtl="0" algn="ctr">
                        <a:spcBef>
                          <a:spcPts val="0"/>
                        </a:spcBef>
                        <a:spcAft>
                          <a:spcPts val="0"/>
                        </a:spcAft>
                        <a:buNone/>
                      </a:pPr>
                      <a:r>
                        <a:rPr b="1" lang="en" sz="1700" u="sng"/>
                        <a:t>Dayanara</a:t>
                      </a:r>
                      <a:r>
                        <a:rPr lang="en" sz="1700"/>
                        <a:t>, Devin, Chanel, Danylo</a:t>
                      </a:r>
                      <a:endParaRPr sz="1700"/>
                    </a:p>
                  </a:txBody>
                  <a:tcPr marT="91425" marB="91425" marR="91425" marL="91425" anchor="ctr">
                    <a:solidFill>
                      <a:schemeClr val="lt1"/>
                    </a:solidFill>
                  </a:tcPr>
                </a:tc>
              </a:tr>
              <a:tr h="501175">
                <a:tc>
                  <a:txBody>
                    <a:bodyPr/>
                    <a:lstStyle/>
                    <a:p>
                      <a:pPr indent="0" lvl="0" marL="0" rtl="0" algn="ctr">
                        <a:spcBef>
                          <a:spcPts val="0"/>
                        </a:spcBef>
                        <a:spcAft>
                          <a:spcPts val="0"/>
                        </a:spcAft>
                        <a:buNone/>
                      </a:pPr>
                      <a:r>
                        <a:rPr lang="en" sz="1700">
                          <a:solidFill>
                            <a:schemeClr val="dk1"/>
                          </a:solidFill>
                        </a:rPr>
                        <a:t>Rhombuses</a:t>
                      </a:r>
                      <a:endParaRPr sz="1700">
                        <a:solidFill>
                          <a:schemeClr val="dk1"/>
                        </a:solidFill>
                      </a:endParaRPr>
                    </a:p>
                  </a:txBody>
                  <a:tcPr marT="91425" marB="91425" marR="91425" marL="91425" anchor="ctr">
                    <a:solidFill>
                      <a:schemeClr val="lt1"/>
                    </a:solidFill>
                  </a:tcPr>
                </a:tc>
                <a:tc>
                  <a:txBody>
                    <a:bodyPr/>
                    <a:lstStyle/>
                    <a:p>
                      <a:pPr indent="0" lvl="0" marL="0" rtl="0" algn="ctr">
                        <a:spcBef>
                          <a:spcPts val="0"/>
                        </a:spcBef>
                        <a:spcAft>
                          <a:spcPts val="0"/>
                        </a:spcAft>
                        <a:buNone/>
                      </a:pPr>
                      <a:r>
                        <a:rPr b="1" lang="en" sz="1700" u="sng"/>
                        <a:t>Camila</a:t>
                      </a:r>
                      <a:r>
                        <a:rPr lang="en" sz="1700"/>
                        <a:t>, Carlos, Emilio, Milana, Tristan</a:t>
                      </a:r>
                      <a:endParaRPr sz="1700"/>
                    </a:p>
                  </a:txBody>
                  <a:tcPr marT="91425" marB="91425" marR="91425" marL="91425" anchor="ctr">
                    <a:solidFill>
                      <a:schemeClr val="lt1"/>
                    </a:solidFill>
                  </a:tcPr>
                </a:tc>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50"/>
          <p:cNvSpPr txBox="1"/>
          <p:nvPr>
            <p:ph type="title"/>
          </p:nvPr>
        </p:nvSpPr>
        <p:spPr>
          <a:xfrm>
            <a:off x="0" y="0"/>
            <a:ext cx="9144000" cy="572700"/>
          </a:xfrm>
          <a:prstGeom prst="rect">
            <a:avLst/>
          </a:prstGeom>
          <a:solidFill>
            <a:srgbClr val="D9D9D9"/>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After Reading Task - Yes or No on Daley</a:t>
            </a:r>
            <a:endParaRPr>
              <a:latin typeface="Arial"/>
              <a:ea typeface="Arial"/>
              <a:cs typeface="Arial"/>
              <a:sym typeface="Arial"/>
            </a:endParaRPr>
          </a:p>
        </p:txBody>
      </p:sp>
      <p:sp>
        <p:nvSpPr>
          <p:cNvPr id="301" name="Google Shape;301;p50"/>
          <p:cNvSpPr txBox="1"/>
          <p:nvPr>
            <p:ph idx="1" type="body"/>
          </p:nvPr>
        </p:nvSpPr>
        <p:spPr>
          <a:xfrm>
            <a:off x="0" y="572700"/>
            <a:ext cx="5973000" cy="4062000"/>
          </a:xfrm>
          <a:prstGeom prst="rect">
            <a:avLst/>
          </a:prstGeom>
          <a:solidFill>
            <a:schemeClr val="lt1"/>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solidFill>
                  <a:schemeClr val="dk1"/>
                </a:solidFill>
                <a:latin typeface="Calibri"/>
                <a:ea typeface="Calibri"/>
                <a:cs typeface="Calibri"/>
                <a:sym typeface="Calibri"/>
              </a:rPr>
              <a:t>Former Chicago Mayor Richard M. Daley said the following (paraphrased):</a:t>
            </a:r>
            <a:endParaRPr>
              <a:solidFill>
                <a:schemeClr val="dk1"/>
              </a:solidFill>
              <a:latin typeface="Calibri"/>
              <a:ea typeface="Calibri"/>
              <a:cs typeface="Calibri"/>
              <a:sym typeface="Calibri"/>
            </a:endParaRPr>
          </a:p>
          <a:p>
            <a:pPr indent="0" lvl="0" marL="0" rtl="0" algn="l">
              <a:lnSpc>
                <a:spcPct val="100000"/>
              </a:lnSpc>
              <a:spcBef>
                <a:spcPts val="0"/>
              </a:spcBef>
              <a:spcAft>
                <a:spcPts val="0"/>
              </a:spcAft>
              <a:buNone/>
            </a:pPr>
            <a:r>
              <a:t/>
            </a:r>
            <a:endParaRPr>
              <a:solidFill>
                <a:schemeClr val="dk1"/>
              </a:solidFill>
              <a:latin typeface="Calibri"/>
              <a:ea typeface="Calibri"/>
              <a:cs typeface="Calibri"/>
              <a:sym typeface="Calibri"/>
            </a:endParaRPr>
          </a:p>
          <a:p>
            <a:pPr indent="0" lvl="0" marL="0" rtl="0" algn="l">
              <a:lnSpc>
                <a:spcPct val="100000"/>
              </a:lnSpc>
              <a:spcBef>
                <a:spcPts val="0"/>
              </a:spcBef>
              <a:spcAft>
                <a:spcPts val="0"/>
              </a:spcAft>
              <a:buNone/>
            </a:pPr>
            <a:r>
              <a:rPr lang="en">
                <a:solidFill>
                  <a:srgbClr val="212529"/>
                </a:solidFill>
                <a:highlight>
                  <a:srgbClr val="FFFFFF"/>
                </a:highlight>
                <a:latin typeface="Calibri"/>
                <a:ea typeface="Calibri"/>
                <a:cs typeface="Calibri"/>
                <a:sym typeface="Calibri"/>
              </a:rPr>
              <a:t>“I am putting a stop to the idea that the city of Chicago is not serious about collecting money it is owed. No business can stay open if it doesn’t collect on debt. Chicago is a business. Chicago’s government cannot ask taxpayers to pay for poor people’s debt.” </a:t>
            </a:r>
            <a:endParaRPr>
              <a:solidFill>
                <a:schemeClr val="dk1"/>
              </a:solidFill>
              <a:latin typeface="Calibri"/>
              <a:ea typeface="Calibri"/>
              <a:cs typeface="Calibri"/>
              <a:sym typeface="Calibri"/>
            </a:endParaRPr>
          </a:p>
          <a:p>
            <a:pPr indent="0" lvl="0" marL="0" rtl="0" algn="l">
              <a:lnSpc>
                <a:spcPct val="100000"/>
              </a:lnSpc>
              <a:spcBef>
                <a:spcPts val="0"/>
              </a:spcBef>
              <a:spcAft>
                <a:spcPts val="0"/>
              </a:spcAft>
              <a:buNone/>
            </a:pPr>
            <a:r>
              <a:t/>
            </a:r>
            <a:endParaRPr>
              <a:solidFill>
                <a:schemeClr val="dk1"/>
              </a:solidFill>
              <a:latin typeface="Calibri"/>
              <a:ea typeface="Calibri"/>
              <a:cs typeface="Calibri"/>
              <a:sym typeface="Calibri"/>
            </a:endParaRPr>
          </a:p>
          <a:p>
            <a:pPr indent="-342900" lvl="0" marL="457200" rtl="0" algn="l">
              <a:lnSpc>
                <a:spcPct val="100000"/>
              </a:lnSpc>
              <a:spcBef>
                <a:spcPts val="0"/>
              </a:spcBef>
              <a:spcAft>
                <a:spcPts val="0"/>
              </a:spcAft>
              <a:buClr>
                <a:schemeClr val="dk1"/>
              </a:buClr>
              <a:buSzPts val="1800"/>
              <a:buFont typeface="Calibri"/>
              <a:buChar char="●"/>
            </a:pPr>
            <a:r>
              <a:rPr lang="en">
                <a:solidFill>
                  <a:schemeClr val="dk1"/>
                </a:solidFill>
                <a:latin typeface="Calibri"/>
                <a:ea typeface="Calibri"/>
                <a:cs typeface="Calibri"/>
                <a:sym typeface="Calibri"/>
              </a:rPr>
              <a:t>Work with your group to decide whether you would vote YES or NO to support Daley’s idea. </a:t>
            </a:r>
            <a:endParaRPr>
              <a:solidFill>
                <a:schemeClr val="dk1"/>
              </a:solidFill>
              <a:latin typeface="Calibri"/>
              <a:ea typeface="Calibri"/>
              <a:cs typeface="Calibri"/>
              <a:sym typeface="Calibri"/>
            </a:endParaRPr>
          </a:p>
          <a:p>
            <a:pPr indent="-342900" lvl="0" marL="457200" rtl="0" algn="l">
              <a:lnSpc>
                <a:spcPct val="100000"/>
              </a:lnSpc>
              <a:spcBef>
                <a:spcPts val="0"/>
              </a:spcBef>
              <a:spcAft>
                <a:spcPts val="0"/>
              </a:spcAft>
              <a:buClr>
                <a:schemeClr val="dk1"/>
              </a:buClr>
              <a:buSzPts val="1800"/>
              <a:buFont typeface="Calibri"/>
              <a:buChar char="●"/>
            </a:pPr>
            <a:r>
              <a:rPr lang="en">
                <a:solidFill>
                  <a:schemeClr val="dk1"/>
                </a:solidFill>
                <a:latin typeface="Calibri"/>
                <a:ea typeface="Calibri"/>
                <a:cs typeface="Calibri"/>
                <a:sym typeface="Calibri"/>
              </a:rPr>
              <a:t>Write a short response explaining your position.</a:t>
            </a:r>
            <a:endParaRPr>
              <a:solidFill>
                <a:schemeClr val="dk1"/>
              </a:solidFill>
              <a:latin typeface="Calibri"/>
              <a:ea typeface="Calibri"/>
              <a:cs typeface="Calibri"/>
              <a:sym typeface="Calibri"/>
            </a:endParaRPr>
          </a:p>
          <a:p>
            <a:pPr indent="-342900" lvl="0" marL="457200" rtl="0" algn="l">
              <a:lnSpc>
                <a:spcPct val="100000"/>
              </a:lnSpc>
              <a:spcBef>
                <a:spcPts val="0"/>
              </a:spcBef>
              <a:spcAft>
                <a:spcPts val="0"/>
              </a:spcAft>
              <a:buClr>
                <a:schemeClr val="dk1"/>
              </a:buClr>
              <a:buSzPts val="1800"/>
              <a:buFont typeface="Calibri"/>
              <a:buChar char="●"/>
            </a:pPr>
            <a:r>
              <a:rPr lang="en">
                <a:solidFill>
                  <a:schemeClr val="dk1"/>
                </a:solidFill>
                <a:latin typeface="Calibri"/>
                <a:ea typeface="Calibri"/>
                <a:cs typeface="Calibri"/>
                <a:sym typeface="Calibri"/>
              </a:rPr>
              <a:t>Include evidence from Chapter 3 of Drowning in Debt.</a:t>
            </a:r>
            <a:endParaRPr>
              <a:solidFill>
                <a:schemeClr val="dk1"/>
              </a:solidFill>
              <a:latin typeface="Calibri"/>
              <a:ea typeface="Calibri"/>
              <a:cs typeface="Calibri"/>
              <a:sym typeface="Calibri"/>
            </a:endParaRPr>
          </a:p>
          <a:p>
            <a:pPr indent="-342900" lvl="0" marL="457200" rtl="0" algn="l">
              <a:lnSpc>
                <a:spcPct val="100000"/>
              </a:lnSpc>
              <a:spcBef>
                <a:spcPts val="0"/>
              </a:spcBef>
              <a:spcAft>
                <a:spcPts val="0"/>
              </a:spcAft>
              <a:buClr>
                <a:schemeClr val="dk1"/>
              </a:buClr>
              <a:buSzPts val="1800"/>
              <a:buFont typeface="Calibri"/>
              <a:buChar char="●"/>
            </a:pPr>
            <a:r>
              <a:rPr lang="en">
                <a:solidFill>
                  <a:schemeClr val="dk1"/>
                </a:solidFill>
                <a:latin typeface="Calibri"/>
                <a:ea typeface="Calibri"/>
                <a:cs typeface="Calibri"/>
                <a:sym typeface="Calibri"/>
              </a:rPr>
              <a:t>Choose a speaker to share your ideas with the class.</a:t>
            </a:r>
            <a:endParaRPr>
              <a:solidFill>
                <a:schemeClr val="dk1"/>
              </a:solidFill>
            </a:endParaRPr>
          </a:p>
        </p:txBody>
      </p:sp>
      <p:pic>
        <p:nvPicPr>
          <p:cNvPr id="302" name="Google Shape;302;p50"/>
          <p:cNvPicPr preferRelativeResize="0"/>
          <p:nvPr/>
        </p:nvPicPr>
        <p:blipFill>
          <a:blip r:embed="rId3">
            <a:alphaModFix/>
          </a:blip>
          <a:stretch>
            <a:fillRect/>
          </a:stretch>
        </p:blipFill>
        <p:spPr>
          <a:xfrm>
            <a:off x="6105825" y="572700"/>
            <a:ext cx="3038175" cy="2800200"/>
          </a:xfrm>
          <a:prstGeom prst="rect">
            <a:avLst/>
          </a:prstGeom>
          <a:noFill/>
          <a:ln>
            <a:noFill/>
          </a:ln>
        </p:spPr>
      </p:pic>
      <p:pic>
        <p:nvPicPr>
          <p:cNvPr descr="This timer counts down silently until it reaches 0:00, then a police siren sounds to alert you that time is up." id="303" name="Google Shape;303;p50" title="4 Minute Timer">
            <a:hlinkClick r:id="rId4"/>
          </p:cNvPr>
          <p:cNvPicPr preferRelativeResize="0"/>
          <p:nvPr/>
        </p:nvPicPr>
        <p:blipFill>
          <a:blip r:embed="rId5">
            <a:alphaModFix/>
          </a:blip>
          <a:stretch>
            <a:fillRect/>
          </a:stretch>
        </p:blipFill>
        <p:spPr>
          <a:xfrm>
            <a:off x="6329076" y="3445526"/>
            <a:ext cx="2814925" cy="158337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5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309" name="Google Shape;309;p5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73" name="Shape 73"/>
        <p:cNvGrpSpPr/>
        <p:nvPr/>
      </p:nvGrpSpPr>
      <p:grpSpPr>
        <a:xfrm>
          <a:off x="0" y="0"/>
          <a:ext cx="0" cy="0"/>
          <a:chOff x="0" y="0"/>
          <a:chExt cx="0" cy="0"/>
        </a:xfrm>
      </p:grpSpPr>
      <p:pic>
        <p:nvPicPr>
          <p:cNvPr id="74" name="Google Shape;74;p16"/>
          <p:cNvPicPr preferRelativeResize="0"/>
          <p:nvPr/>
        </p:nvPicPr>
        <p:blipFill>
          <a:blip r:embed="rId3">
            <a:alphaModFix/>
          </a:blip>
          <a:stretch>
            <a:fillRect/>
          </a:stretch>
        </p:blipFill>
        <p:spPr>
          <a:xfrm>
            <a:off x="1437625" y="630500"/>
            <a:ext cx="7706375" cy="3380025"/>
          </a:xfrm>
          <a:prstGeom prst="rect">
            <a:avLst/>
          </a:prstGeom>
          <a:noFill/>
          <a:ln cap="flat" cmpd="sng" w="28575">
            <a:solidFill>
              <a:srgbClr val="38761D"/>
            </a:solidFill>
            <a:prstDash val="solid"/>
            <a:round/>
            <a:headEnd len="sm" w="sm" type="none"/>
            <a:tailEnd len="sm" w="sm" type="none"/>
          </a:ln>
        </p:spPr>
      </p:pic>
      <p:sp>
        <p:nvSpPr>
          <p:cNvPr id="75" name="Google Shape;75;p16"/>
          <p:cNvSpPr txBox="1"/>
          <p:nvPr/>
        </p:nvSpPr>
        <p:spPr>
          <a:xfrm>
            <a:off x="11050" y="3971025"/>
            <a:ext cx="9132900" cy="11724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1"/>
                </a:solidFill>
              </a:rPr>
              <a:t>Remember this map? It shows the </a:t>
            </a:r>
            <a:r>
              <a:rPr b="1" lang="en" sz="1600">
                <a:solidFill>
                  <a:schemeClr val="dk1"/>
                </a:solidFill>
              </a:rPr>
              <a:t>GLOBAL</a:t>
            </a:r>
            <a:r>
              <a:rPr lang="en" sz="1600">
                <a:solidFill>
                  <a:schemeClr val="dk1"/>
                </a:solidFill>
              </a:rPr>
              <a:t> scale of the water crisis. </a:t>
            </a:r>
            <a:endParaRPr sz="1600">
              <a:solidFill>
                <a:schemeClr val="dk1"/>
              </a:solidFill>
            </a:endParaRPr>
          </a:p>
          <a:p>
            <a:pPr indent="0" lvl="0" marL="0" rtl="0" algn="l">
              <a:spcBef>
                <a:spcPts val="0"/>
              </a:spcBef>
              <a:spcAft>
                <a:spcPts val="0"/>
              </a:spcAft>
              <a:buNone/>
            </a:pPr>
            <a:r>
              <a:t/>
            </a:r>
            <a:endParaRPr sz="1600">
              <a:solidFill>
                <a:schemeClr val="dk1"/>
              </a:solidFill>
            </a:endParaRPr>
          </a:p>
          <a:p>
            <a:pPr indent="-330200" lvl="0" marL="457200" rtl="0" algn="l">
              <a:spcBef>
                <a:spcPts val="0"/>
              </a:spcBef>
              <a:spcAft>
                <a:spcPts val="0"/>
              </a:spcAft>
              <a:buClr>
                <a:schemeClr val="dk1"/>
              </a:buClr>
              <a:buSzPts val="1600"/>
              <a:buAutoNum type="arabicPeriod"/>
            </a:pPr>
            <a:r>
              <a:rPr lang="en" sz="1600">
                <a:solidFill>
                  <a:schemeClr val="dk1"/>
                </a:solidFill>
              </a:rPr>
              <a:t>What color is the United States? What does that color mean?</a:t>
            </a:r>
            <a:endParaRPr sz="1600">
              <a:solidFill>
                <a:schemeClr val="dk1"/>
              </a:solidFill>
            </a:endParaRPr>
          </a:p>
        </p:txBody>
      </p:sp>
      <p:pic>
        <p:nvPicPr>
          <p:cNvPr id="76" name="Google Shape;76;p16"/>
          <p:cNvPicPr preferRelativeResize="0"/>
          <p:nvPr/>
        </p:nvPicPr>
        <p:blipFill>
          <a:blip r:embed="rId4">
            <a:alphaModFix/>
          </a:blip>
          <a:stretch>
            <a:fillRect/>
          </a:stretch>
        </p:blipFill>
        <p:spPr>
          <a:xfrm>
            <a:off x="4" y="-1"/>
            <a:ext cx="5024571" cy="1172400"/>
          </a:xfrm>
          <a:prstGeom prst="rect">
            <a:avLst/>
          </a:prstGeom>
          <a:noFill/>
          <a:ln>
            <a:noFill/>
          </a:ln>
        </p:spPr>
      </p:pic>
      <p:sp>
        <p:nvSpPr>
          <p:cNvPr id="77" name="Google Shape;77;p16"/>
          <p:cNvSpPr txBox="1"/>
          <p:nvPr/>
        </p:nvSpPr>
        <p:spPr>
          <a:xfrm>
            <a:off x="1493275" y="2743200"/>
            <a:ext cx="1581900" cy="9294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
        <p:nvSpPr>
          <p:cNvPr id="78" name="Google Shape;78;p16"/>
          <p:cNvSpPr txBox="1"/>
          <p:nvPr/>
        </p:nvSpPr>
        <p:spPr>
          <a:xfrm>
            <a:off x="5173575" y="150400"/>
            <a:ext cx="3865200" cy="421200"/>
          </a:xfrm>
          <a:prstGeom prst="rect">
            <a:avLst/>
          </a:prstGeom>
          <a:solidFill>
            <a:srgbClr val="0000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lt1"/>
                </a:solidFill>
              </a:rPr>
              <a:t>Global </a:t>
            </a:r>
            <a:r>
              <a:rPr b="1" lang="en" sz="1800">
                <a:solidFill>
                  <a:schemeClr val="lt1"/>
                </a:solidFill>
              </a:rPr>
              <a:t>Water Supply Map</a:t>
            </a:r>
            <a:endParaRPr b="1" sz="1800">
              <a:solidFill>
                <a:schemeClr val="lt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52"/>
          <p:cNvSpPr txBox="1"/>
          <p:nvPr>
            <p:ph type="title"/>
          </p:nvPr>
        </p:nvSpPr>
        <p:spPr>
          <a:xfrm>
            <a:off x="311700" y="445025"/>
            <a:ext cx="8520600" cy="572700"/>
          </a:xfrm>
          <a:prstGeom prst="rect">
            <a:avLst/>
          </a:prstGeom>
          <a:solidFill>
            <a:srgbClr val="351C75"/>
          </a:solidFill>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
                <a:solidFill>
                  <a:srgbClr val="FFFFFF"/>
                </a:solidFill>
              </a:rPr>
              <a:t>World Studies - Thursday - Bell </a:t>
            </a:r>
            <a:r>
              <a:rPr lang="en">
                <a:solidFill>
                  <a:srgbClr val="FFFFFF"/>
                </a:solidFill>
              </a:rPr>
              <a:t>Ringer</a:t>
            </a:r>
            <a:endParaRPr>
              <a:solidFill>
                <a:srgbClr val="FFFFFF"/>
              </a:solidFill>
            </a:endParaRPr>
          </a:p>
          <a:p>
            <a:pPr indent="0" lvl="0" marL="0" rtl="0" algn="l">
              <a:spcBef>
                <a:spcPts val="0"/>
              </a:spcBef>
              <a:spcAft>
                <a:spcPts val="0"/>
              </a:spcAft>
              <a:buNone/>
            </a:pPr>
            <a:r>
              <a:t/>
            </a:r>
            <a:endParaRPr>
              <a:solidFill>
                <a:schemeClr val="lt1"/>
              </a:solidFill>
            </a:endParaRPr>
          </a:p>
        </p:txBody>
      </p:sp>
      <p:sp>
        <p:nvSpPr>
          <p:cNvPr id="315" name="Google Shape;315;p52"/>
          <p:cNvSpPr txBox="1"/>
          <p:nvPr>
            <p:ph idx="1" type="body"/>
          </p:nvPr>
        </p:nvSpPr>
        <p:spPr>
          <a:xfrm>
            <a:off x="311700" y="1152475"/>
            <a:ext cx="4260300" cy="3416400"/>
          </a:xfrm>
          <a:prstGeom prst="rect">
            <a:avLst/>
          </a:prstGeom>
        </p:spPr>
        <p:txBody>
          <a:bodyPr anchorCtr="0" anchor="t" bIns="91425" lIns="91425" spcFirstLastPara="1" rIns="91425" wrap="square" tIns="91425">
            <a:normAutofit lnSpcReduction="10000"/>
          </a:bodyPr>
          <a:lstStyle/>
          <a:p>
            <a:pPr indent="0" lvl="0" marL="0" rtl="0" algn="l">
              <a:lnSpc>
                <a:spcPct val="100000"/>
              </a:lnSpc>
              <a:spcBef>
                <a:spcPts val="0"/>
              </a:spcBef>
              <a:spcAft>
                <a:spcPts val="0"/>
              </a:spcAft>
              <a:buNone/>
            </a:pPr>
            <a:r>
              <a:rPr lang="en">
                <a:solidFill>
                  <a:schemeClr val="dk1"/>
                </a:solidFill>
              </a:rPr>
              <a:t>We’ll start class by holding a mock election!</a:t>
            </a:r>
            <a:endParaRPr>
              <a:solidFill>
                <a:schemeClr val="dk1"/>
              </a:solidFill>
            </a:endParaRPr>
          </a:p>
          <a:p>
            <a:pPr indent="0" lvl="0" marL="0" rtl="0" algn="l">
              <a:lnSpc>
                <a:spcPct val="100000"/>
              </a:lnSpc>
              <a:spcBef>
                <a:spcPts val="0"/>
              </a:spcBef>
              <a:spcAft>
                <a:spcPts val="0"/>
              </a:spcAft>
              <a:buNone/>
            </a:pPr>
            <a:r>
              <a:t/>
            </a:r>
            <a:endParaRPr>
              <a:solidFill>
                <a:schemeClr val="dk1"/>
              </a:solidFill>
            </a:endParaRPr>
          </a:p>
          <a:p>
            <a:pPr indent="0" lvl="0" marL="0" rtl="0" algn="l">
              <a:lnSpc>
                <a:spcPct val="100000"/>
              </a:lnSpc>
              <a:spcBef>
                <a:spcPts val="0"/>
              </a:spcBef>
              <a:spcAft>
                <a:spcPts val="0"/>
              </a:spcAft>
              <a:buNone/>
            </a:pPr>
            <a:r>
              <a:rPr lang="en">
                <a:solidFill>
                  <a:schemeClr val="dk1"/>
                </a:solidFill>
              </a:rPr>
              <a:t>Think back to yesterday’s quote from former Chicago Mayor Richard J. Daley.</a:t>
            </a:r>
            <a:endParaRPr>
              <a:solidFill>
                <a:schemeClr val="dk1"/>
              </a:solidFill>
            </a:endParaRPr>
          </a:p>
          <a:p>
            <a:pPr indent="0" lvl="0" marL="0" rtl="0" algn="l">
              <a:lnSpc>
                <a:spcPct val="100000"/>
              </a:lnSpc>
              <a:spcBef>
                <a:spcPts val="0"/>
              </a:spcBef>
              <a:spcAft>
                <a:spcPts val="0"/>
              </a:spcAft>
              <a:buNone/>
            </a:pPr>
            <a:r>
              <a:t/>
            </a:r>
            <a:endParaRPr>
              <a:solidFill>
                <a:schemeClr val="dk1"/>
              </a:solidFill>
            </a:endParaRPr>
          </a:p>
          <a:p>
            <a:pPr indent="0" lvl="0" marL="0" rtl="0" algn="l">
              <a:lnSpc>
                <a:spcPct val="100000"/>
              </a:lnSpc>
              <a:spcBef>
                <a:spcPts val="0"/>
              </a:spcBef>
              <a:spcAft>
                <a:spcPts val="0"/>
              </a:spcAft>
              <a:buNone/>
            </a:pPr>
            <a:r>
              <a:rPr lang="en">
                <a:solidFill>
                  <a:schemeClr val="dk1"/>
                </a:solidFill>
              </a:rPr>
              <a:t>Decide: Would you vote for Daley based on his decision to force people experiencing financial difficulty to pay off water debt?</a:t>
            </a:r>
            <a:endParaRPr>
              <a:solidFill>
                <a:schemeClr val="dk1"/>
              </a:solidFill>
            </a:endParaRPr>
          </a:p>
          <a:p>
            <a:pPr indent="0" lvl="0" marL="0" rtl="0" algn="l">
              <a:lnSpc>
                <a:spcPct val="100000"/>
              </a:lnSpc>
              <a:spcBef>
                <a:spcPts val="0"/>
              </a:spcBef>
              <a:spcAft>
                <a:spcPts val="0"/>
              </a:spcAft>
              <a:buNone/>
            </a:pPr>
            <a:r>
              <a:t/>
            </a:r>
            <a:endParaRPr>
              <a:solidFill>
                <a:schemeClr val="dk1"/>
              </a:solidFill>
            </a:endParaRPr>
          </a:p>
          <a:p>
            <a:pPr indent="0" lvl="0" marL="0" rtl="0" algn="l">
              <a:lnSpc>
                <a:spcPct val="100000"/>
              </a:lnSpc>
              <a:spcBef>
                <a:spcPts val="0"/>
              </a:spcBef>
              <a:spcAft>
                <a:spcPts val="0"/>
              </a:spcAft>
              <a:buNone/>
            </a:pPr>
            <a:r>
              <a:rPr lang="en">
                <a:solidFill>
                  <a:schemeClr val="dk1"/>
                </a:solidFill>
              </a:rPr>
              <a:t>Get ready to cast your ballot!</a:t>
            </a:r>
            <a:endParaRPr>
              <a:solidFill>
                <a:schemeClr val="dk1"/>
              </a:solidFill>
            </a:endParaRPr>
          </a:p>
        </p:txBody>
      </p:sp>
      <p:pic>
        <p:nvPicPr>
          <p:cNvPr id="316" name="Google Shape;316;p52"/>
          <p:cNvPicPr preferRelativeResize="0"/>
          <p:nvPr/>
        </p:nvPicPr>
        <p:blipFill>
          <a:blip r:embed="rId3">
            <a:alphaModFix/>
          </a:blip>
          <a:stretch>
            <a:fillRect/>
          </a:stretch>
        </p:blipFill>
        <p:spPr>
          <a:xfrm>
            <a:off x="7300475" y="3426100"/>
            <a:ext cx="1797326" cy="1656550"/>
          </a:xfrm>
          <a:prstGeom prst="rect">
            <a:avLst/>
          </a:prstGeom>
          <a:noFill/>
          <a:ln>
            <a:noFill/>
          </a:ln>
        </p:spPr>
      </p:pic>
      <p:sp>
        <p:nvSpPr>
          <p:cNvPr id="317" name="Google Shape;317;p52"/>
          <p:cNvSpPr txBox="1"/>
          <p:nvPr/>
        </p:nvSpPr>
        <p:spPr>
          <a:xfrm>
            <a:off x="4524075" y="1152475"/>
            <a:ext cx="3000000" cy="2955300"/>
          </a:xfrm>
          <a:prstGeom prst="rect">
            <a:avLst/>
          </a:prstGeom>
          <a:solidFill>
            <a:srgbClr val="FFF2CC"/>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212529"/>
                </a:solidFill>
                <a:latin typeface="Calibri"/>
                <a:ea typeface="Calibri"/>
                <a:cs typeface="Calibri"/>
                <a:sym typeface="Calibri"/>
              </a:rPr>
              <a:t>“I am putting a stop to the idea that the city of Chicago is not serious about collecting money it is owed. No business can stay open if it ignores it doesn’t collect on debt. Chicago is a business. Chicago’s government cannot ask taxpayers to pay for poor people’s debt.”</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53"/>
          <p:cNvSpPr txBox="1"/>
          <p:nvPr>
            <p:ph type="title"/>
          </p:nvPr>
        </p:nvSpPr>
        <p:spPr>
          <a:xfrm>
            <a:off x="311700" y="445025"/>
            <a:ext cx="8520600" cy="572700"/>
          </a:xfrm>
          <a:prstGeom prst="rect">
            <a:avLst/>
          </a:prstGeom>
          <a:solidFill>
            <a:srgbClr val="D9D9D9"/>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Arial"/>
                <a:ea typeface="Arial"/>
                <a:cs typeface="Arial"/>
                <a:sym typeface="Arial"/>
              </a:rPr>
              <a:t>Reading Groups</a:t>
            </a:r>
            <a:endParaRPr>
              <a:latin typeface="Arial"/>
              <a:ea typeface="Arial"/>
              <a:cs typeface="Arial"/>
              <a:sym typeface="Arial"/>
            </a:endParaRPr>
          </a:p>
        </p:txBody>
      </p:sp>
      <p:sp>
        <p:nvSpPr>
          <p:cNvPr id="323" name="Google Shape;323;p53"/>
          <p:cNvSpPr txBox="1"/>
          <p:nvPr>
            <p:ph idx="1" type="body"/>
          </p:nvPr>
        </p:nvSpPr>
        <p:spPr>
          <a:xfrm>
            <a:off x="311700" y="1171600"/>
            <a:ext cx="8520600" cy="3629100"/>
          </a:xfrm>
          <a:prstGeom prst="rect">
            <a:avLst/>
          </a:prstGeom>
          <a:solidFill>
            <a:schemeClr val="lt1"/>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solidFill>
                  <a:schemeClr val="accent2"/>
                </a:solidFill>
                <a:highlight>
                  <a:srgbClr val="FFFFFF"/>
                </a:highlight>
              </a:rPr>
              <a:t>Read Chapter 4 of </a:t>
            </a:r>
            <a:r>
              <a:rPr i="1" lang="en" u="sng">
                <a:solidFill>
                  <a:schemeClr val="accent5"/>
                </a:solidFill>
                <a:highlight>
                  <a:srgbClr val="FFFFFF"/>
                </a:highlight>
                <a:hlinkClick r:id="rId3">
                  <a:extLst>
                    <a:ext uri="{A12FA001-AC4F-418D-AE19-62706E023703}">
                      <ahyp:hlinkClr val="tx"/>
                    </a:ext>
                  </a:extLst>
                </a:hlinkClick>
              </a:rPr>
              <a:t>Drowning in Debt</a:t>
            </a:r>
            <a:r>
              <a:rPr lang="en">
                <a:solidFill>
                  <a:schemeClr val="accent2"/>
                </a:solidFill>
                <a:highlight>
                  <a:srgbClr val="FFFFFF"/>
                </a:highlight>
              </a:rPr>
              <a:t> </a:t>
            </a:r>
            <a:endParaRPr>
              <a:solidFill>
                <a:schemeClr val="accent2"/>
              </a:solidFill>
              <a:highlight>
                <a:srgbClr val="FFFFFF"/>
              </a:highlight>
            </a:endParaRPr>
          </a:p>
          <a:p>
            <a:pPr indent="0" lvl="0" marL="0" rtl="0" algn="l">
              <a:lnSpc>
                <a:spcPct val="100000"/>
              </a:lnSpc>
              <a:spcBef>
                <a:spcPts val="0"/>
              </a:spcBef>
              <a:spcAft>
                <a:spcPts val="0"/>
              </a:spcAft>
              <a:buClr>
                <a:schemeClr val="dk1"/>
              </a:buClr>
              <a:buSzPts val="1100"/>
              <a:buFont typeface="Arial"/>
              <a:buNone/>
            </a:pPr>
            <a:r>
              <a:t/>
            </a:r>
            <a:endParaRPr>
              <a:solidFill>
                <a:schemeClr val="accent2"/>
              </a:solidFill>
              <a:highlight>
                <a:srgbClr val="FFFFFF"/>
              </a:highlight>
            </a:endParaRPr>
          </a:p>
          <a:p>
            <a:pPr indent="0" lvl="0" marL="0" rtl="0" algn="l">
              <a:spcBef>
                <a:spcPts val="0"/>
              </a:spcBef>
              <a:spcAft>
                <a:spcPts val="0"/>
              </a:spcAft>
              <a:buNone/>
            </a:pPr>
            <a:r>
              <a:rPr lang="en" u="sng">
                <a:solidFill>
                  <a:schemeClr val="dk1"/>
                </a:solidFill>
                <a:latin typeface="Arial"/>
                <a:ea typeface="Arial"/>
                <a:cs typeface="Arial"/>
                <a:sym typeface="Arial"/>
              </a:rPr>
              <a:t>Reading Logs</a:t>
            </a:r>
            <a:r>
              <a:rPr lang="en">
                <a:solidFill>
                  <a:schemeClr val="dk1"/>
                </a:solidFill>
                <a:latin typeface="Arial"/>
                <a:ea typeface="Arial"/>
                <a:cs typeface="Arial"/>
                <a:sym typeface="Arial"/>
              </a:rPr>
              <a:t>: </a:t>
            </a:r>
            <a:endParaRPr>
              <a:solidFill>
                <a:schemeClr val="dk1"/>
              </a:solidFill>
            </a:endParaRPr>
          </a:p>
          <a:p>
            <a:pPr indent="0" lvl="0" marL="0" rtl="0" algn="l">
              <a:spcBef>
                <a:spcPts val="1200"/>
              </a:spcBef>
              <a:spcAft>
                <a:spcPts val="0"/>
              </a:spcAft>
              <a:buNone/>
            </a:pPr>
            <a:r>
              <a:rPr lang="en">
                <a:solidFill>
                  <a:schemeClr val="dk1"/>
                </a:solidFill>
              </a:rPr>
              <a:t>Take notes that help you answer these questions:</a:t>
            </a:r>
            <a:endParaRPr>
              <a:solidFill>
                <a:schemeClr val="dk1"/>
              </a:solidFill>
            </a:endParaRPr>
          </a:p>
          <a:p>
            <a:pPr indent="-342900" lvl="0" marL="457200" rtl="0" algn="l">
              <a:lnSpc>
                <a:spcPct val="100000"/>
              </a:lnSpc>
              <a:spcBef>
                <a:spcPts val="1200"/>
              </a:spcBef>
              <a:spcAft>
                <a:spcPts val="0"/>
              </a:spcAft>
              <a:buClr>
                <a:schemeClr val="dk1"/>
              </a:buClr>
              <a:buSzPts val="1800"/>
              <a:buFont typeface="Calibri"/>
              <a:buAutoNum type="arabicPeriod"/>
            </a:pPr>
            <a:r>
              <a:t/>
            </a:r>
            <a:endParaRPr>
              <a:solidFill>
                <a:schemeClr val="dk1"/>
              </a:solidFill>
              <a:latin typeface="Calibri"/>
              <a:ea typeface="Calibri"/>
              <a:cs typeface="Calibri"/>
              <a:sym typeface="Calibri"/>
            </a:endParaRPr>
          </a:p>
          <a:p>
            <a:pPr indent="0" lvl="0" marL="0" rtl="0" algn="l">
              <a:lnSpc>
                <a:spcPct val="100000"/>
              </a:lnSpc>
              <a:spcBef>
                <a:spcPts val="0"/>
              </a:spcBef>
              <a:spcAft>
                <a:spcPts val="0"/>
              </a:spcAft>
              <a:buNone/>
            </a:pPr>
            <a:r>
              <a:t/>
            </a:r>
            <a:endParaRPr>
              <a:solidFill>
                <a:schemeClr val="dk1"/>
              </a:solidFill>
              <a:latin typeface="Calibri"/>
              <a:ea typeface="Calibri"/>
              <a:cs typeface="Calibri"/>
              <a:sym typeface="Calibri"/>
            </a:endParaRPr>
          </a:p>
          <a:p>
            <a:pPr indent="0" lvl="0" marL="0" rtl="0" algn="l">
              <a:spcBef>
                <a:spcPts val="0"/>
              </a:spcBef>
              <a:spcAft>
                <a:spcPts val="1200"/>
              </a:spcAft>
              <a:buNone/>
            </a:pPr>
            <a:r>
              <a:t/>
            </a:r>
            <a:endParaRPr>
              <a:solidFill>
                <a:schemeClr val="dk1"/>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54"/>
          <p:cNvSpPr txBox="1"/>
          <p:nvPr>
            <p:ph type="title"/>
          </p:nvPr>
        </p:nvSpPr>
        <p:spPr>
          <a:xfrm>
            <a:off x="311700" y="445025"/>
            <a:ext cx="8520600" cy="572700"/>
          </a:xfrm>
          <a:prstGeom prst="rect">
            <a:avLst/>
          </a:prstGeom>
          <a:solidFill>
            <a:srgbClr val="D9EAD3"/>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Reading Groups 306</a:t>
            </a:r>
            <a:endParaRPr/>
          </a:p>
        </p:txBody>
      </p:sp>
      <p:graphicFrame>
        <p:nvGraphicFramePr>
          <p:cNvPr id="329" name="Google Shape;329;p54"/>
          <p:cNvGraphicFramePr/>
          <p:nvPr/>
        </p:nvGraphicFramePr>
        <p:xfrm>
          <a:off x="311700" y="1173025"/>
          <a:ext cx="3000000" cy="3000000"/>
        </p:xfrm>
        <a:graphic>
          <a:graphicData uri="http://schemas.openxmlformats.org/drawingml/2006/table">
            <a:tbl>
              <a:tblPr>
                <a:noFill/>
                <a:tableStyleId>{6FFC5A19-DD8D-4E22-9668-026948C332BB}</a:tableStyleId>
              </a:tblPr>
              <a:tblGrid>
                <a:gridCol w="1991300"/>
                <a:gridCol w="6529300"/>
              </a:tblGrid>
              <a:tr h="521175">
                <a:tc>
                  <a:txBody>
                    <a:bodyPr/>
                    <a:lstStyle/>
                    <a:p>
                      <a:pPr indent="0" lvl="0" marL="0" rtl="0" algn="ctr">
                        <a:spcBef>
                          <a:spcPts val="0"/>
                        </a:spcBef>
                        <a:spcAft>
                          <a:spcPts val="0"/>
                        </a:spcAft>
                        <a:buClr>
                          <a:schemeClr val="dk1"/>
                        </a:buClr>
                        <a:buSzPts val="1100"/>
                        <a:buFont typeface="Arial"/>
                        <a:buNone/>
                      </a:pPr>
                      <a:r>
                        <a:rPr lang="en" sz="1700">
                          <a:solidFill>
                            <a:schemeClr val="dk1"/>
                          </a:solidFill>
                        </a:rPr>
                        <a:t>Squares</a:t>
                      </a:r>
                      <a:endParaRPr b="1" sz="1700"/>
                    </a:p>
                  </a:txBody>
                  <a:tcPr marT="91425" marB="91425" marR="91425" marL="91425" anchor="ctr">
                    <a:solidFill>
                      <a:schemeClr val="lt1"/>
                    </a:solidFill>
                  </a:tcPr>
                </a:tc>
                <a:tc>
                  <a:txBody>
                    <a:bodyPr/>
                    <a:lstStyle/>
                    <a:p>
                      <a:pPr indent="0" lvl="0" marL="0" rtl="0" algn="ctr">
                        <a:spcBef>
                          <a:spcPts val="0"/>
                        </a:spcBef>
                        <a:spcAft>
                          <a:spcPts val="0"/>
                        </a:spcAft>
                        <a:buNone/>
                      </a:pPr>
                      <a:r>
                        <a:rPr b="1" lang="en" sz="1700" u="sng">
                          <a:solidFill>
                            <a:schemeClr val="dk1"/>
                          </a:solidFill>
                        </a:rPr>
                        <a:t>Victor</a:t>
                      </a:r>
                      <a:r>
                        <a:rPr lang="en" sz="1700">
                          <a:solidFill>
                            <a:schemeClr val="dk1"/>
                          </a:solidFill>
                        </a:rPr>
                        <a:t>, Sylvia, Will, Li</a:t>
                      </a:r>
                      <a:endParaRPr sz="1700"/>
                    </a:p>
                  </a:txBody>
                  <a:tcPr marT="91425" marB="91425" marR="91425" marL="91425" anchor="ctr">
                    <a:solidFill>
                      <a:schemeClr val="lt1"/>
                    </a:solidFill>
                  </a:tcPr>
                </a:tc>
              </a:tr>
              <a:tr h="501175">
                <a:tc>
                  <a:txBody>
                    <a:bodyPr/>
                    <a:lstStyle/>
                    <a:p>
                      <a:pPr indent="0" lvl="0" marL="0" rtl="0" algn="ctr">
                        <a:spcBef>
                          <a:spcPts val="0"/>
                        </a:spcBef>
                        <a:spcAft>
                          <a:spcPts val="0"/>
                        </a:spcAft>
                        <a:buClr>
                          <a:schemeClr val="dk1"/>
                        </a:buClr>
                        <a:buSzPts val="1100"/>
                        <a:buFont typeface="Arial"/>
                        <a:buNone/>
                      </a:pPr>
                      <a:r>
                        <a:rPr lang="en" sz="1700">
                          <a:solidFill>
                            <a:schemeClr val="dk1"/>
                          </a:solidFill>
                        </a:rPr>
                        <a:t>Triangles</a:t>
                      </a:r>
                      <a:endParaRPr sz="1700"/>
                    </a:p>
                  </a:txBody>
                  <a:tcPr marT="91425" marB="91425" marR="91425" marL="91425" anchor="ctr">
                    <a:solidFill>
                      <a:schemeClr val="lt1"/>
                    </a:solidFill>
                  </a:tcPr>
                </a:tc>
                <a:tc>
                  <a:txBody>
                    <a:bodyPr/>
                    <a:lstStyle/>
                    <a:p>
                      <a:pPr indent="0" lvl="0" marL="0" rtl="0" algn="ctr">
                        <a:spcBef>
                          <a:spcPts val="0"/>
                        </a:spcBef>
                        <a:spcAft>
                          <a:spcPts val="0"/>
                        </a:spcAft>
                        <a:buNone/>
                      </a:pPr>
                      <a:r>
                        <a:rPr b="1" lang="en" sz="1700" u="sng"/>
                        <a:t>Gianis</a:t>
                      </a:r>
                      <a:r>
                        <a:rPr lang="en" sz="1700"/>
                        <a:t>, Fidel, Valentina, Xavier</a:t>
                      </a:r>
                      <a:endParaRPr sz="1700"/>
                    </a:p>
                  </a:txBody>
                  <a:tcPr marT="91425" marB="91425" marR="91425" marL="91425" anchor="ctr">
                    <a:solidFill>
                      <a:schemeClr val="lt1"/>
                    </a:solidFill>
                  </a:tcPr>
                </a:tc>
              </a:tr>
              <a:tr h="501175">
                <a:tc>
                  <a:txBody>
                    <a:bodyPr/>
                    <a:lstStyle/>
                    <a:p>
                      <a:pPr indent="0" lvl="0" marL="0" rtl="0" algn="ctr">
                        <a:spcBef>
                          <a:spcPts val="0"/>
                        </a:spcBef>
                        <a:spcAft>
                          <a:spcPts val="0"/>
                        </a:spcAft>
                        <a:buClr>
                          <a:schemeClr val="dk1"/>
                        </a:buClr>
                        <a:buSzPts val="1100"/>
                        <a:buFont typeface="Arial"/>
                        <a:buNone/>
                      </a:pPr>
                      <a:r>
                        <a:rPr lang="en" sz="1700">
                          <a:solidFill>
                            <a:schemeClr val="dk1"/>
                          </a:solidFill>
                        </a:rPr>
                        <a:t>Circles</a:t>
                      </a:r>
                      <a:endParaRPr sz="1700"/>
                    </a:p>
                  </a:txBody>
                  <a:tcPr marT="91425" marB="91425" marR="91425" marL="91425" anchor="ctr">
                    <a:solidFill>
                      <a:schemeClr val="lt1"/>
                    </a:solidFill>
                  </a:tcPr>
                </a:tc>
                <a:tc>
                  <a:txBody>
                    <a:bodyPr/>
                    <a:lstStyle/>
                    <a:p>
                      <a:pPr indent="0" lvl="0" marL="0" rtl="0" algn="ctr">
                        <a:spcBef>
                          <a:spcPts val="0"/>
                        </a:spcBef>
                        <a:spcAft>
                          <a:spcPts val="0"/>
                        </a:spcAft>
                        <a:buNone/>
                      </a:pPr>
                      <a:r>
                        <a:rPr b="1" lang="en" sz="1700" u="sng"/>
                        <a:t>Sidney</a:t>
                      </a:r>
                      <a:r>
                        <a:rPr lang="en" sz="1700"/>
                        <a:t>, Kosta, Lulu, Eli</a:t>
                      </a:r>
                      <a:endParaRPr sz="1700"/>
                    </a:p>
                  </a:txBody>
                  <a:tcPr marT="91425" marB="91425" marR="91425" marL="91425" anchor="ctr">
                    <a:solidFill>
                      <a:schemeClr val="lt1"/>
                    </a:solidFill>
                  </a:tcPr>
                </a:tc>
              </a:tr>
              <a:tr h="501175">
                <a:tc>
                  <a:txBody>
                    <a:bodyPr/>
                    <a:lstStyle/>
                    <a:p>
                      <a:pPr indent="0" lvl="0" marL="0" rtl="0" algn="ctr">
                        <a:spcBef>
                          <a:spcPts val="0"/>
                        </a:spcBef>
                        <a:spcAft>
                          <a:spcPts val="0"/>
                        </a:spcAft>
                        <a:buClr>
                          <a:schemeClr val="dk1"/>
                        </a:buClr>
                        <a:buSzPts val="1100"/>
                        <a:buFont typeface="Arial"/>
                        <a:buNone/>
                      </a:pPr>
                      <a:r>
                        <a:rPr lang="en" sz="1700">
                          <a:solidFill>
                            <a:schemeClr val="dk1"/>
                          </a:solidFill>
                        </a:rPr>
                        <a:t>Diamonds</a:t>
                      </a:r>
                      <a:endParaRPr sz="1700"/>
                    </a:p>
                  </a:txBody>
                  <a:tcPr marT="91425" marB="91425" marR="91425" marL="91425" anchor="ctr">
                    <a:solidFill>
                      <a:schemeClr val="lt1"/>
                    </a:solidFill>
                  </a:tcPr>
                </a:tc>
                <a:tc>
                  <a:txBody>
                    <a:bodyPr/>
                    <a:lstStyle/>
                    <a:p>
                      <a:pPr indent="0" lvl="0" marL="0" rtl="0" algn="ctr">
                        <a:spcBef>
                          <a:spcPts val="0"/>
                        </a:spcBef>
                        <a:spcAft>
                          <a:spcPts val="0"/>
                        </a:spcAft>
                        <a:buNone/>
                      </a:pPr>
                      <a:r>
                        <a:rPr b="1" lang="en" sz="1700" u="sng"/>
                        <a:t>Aayla</a:t>
                      </a:r>
                      <a:r>
                        <a:rPr lang="en" sz="1700"/>
                        <a:t>, Joey, Aleks, London, Amia</a:t>
                      </a:r>
                      <a:endParaRPr sz="1700"/>
                    </a:p>
                  </a:txBody>
                  <a:tcPr marT="91425" marB="91425" marR="91425" marL="91425" anchor="ctr">
                    <a:solidFill>
                      <a:schemeClr val="lt1"/>
                    </a:solidFill>
                  </a:tcPr>
                </a:tc>
              </a:tr>
              <a:tr h="501175">
                <a:tc>
                  <a:txBody>
                    <a:bodyPr/>
                    <a:lstStyle/>
                    <a:p>
                      <a:pPr indent="0" lvl="0" marL="0" rtl="0" algn="ctr">
                        <a:spcBef>
                          <a:spcPts val="0"/>
                        </a:spcBef>
                        <a:spcAft>
                          <a:spcPts val="0"/>
                        </a:spcAft>
                        <a:buClr>
                          <a:schemeClr val="dk1"/>
                        </a:buClr>
                        <a:buSzPts val="1100"/>
                        <a:buFont typeface="Arial"/>
                        <a:buNone/>
                      </a:pPr>
                      <a:r>
                        <a:rPr lang="en" sz="1700">
                          <a:solidFill>
                            <a:schemeClr val="dk1"/>
                          </a:solidFill>
                        </a:rPr>
                        <a:t>Stars</a:t>
                      </a:r>
                      <a:endParaRPr sz="1700"/>
                    </a:p>
                  </a:txBody>
                  <a:tcPr marT="91425" marB="91425" marR="91425" marL="91425" anchor="ctr">
                    <a:solidFill>
                      <a:schemeClr val="lt1"/>
                    </a:solidFill>
                  </a:tcPr>
                </a:tc>
                <a:tc>
                  <a:txBody>
                    <a:bodyPr/>
                    <a:lstStyle/>
                    <a:p>
                      <a:pPr indent="0" lvl="0" marL="0" rtl="0" algn="ctr">
                        <a:spcBef>
                          <a:spcPts val="0"/>
                        </a:spcBef>
                        <a:spcAft>
                          <a:spcPts val="0"/>
                        </a:spcAft>
                        <a:buNone/>
                      </a:pPr>
                      <a:r>
                        <a:rPr b="1" lang="en" sz="1700" u="sng"/>
                        <a:t>Tianny</a:t>
                      </a:r>
                      <a:r>
                        <a:rPr lang="en" sz="1700"/>
                        <a:t>, Angelo, Rebeca, Ashton</a:t>
                      </a:r>
                      <a:endParaRPr sz="1700"/>
                    </a:p>
                  </a:txBody>
                  <a:tcPr marT="91425" marB="91425" marR="91425" marL="91425" anchor="ctr">
                    <a:solidFill>
                      <a:schemeClr val="lt1"/>
                    </a:solidFill>
                  </a:tcPr>
                </a:tc>
              </a:tr>
              <a:tr h="501175">
                <a:tc>
                  <a:txBody>
                    <a:bodyPr/>
                    <a:lstStyle/>
                    <a:p>
                      <a:pPr indent="0" lvl="0" marL="0" rtl="0" algn="ctr">
                        <a:spcBef>
                          <a:spcPts val="0"/>
                        </a:spcBef>
                        <a:spcAft>
                          <a:spcPts val="0"/>
                        </a:spcAft>
                        <a:buNone/>
                      </a:pPr>
                      <a:r>
                        <a:rPr lang="en" sz="1700">
                          <a:solidFill>
                            <a:schemeClr val="dk1"/>
                          </a:solidFill>
                        </a:rPr>
                        <a:t>Ovals</a:t>
                      </a:r>
                      <a:endParaRPr sz="1700">
                        <a:solidFill>
                          <a:schemeClr val="dk1"/>
                        </a:solidFill>
                      </a:endParaRPr>
                    </a:p>
                  </a:txBody>
                  <a:tcPr marT="91425" marB="91425" marR="91425" marL="91425" anchor="ctr">
                    <a:solidFill>
                      <a:schemeClr val="lt1"/>
                    </a:solidFill>
                  </a:tcPr>
                </a:tc>
                <a:tc>
                  <a:txBody>
                    <a:bodyPr/>
                    <a:lstStyle/>
                    <a:p>
                      <a:pPr indent="0" lvl="0" marL="0" rtl="0" algn="ctr">
                        <a:spcBef>
                          <a:spcPts val="0"/>
                        </a:spcBef>
                        <a:spcAft>
                          <a:spcPts val="0"/>
                        </a:spcAft>
                        <a:buNone/>
                      </a:pPr>
                      <a:r>
                        <a:rPr b="1" lang="en" sz="1700" u="sng"/>
                        <a:t>Dayanara</a:t>
                      </a:r>
                      <a:r>
                        <a:rPr lang="en" sz="1700"/>
                        <a:t>, Devin, Chanel, Danylo</a:t>
                      </a:r>
                      <a:endParaRPr sz="1700"/>
                    </a:p>
                  </a:txBody>
                  <a:tcPr marT="91425" marB="91425" marR="91425" marL="91425" anchor="ctr">
                    <a:solidFill>
                      <a:schemeClr val="lt1"/>
                    </a:solidFill>
                  </a:tcPr>
                </a:tc>
              </a:tr>
              <a:tr h="501175">
                <a:tc>
                  <a:txBody>
                    <a:bodyPr/>
                    <a:lstStyle/>
                    <a:p>
                      <a:pPr indent="0" lvl="0" marL="0" rtl="0" algn="ctr">
                        <a:spcBef>
                          <a:spcPts val="0"/>
                        </a:spcBef>
                        <a:spcAft>
                          <a:spcPts val="0"/>
                        </a:spcAft>
                        <a:buNone/>
                      </a:pPr>
                      <a:r>
                        <a:rPr lang="en" sz="1700">
                          <a:solidFill>
                            <a:schemeClr val="dk1"/>
                          </a:solidFill>
                        </a:rPr>
                        <a:t>Rhombuses</a:t>
                      </a:r>
                      <a:endParaRPr sz="1700">
                        <a:solidFill>
                          <a:schemeClr val="dk1"/>
                        </a:solidFill>
                      </a:endParaRPr>
                    </a:p>
                  </a:txBody>
                  <a:tcPr marT="91425" marB="91425" marR="91425" marL="91425" anchor="ctr">
                    <a:solidFill>
                      <a:schemeClr val="lt1"/>
                    </a:solidFill>
                  </a:tcPr>
                </a:tc>
                <a:tc>
                  <a:txBody>
                    <a:bodyPr/>
                    <a:lstStyle/>
                    <a:p>
                      <a:pPr indent="0" lvl="0" marL="0" rtl="0" algn="ctr">
                        <a:spcBef>
                          <a:spcPts val="0"/>
                        </a:spcBef>
                        <a:spcAft>
                          <a:spcPts val="0"/>
                        </a:spcAft>
                        <a:buNone/>
                      </a:pPr>
                      <a:r>
                        <a:rPr b="1" lang="en" sz="1700" u="sng"/>
                        <a:t>Camila</a:t>
                      </a:r>
                      <a:r>
                        <a:rPr lang="en" sz="1700"/>
                        <a:t>, Carlos, Emilio, Milana, Tristan</a:t>
                      </a:r>
                      <a:endParaRPr sz="1700"/>
                    </a:p>
                  </a:txBody>
                  <a:tcPr marT="91425" marB="91425" marR="91425" marL="91425" anchor="ctr">
                    <a:solidFill>
                      <a:schemeClr val="lt1"/>
                    </a:solidFill>
                  </a:tcPr>
                </a:tc>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55"/>
          <p:cNvSpPr txBox="1"/>
          <p:nvPr>
            <p:ph type="title"/>
          </p:nvPr>
        </p:nvSpPr>
        <p:spPr>
          <a:xfrm>
            <a:off x="0" y="0"/>
            <a:ext cx="9144000" cy="572700"/>
          </a:xfrm>
          <a:prstGeom prst="rect">
            <a:avLst/>
          </a:prstGeom>
          <a:solidFill>
            <a:srgbClr val="D9D9D9"/>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After Reading Task - Toolkit for Beating City Hall</a:t>
            </a:r>
            <a:endParaRPr>
              <a:latin typeface="Arial"/>
              <a:ea typeface="Arial"/>
              <a:cs typeface="Arial"/>
              <a:sym typeface="Arial"/>
            </a:endParaRPr>
          </a:p>
        </p:txBody>
      </p:sp>
      <p:sp>
        <p:nvSpPr>
          <p:cNvPr id="335" name="Google Shape;335;p55"/>
          <p:cNvSpPr txBox="1"/>
          <p:nvPr>
            <p:ph idx="1" type="body"/>
          </p:nvPr>
        </p:nvSpPr>
        <p:spPr>
          <a:xfrm>
            <a:off x="0" y="572700"/>
            <a:ext cx="5973000" cy="4062000"/>
          </a:xfrm>
          <a:prstGeom prst="rect">
            <a:avLst/>
          </a:prstGeom>
          <a:solidFill>
            <a:schemeClr val="lt1"/>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In the US, government is designed to represent the people and provide for their needs. BUT, people must be ready to </a:t>
            </a:r>
            <a:r>
              <a:rPr b="1" lang="en">
                <a:solidFill>
                  <a:schemeClr val="dk1"/>
                </a:solidFill>
                <a:latin typeface="Calibri"/>
                <a:ea typeface="Calibri"/>
                <a:cs typeface="Calibri"/>
                <a:sym typeface="Calibri"/>
              </a:rPr>
              <a:t>advocate</a:t>
            </a:r>
            <a:r>
              <a:rPr lang="en">
                <a:solidFill>
                  <a:schemeClr val="dk1"/>
                </a:solidFill>
                <a:latin typeface="Calibri"/>
                <a:ea typeface="Calibri"/>
                <a:cs typeface="Calibri"/>
                <a:sym typeface="Calibri"/>
              </a:rPr>
              <a:t> for themselves and tell the government what they need it to do!</a:t>
            </a:r>
            <a:endParaRPr>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Follow Sylvia Taylor’s example to create a “Toolkit for Beating City Hall.”</a:t>
            </a:r>
            <a:endParaRPr>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a:p>
            <a:pPr indent="-342900" lvl="0" marL="457200" rtl="0" algn="l">
              <a:lnSpc>
                <a:spcPct val="100000"/>
              </a:lnSpc>
              <a:spcBef>
                <a:spcPts val="0"/>
              </a:spcBef>
              <a:spcAft>
                <a:spcPts val="0"/>
              </a:spcAft>
              <a:buClr>
                <a:schemeClr val="dk1"/>
              </a:buClr>
              <a:buSzPts val="1800"/>
              <a:buChar char="●"/>
            </a:pPr>
            <a:r>
              <a:rPr lang="en">
                <a:solidFill>
                  <a:schemeClr val="dk1"/>
                </a:solidFill>
                <a:latin typeface="Calibri"/>
                <a:ea typeface="Calibri"/>
                <a:cs typeface="Calibri"/>
                <a:sym typeface="Calibri"/>
              </a:rPr>
              <a:t>Identify the steps Taylor took to advocate for herself and resolve her issue.</a:t>
            </a:r>
            <a:endParaRPr>
              <a:solidFill>
                <a:schemeClr val="dk1"/>
              </a:solidFill>
              <a:latin typeface="Calibri"/>
              <a:ea typeface="Calibri"/>
              <a:cs typeface="Calibri"/>
              <a:sym typeface="Calibri"/>
            </a:endParaRPr>
          </a:p>
          <a:p>
            <a:pPr indent="-342900" lvl="0" marL="457200" rtl="0" algn="l">
              <a:lnSpc>
                <a:spcPct val="100000"/>
              </a:lnSpc>
              <a:spcBef>
                <a:spcPts val="0"/>
              </a:spcBef>
              <a:spcAft>
                <a:spcPts val="0"/>
              </a:spcAft>
              <a:buClr>
                <a:schemeClr val="dk1"/>
              </a:buClr>
              <a:buSzPts val="1800"/>
              <a:buFont typeface="Calibri"/>
              <a:buChar char="●"/>
            </a:pPr>
            <a:r>
              <a:rPr lang="en">
                <a:solidFill>
                  <a:schemeClr val="dk1"/>
                </a:solidFill>
                <a:latin typeface="Calibri"/>
                <a:ea typeface="Calibri"/>
                <a:cs typeface="Calibri"/>
                <a:sym typeface="Calibri"/>
              </a:rPr>
              <a:t>Create a mini-poster describing those steps for other people.</a:t>
            </a:r>
            <a:endParaRPr>
              <a:solidFill>
                <a:schemeClr val="dk1"/>
              </a:solidFill>
              <a:latin typeface="Calibri"/>
              <a:ea typeface="Calibri"/>
              <a:cs typeface="Calibri"/>
              <a:sym typeface="Calibri"/>
            </a:endParaRPr>
          </a:p>
          <a:p>
            <a:pPr indent="-342900" lvl="0" marL="457200" rtl="0" algn="l">
              <a:lnSpc>
                <a:spcPct val="100000"/>
              </a:lnSpc>
              <a:spcBef>
                <a:spcPts val="0"/>
              </a:spcBef>
              <a:spcAft>
                <a:spcPts val="0"/>
              </a:spcAft>
              <a:buClr>
                <a:schemeClr val="dk1"/>
              </a:buClr>
              <a:buSzPts val="1800"/>
              <a:buFont typeface="Calibri"/>
              <a:buChar char="●"/>
            </a:pPr>
            <a:r>
              <a:rPr lang="en">
                <a:solidFill>
                  <a:schemeClr val="dk1"/>
                </a:solidFill>
                <a:latin typeface="Calibri"/>
                <a:ea typeface="Calibri"/>
                <a:cs typeface="Calibri"/>
                <a:sym typeface="Calibri"/>
              </a:rPr>
              <a:t>Include a title and images that will help your audience understand Taylor’s success.</a:t>
            </a:r>
            <a:endParaRPr>
              <a:solidFill>
                <a:schemeClr val="dk1"/>
              </a:solidFill>
              <a:latin typeface="Calibri"/>
              <a:ea typeface="Calibri"/>
              <a:cs typeface="Calibri"/>
              <a:sym typeface="Calibri"/>
            </a:endParaRPr>
          </a:p>
        </p:txBody>
      </p:sp>
      <p:pic>
        <p:nvPicPr>
          <p:cNvPr descr="This timer counts down silently until it reaches 0:00, then a police siren sounds to alert you that time is up." id="336" name="Google Shape;336;p55" title="4 Minute Timer">
            <a:hlinkClick r:id="rId3"/>
          </p:cNvPr>
          <p:cNvPicPr preferRelativeResize="0"/>
          <p:nvPr/>
        </p:nvPicPr>
        <p:blipFill>
          <a:blip r:embed="rId4">
            <a:alphaModFix/>
          </a:blip>
          <a:stretch>
            <a:fillRect/>
          </a:stretch>
        </p:blipFill>
        <p:spPr>
          <a:xfrm>
            <a:off x="6329076" y="3445526"/>
            <a:ext cx="2814925" cy="1583375"/>
          </a:xfrm>
          <a:prstGeom prst="rect">
            <a:avLst/>
          </a:prstGeom>
          <a:noFill/>
          <a:ln>
            <a:noFill/>
          </a:ln>
        </p:spPr>
      </p:pic>
      <p:pic>
        <p:nvPicPr>
          <p:cNvPr id="337" name="Google Shape;337;p55"/>
          <p:cNvPicPr preferRelativeResize="0"/>
          <p:nvPr/>
        </p:nvPicPr>
        <p:blipFill>
          <a:blip r:embed="rId5">
            <a:alphaModFix/>
          </a:blip>
          <a:stretch>
            <a:fillRect/>
          </a:stretch>
        </p:blipFill>
        <p:spPr>
          <a:xfrm>
            <a:off x="6125400" y="725100"/>
            <a:ext cx="2866200" cy="19108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5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343" name="Google Shape;343;p5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57"/>
          <p:cNvSpPr txBox="1"/>
          <p:nvPr>
            <p:ph type="title"/>
          </p:nvPr>
        </p:nvSpPr>
        <p:spPr>
          <a:xfrm>
            <a:off x="311700" y="445025"/>
            <a:ext cx="8520600" cy="572700"/>
          </a:xfrm>
          <a:prstGeom prst="rect">
            <a:avLst/>
          </a:prstGeom>
          <a:solidFill>
            <a:srgbClr val="351C75"/>
          </a:solidFill>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
                <a:solidFill>
                  <a:srgbClr val="FFFFFF"/>
                </a:solidFill>
              </a:rPr>
              <a:t>World Studies - Friday - Bell </a:t>
            </a:r>
            <a:r>
              <a:rPr lang="en">
                <a:solidFill>
                  <a:srgbClr val="FFFFFF"/>
                </a:solidFill>
              </a:rPr>
              <a:t>Ringer</a:t>
            </a:r>
            <a:endParaRPr>
              <a:solidFill>
                <a:srgbClr val="FFFFFF"/>
              </a:solidFill>
            </a:endParaRPr>
          </a:p>
          <a:p>
            <a:pPr indent="0" lvl="0" marL="0" rtl="0" algn="l">
              <a:spcBef>
                <a:spcPts val="0"/>
              </a:spcBef>
              <a:spcAft>
                <a:spcPts val="0"/>
              </a:spcAft>
              <a:buNone/>
            </a:pPr>
            <a:r>
              <a:t/>
            </a:r>
            <a:endParaRPr>
              <a:solidFill>
                <a:schemeClr val="lt1"/>
              </a:solidFill>
            </a:endParaRPr>
          </a:p>
        </p:txBody>
      </p:sp>
      <p:sp>
        <p:nvSpPr>
          <p:cNvPr id="349" name="Google Shape;349;p5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a:solidFill>
                  <a:schemeClr val="dk1"/>
                </a:solidFill>
              </a:rPr>
              <a:t>Today we will do the following:</a:t>
            </a:r>
            <a:endParaRPr>
              <a:solidFill>
                <a:schemeClr val="dk1"/>
              </a:solidFill>
            </a:endParaRPr>
          </a:p>
          <a:p>
            <a:pPr indent="-342900" lvl="0" marL="457200" rtl="0" algn="l">
              <a:lnSpc>
                <a:spcPct val="100000"/>
              </a:lnSpc>
              <a:spcBef>
                <a:spcPts val="0"/>
              </a:spcBef>
              <a:spcAft>
                <a:spcPts val="0"/>
              </a:spcAft>
              <a:buClr>
                <a:schemeClr val="dk1"/>
              </a:buClr>
              <a:buSzPts val="1800"/>
              <a:buChar char="●"/>
            </a:pPr>
            <a:r>
              <a:rPr lang="en">
                <a:solidFill>
                  <a:schemeClr val="dk1"/>
                </a:solidFill>
              </a:rPr>
              <a:t>Finalize our mini-posters</a:t>
            </a:r>
            <a:endParaRPr>
              <a:solidFill>
                <a:schemeClr val="dk1"/>
              </a:solidFill>
            </a:endParaRPr>
          </a:p>
          <a:p>
            <a:pPr indent="-342900" lvl="0" marL="457200" rtl="0" algn="l">
              <a:lnSpc>
                <a:spcPct val="100000"/>
              </a:lnSpc>
              <a:spcBef>
                <a:spcPts val="0"/>
              </a:spcBef>
              <a:spcAft>
                <a:spcPts val="0"/>
              </a:spcAft>
              <a:buClr>
                <a:schemeClr val="dk1"/>
              </a:buClr>
              <a:buSzPts val="1800"/>
              <a:buChar char="●"/>
            </a:pPr>
            <a:r>
              <a:rPr lang="en">
                <a:solidFill>
                  <a:schemeClr val="dk1"/>
                </a:solidFill>
              </a:rPr>
              <a:t>Take part in a gallery walk to share our posters</a:t>
            </a:r>
            <a:endParaRPr>
              <a:solidFill>
                <a:schemeClr val="dk1"/>
              </a:solidFill>
            </a:endParaRPr>
          </a:p>
          <a:p>
            <a:pPr indent="-342900" lvl="0" marL="457200" rtl="0" algn="l">
              <a:lnSpc>
                <a:spcPct val="100000"/>
              </a:lnSpc>
              <a:spcBef>
                <a:spcPts val="0"/>
              </a:spcBef>
              <a:spcAft>
                <a:spcPts val="0"/>
              </a:spcAft>
              <a:buClr>
                <a:schemeClr val="dk1"/>
              </a:buClr>
              <a:buSzPts val="1800"/>
              <a:buChar char="●"/>
            </a:pPr>
            <a:r>
              <a:rPr lang="en">
                <a:solidFill>
                  <a:schemeClr val="dk1"/>
                </a:solidFill>
              </a:rPr>
              <a:t>Take part in a seminar-style discussion to reflect on this week’s driving questions:</a:t>
            </a:r>
            <a:endParaRPr>
              <a:solidFill>
                <a:schemeClr val="dk1"/>
              </a:solidFill>
            </a:endParaRPr>
          </a:p>
          <a:p>
            <a:pPr indent="-317500" lvl="1" marL="914400" rtl="0" algn="l">
              <a:lnSpc>
                <a:spcPct val="100000"/>
              </a:lnSpc>
              <a:spcBef>
                <a:spcPts val="0"/>
              </a:spcBef>
              <a:spcAft>
                <a:spcPts val="0"/>
              </a:spcAft>
              <a:buClr>
                <a:schemeClr val="dk1"/>
              </a:buClr>
              <a:buSzPts val="1400"/>
              <a:buFont typeface="Calibri"/>
              <a:buChar char="○"/>
            </a:pPr>
            <a:r>
              <a:rPr lang="en">
                <a:solidFill>
                  <a:schemeClr val="dk1"/>
                </a:solidFill>
                <a:latin typeface="Calibri"/>
                <a:ea typeface="Calibri"/>
                <a:cs typeface="Calibri"/>
                <a:sym typeface="Calibri"/>
              </a:rPr>
              <a:t>How much should drinking water cost?</a:t>
            </a:r>
            <a:endParaRPr>
              <a:solidFill>
                <a:schemeClr val="dk1"/>
              </a:solidFill>
              <a:latin typeface="Calibri"/>
              <a:ea typeface="Calibri"/>
              <a:cs typeface="Calibri"/>
              <a:sym typeface="Calibri"/>
            </a:endParaRPr>
          </a:p>
          <a:p>
            <a:pPr indent="-317500" lvl="1" marL="914400" rtl="0" algn="l">
              <a:lnSpc>
                <a:spcPct val="100000"/>
              </a:lnSpc>
              <a:spcBef>
                <a:spcPts val="0"/>
              </a:spcBef>
              <a:spcAft>
                <a:spcPts val="0"/>
              </a:spcAft>
              <a:buClr>
                <a:schemeClr val="dk1"/>
              </a:buClr>
              <a:buSzPts val="1400"/>
              <a:buFont typeface="Calibri"/>
              <a:buChar char="○"/>
            </a:pPr>
            <a:r>
              <a:rPr lang="en">
                <a:solidFill>
                  <a:schemeClr val="dk1"/>
                </a:solidFill>
                <a:latin typeface="Calibri"/>
                <a:ea typeface="Calibri"/>
                <a:cs typeface="Calibri"/>
                <a:sym typeface="Calibri"/>
              </a:rPr>
              <a:t>How can government actions impact the accessibility of water to individuals and communities?</a:t>
            </a:r>
            <a:endParaRPr>
              <a:solidFill>
                <a:schemeClr val="dk1"/>
              </a:solidFill>
              <a:latin typeface="Calibri"/>
              <a:ea typeface="Calibri"/>
              <a:cs typeface="Calibri"/>
              <a:sym typeface="Calibri"/>
            </a:endParaRPr>
          </a:p>
          <a:p>
            <a:pPr indent="-317500" lvl="1" marL="914400" rtl="0" algn="l">
              <a:lnSpc>
                <a:spcPct val="100000"/>
              </a:lnSpc>
              <a:spcBef>
                <a:spcPts val="0"/>
              </a:spcBef>
              <a:spcAft>
                <a:spcPts val="0"/>
              </a:spcAft>
              <a:buClr>
                <a:schemeClr val="dk1"/>
              </a:buClr>
              <a:buSzPts val="1400"/>
              <a:buFont typeface="Calibri"/>
              <a:buChar char="○"/>
            </a:pPr>
            <a:r>
              <a:rPr lang="en">
                <a:solidFill>
                  <a:schemeClr val="dk1"/>
                </a:solidFill>
                <a:latin typeface="Calibri"/>
                <a:ea typeface="Calibri"/>
                <a:cs typeface="Calibri"/>
                <a:sym typeface="Calibri"/>
              </a:rPr>
              <a:t>How can individuals and communities try to influence actions taken by elected officials?</a:t>
            </a:r>
            <a:endParaRPr>
              <a:solidFill>
                <a:schemeClr val="dk1"/>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58"/>
          <p:cNvSpPr txBox="1"/>
          <p:nvPr>
            <p:ph type="title"/>
          </p:nvPr>
        </p:nvSpPr>
        <p:spPr>
          <a:xfrm>
            <a:off x="0" y="0"/>
            <a:ext cx="9144000" cy="572700"/>
          </a:xfrm>
          <a:prstGeom prst="rect">
            <a:avLst/>
          </a:prstGeom>
          <a:solidFill>
            <a:srgbClr val="351C75"/>
          </a:solidFill>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
                <a:solidFill>
                  <a:srgbClr val="FFFFFF"/>
                </a:solidFill>
              </a:rPr>
              <a:t>World Studies - Thursday - Bell </a:t>
            </a:r>
            <a:r>
              <a:rPr lang="en">
                <a:solidFill>
                  <a:srgbClr val="FFFFFF"/>
                </a:solidFill>
              </a:rPr>
              <a:t>Ringer</a:t>
            </a:r>
            <a:endParaRPr>
              <a:solidFill>
                <a:srgbClr val="FFFFFF"/>
              </a:solidFill>
            </a:endParaRPr>
          </a:p>
          <a:p>
            <a:pPr indent="0" lvl="0" marL="0" rtl="0" algn="l">
              <a:spcBef>
                <a:spcPts val="0"/>
              </a:spcBef>
              <a:spcAft>
                <a:spcPts val="0"/>
              </a:spcAft>
              <a:buNone/>
            </a:pPr>
            <a:r>
              <a:t/>
            </a:r>
            <a:endParaRPr>
              <a:solidFill>
                <a:schemeClr val="lt1"/>
              </a:solidFill>
            </a:endParaRPr>
          </a:p>
        </p:txBody>
      </p:sp>
      <p:pic>
        <p:nvPicPr>
          <p:cNvPr id="355" name="Google Shape;355;p58"/>
          <p:cNvPicPr preferRelativeResize="0"/>
          <p:nvPr/>
        </p:nvPicPr>
        <p:blipFill>
          <a:blip r:embed="rId3">
            <a:alphaModFix/>
          </a:blip>
          <a:stretch>
            <a:fillRect/>
          </a:stretch>
        </p:blipFill>
        <p:spPr>
          <a:xfrm>
            <a:off x="0" y="572700"/>
            <a:ext cx="8040204" cy="4570800"/>
          </a:xfrm>
          <a:prstGeom prst="rect">
            <a:avLst/>
          </a:prstGeom>
          <a:noFill/>
          <a:ln>
            <a:noFill/>
          </a:ln>
        </p:spPr>
      </p:pic>
      <p:graphicFrame>
        <p:nvGraphicFramePr>
          <p:cNvPr id="356" name="Google Shape;356;p58"/>
          <p:cNvGraphicFramePr/>
          <p:nvPr/>
        </p:nvGraphicFramePr>
        <p:xfrm>
          <a:off x="6545250" y="4012675"/>
          <a:ext cx="3000000" cy="3000000"/>
        </p:xfrm>
        <a:graphic>
          <a:graphicData uri="http://schemas.openxmlformats.org/drawingml/2006/table">
            <a:tbl>
              <a:tblPr>
                <a:noFill/>
                <a:tableStyleId>{6FFC5A19-DD8D-4E22-9668-026948C332BB}</a:tableStyleId>
              </a:tblPr>
              <a:tblGrid>
                <a:gridCol w="866250"/>
                <a:gridCol w="866250"/>
                <a:gridCol w="866250"/>
              </a:tblGrid>
              <a:tr h="423825">
                <a:tc>
                  <a:txBody>
                    <a:bodyPr/>
                    <a:lstStyle/>
                    <a:p>
                      <a:pPr indent="0" lvl="0" marL="0" rtl="0" algn="l">
                        <a:spcBef>
                          <a:spcPts val="0"/>
                        </a:spcBef>
                        <a:spcAft>
                          <a:spcPts val="0"/>
                        </a:spcAft>
                        <a:buNone/>
                      </a:pPr>
                      <a:r>
                        <a:rPr b="1" lang="en"/>
                        <a:t>See</a:t>
                      </a:r>
                      <a:endParaRPr b="1"/>
                    </a:p>
                  </a:txBody>
                  <a:tcPr marT="91425" marB="91425" marR="91425" marL="91425">
                    <a:solidFill>
                      <a:srgbClr val="00FFFF"/>
                    </a:solidFill>
                  </a:tcPr>
                </a:tc>
                <a:tc>
                  <a:txBody>
                    <a:bodyPr/>
                    <a:lstStyle/>
                    <a:p>
                      <a:pPr indent="0" lvl="0" marL="0" rtl="0" algn="l">
                        <a:spcBef>
                          <a:spcPts val="0"/>
                        </a:spcBef>
                        <a:spcAft>
                          <a:spcPts val="0"/>
                        </a:spcAft>
                        <a:buNone/>
                      </a:pPr>
                      <a:r>
                        <a:rPr b="1" lang="en"/>
                        <a:t>Think</a:t>
                      </a:r>
                      <a:endParaRPr b="1"/>
                    </a:p>
                  </a:txBody>
                  <a:tcPr marT="91425" marB="91425" marR="91425" marL="91425">
                    <a:solidFill>
                      <a:srgbClr val="00FFFF"/>
                    </a:solidFill>
                  </a:tcPr>
                </a:tc>
                <a:tc>
                  <a:txBody>
                    <a:bodyPr/>
                    <a:lstStyle/>
                    <a:p>
                      <a:pPr indent="0" lvl="0" marL="0" rtl="0" algn="l">
                        <a:spcBef>
                          <a:spcPts val="0"/>
                        </a:spcBef>
                        <a:spcAft>
                          <a:spcPts val="0"/>
                        </a:spcAft>
                        <a:buNone/>
                      </a:pPr>
                      <a:r>
                        <a:rPr b="1" lang="en"/>
                        <a:t>Wonder</a:t>
                      </a:r>
                      <a:endParaRPr b="1"/>
                    </a:p>
                  </a:txBody>
                  <a:tcPr marT="91425" marB="91425" marR="91425" marL="91425">
                    <a:solidFill>
                      <a:srgbClr val="00FFFF"/>
                    </a:solidFill>
                  </a:tcPr>
                </a:tc>
              </a:tr>
              <a:tr h="407575">
                <a:tc>
                  <a:txBody>
                    <a:bodyPr/>
                    <a:lstStyle/>
                    <a:p>
                      <a:pPr indent="0" lvl="0" marL="0" rtl="0" algn="l">
                        <a:spcBef>
                          <a:spcPts val="0"/>
                        </a:spcBef>
                        <a:spcAft>
                          <a:spcPts val="0"/>
                        </a:spcAft>
                        <a:buNone/>
                      </a:pPr>
                      <a:r>
                        <a:t/>
                      </a:r>
                      <a:endParaRPr/>
                    </a:p>
                  </a:txBody>
                  <a:tcPr marT="91425" marB="91425" marR="91425" marL="91425">
                    <a:solidFill>
                      <a:srgbClr val="FFFFFF"/>
                    </a:solidFill>
                  </a:tcPr>
                </a:tc>
                <a:tc>
                  <a:txBody>
                    <a:bodyPr/>
                    <a:lstStyle/>
                    <a:p>
                      <a:pPr indent="0" lvl="0" marL="0" rtl="0" algn="l">
                        <a:spcBef>
                          <a:spcPts val="0"/>
                        </a:spcBef>
                        <a:spcAft>
                          <a:spcPts val="0"/>
                        </a:spcAft>
                        <a:buNone/>
                      </a:pPr>
                      <a:r>
                        <a:t/>
                      </a:r>
                      <a:endParaRPr/>
                    </a:p>
                  </a:txBody>
                  <a:tcPr marT="91425" marB="91425" marR="91425" marL="91425">
                    <a:solidFill>
                      <a:srgbClr val="FFFFFF"/>
                    </a:solidFill>
                  </a:tcPr>
                </a:tc>
                <a:tc>
                  <a:txBody>
                    <a:bodyPr/>
                    <a:lstStyle/>
                    <a:p>
                      <a:pPr indent="0" lvl="0" marL="0" rtl="0" algn="l">
                        <a:spcBef>
                          <a:spcPts val="0"/>
                        </a:spcBef>
                        <a:spcAft>
                          <a:spcPts val="0"/>
                        </a:spcAft>
                        <a:buNone/>
                      </a:pPr>
                      <a:r>
                        <a:t/>
                      </a:r>
                      <a:endParaRPr/>
                    </a:p>
                  </a:txBody>
                  <a:tcPr marT="91425" marB="91425" marR="91425" marL="91425">
                    <a:solidFill>
                      <a:srgbClr val="FFFFFF"/>
                    </a:solidFill>
                  </a:tcPr>
                </a:tc>
              </a:tr>
            </a:tbl>
          </a:graphicData>
        </a:graphic>
      </p:graphicFrame>
      <p:sp>
        <p:nvSpPr>
          <p:cNvPr id="357" name="Google Shape;357;p58"/>
          <p:cNvSpPr txBox="1"/>
          <p:nvPr/>
        </p:nvSpPr>
        <p:spPr>
          <a:xfrm>
            <a:off x="6526150" y="2571750"/>
            <a:ext cx="2598900" cy="107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1"/>
                </a:solidFill>
              </a:rPr>
              <a:t>Examine the chart to the left. Create and complete a see, think, wonder chart like the one below.</a:t>
            </a:r>
            <a:endParaRPr sz="1600">
              <a:solidFill>
                <a:schemeClr val="dk1"/>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59"/>
          <p:cNvSpPr txBox="1"/>
          <p:nvPr>
            <p:ph type="title"/>
          </p:nvPr>
        </p:nvSpPr>
        <p:spPr>
          <a:xfrm>
            <a:off x="311700" y="445025"/>
            <a:ext cx="8520600" cy="572700"/>
          </a:xfrm>
          <a:prstGeom prst="rect">
            <a:avLst/>
          </a:prstGeom>
          <a:solidFill>
            <a:srgbClr val="D9D9D9"/>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Arial"/>
                <a:ea typeface="Arial"/>
                <a:cs typeface="Arial"/>
                <a:sym typeface="Arial"/>
              </a:rPr>
              <a:t>Reading Groups</a:t>
            </a:r>
            <a:endParaRPr>
              <a:latin typeface="Arial"/>
              <a:ea typeface="Arial"/>
              <a:cs typeface="Arial"/>
              <a:sym typeface="Arial"/>
            </a:endParaRPr>
          </a:p>
        </p:txBody>
      </p:sp>
      <p:sp>
        <p:nvSpPr>
          <p:cNvPr id="363" name="Google Shape;363;p59"/>
          <p:cNvSpPr txBox="1"/>
          <p:nvPr>
            <p:ph idx="1" type="body"/>
          </p:nvPr>
        </p:nvSpPr>
        <p:spPr>
          <a:xfrm>
            <a:off x="311700" y="1171600"/>
            <a:ext cx="8520600" cy="3629100"/>
          </a:xfrm>
          <a:prstGeom prst="rect">
            <a:avLst/>
          </a:prstGeom>
          <a:solidFill>
            <a:schemeClr val="lt1"/>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solidFill>
                  <a:schemeClr val="accent2"/>
                </a:solidFill>
                <a:highlight>
                  <a:srgbClr val="FFFFFF"/>
                </a:highlight>
              </a:rPr>
              <a:t>Read Chapter 2 of </a:t>
            </a:r>
            <a:r>
              <a:rPr i="1" lang="en" u="sng">
                <a:solidFill>
                  <a:schemeClr val="accent5"/>
                </a:solidFill>
                <a:highlight>
                  <a:srgbClr val="FFFFFF"/>
                </a:highlight>
                <a:hlinkClick r:id="rId3">
                  <a:extLst>
                    <a:ext uri="{A12FA001-AC4F-418D-AE19-62706E023703}">
                      <ahyp:hlinkClr val="tx"/>
                    </a:ext>
                  </a:extLst>
                </a:hlinkClick>
              </a:rPr>
              <a:t>Drowning in Debt</a:t>
            </a:r>
            <a:r>
              <a:rPr lang="en">
                <a:solidFill>
                  <a:schemeClr val="accent2"/>
                </a:solidFill>
                <a:highlight>
                  <a:srgbClr val="FFFFFF"/>
                </a:highlight>
              </a:rPr>
              <a:t> </a:t>
            </a:r>
            <a:endParaRPr>
              <a:solidFill>
                <a:schemeClr val="accent2"/>
              </a:solidFill>
              <a:highlight>
                <a:srgbClr val="FFFFFF"/>
              </a:highlight>
            </a:endParaRPr>
          </a:p>
          <a:p>
            <a:pPr indent="0" lvl="0" marL="0" rtl="0" algn="l">
              <a:lnSpc>
                <a:spcPct val="100000"/>
              </a:lnSpc>
              <a:spcBef>
                <a:spcPts val="0"/>
              </a:spcBef>
              <a:spcAft>
                <a:spcPts val="0"/>
              </a:spcAft>
              <a:buClr>
                <a:schemeClr val="dk1"/>
              </a:buClr>
              <a:buSzPts val="1100"/>
              <a:buFont typeface="Arial"/>
              <a:buNone/>
            </a:pPr>
            <a:r>
              <a:t/>
            </a:r>
            <a:endParaRPr>
              <a:solidFill>
                <a:schemeClr val="accent2"/>
              </a:solidFill>
              <a:highlight>
                <a:srgbClr val="FFFFFF"/>
              </a:highlight>
            </a:endParaRPr>
          </a:p>
          <a:p>
            <a:pPr indent="0" lvl="0" marL="0" rtl="0" algn="l">
              <a:spcBef>
                <a:spcPts val="0"/>
              </a:spcBef>
              <a:spcAft>
                <a:spcPts val="0"/>
              </a:spcAft>
              <a:buNone/>
            </a:pPr>
            <a:r>
              <a:rPr lang="en" u="sng">
                <a:solidFill>
                  <a:schemeClr val="dk1"/>
                </a:solidFill>
                <a:latin typeface="Arial"/>
                <a:ea typeface="Arial"/>
                <a:cs typeface="Arial"/>
                <a:sym typeface="Arial"/>
              </a:rPr>
              <a:t>Reading Logs</a:t>
            </a:r>
            <a:r>
              <a:rPr lang="en">
                <a:solidFill>
                  <a:schemeClr val="dk1"/>
                </a:solidFill>
                <a:latin typeface="Arial"/>
                <a:ea typeface="Arial"/>
                <a:cs typeface="Arial"/>
                <a:sym typeface="Arial"/>
              </a:rPr>
              <a:t>: </a:t>
            </a:r>
            <a:endParaRPr>
              <a:solidFill>
                <a:schemeClr val="dk1"/>
              </a:solidFill>
            </a:endParaRPr>
          </a:p>
          <a:p>
            <a:pPr indent="0" lvl="0" marL="0" rtl="0" algn="l">
              <a:spcBef>
                <a:spcPts val="1200"/>
              </a:spcBef>
              <a:spcAft>
                <a:spcPts val="0"/>
              </a:spcAft>
              <a:buNone/>
            </a:pPr>
            <a:r>
              <a:rPr lang="en">
                <a:solidFill>
                  <a:schemeClr val="dk1"/>
                </a:solidFill>
              </a:rPr>
              <a:t>Take notes that help you answer these questions:</a:t>
            </a:r>
            <a:endParaRPr>
              <a:solidFill>
                <a:schemeClr val="dk1"/>
              </a:solidFill>
            </a:endParaRPr>
          </a:p>
          <a:p>
            <a:pPr indent="-342900" lvl="0" marL="457200" rtl="0" algn="l">
              <a:lnSpc>
                <a:spcPct val="100000"/>
              </a:lnSpc>
              <a:spcBef>
                <a:spcPts val="1200"/>
              </a:spcBef>
              <a:spcAft>
                <a:spcPts val="0"/>
              </a:spcAft>
              <a:buClr>
                <a:schemeClr val="dk1"/>
              </a:buClr>
              <a:buSzPts val="1800"/>
              <a:buFont typeface="Calibri"/>
              <a:buAutoNum type="arabicPeriod"/>
            </a:pPr>
            <a:r>
              <a:rPr lang="en">
                <a:solidFill>
                  <a:schemeClr val="dk1"/>
                </a:solidFill>
                <a:latin typeface="Calibri"/>
                <a:ea typeface="Calibri"/>
                <a:cs typeface="Calibri"/>
                <a:sym typeface="Calibri"/>
              </a:rPr>
              <a:t>How did Mayor Rahm Emanuel’s actions increase water debt across Chicago?</a:t>
            </a:r>
            <a:endParaRPr>
              <a:solidFill>
                <a:schemeClr val="dk1"/>
              </a:solidFill>
              <a:latin typeface="Calibri"/>
              <a:ea typeface="Calibri"/>
              <a:cs typeface="Calibri"/>
              <a:sym typeface="Calibri"/>
            </a:endParaRPr>
          </a:p>
          <a:p>
            <a:pPr indent="-342900" lvl="0" marL="457200" rtl="0" algn="l">
              <a:lnSpc>
                <a:spcPct val="100000"/>
              </a:lnSpc>
              <a:spcBef>
                <a:spcPts val="0"/>
              </a:spcBef>
              <a:spcAft>
                <a:spcPts val="0"/>
              </a:spcAft>
              <a:buClr>
                <a:schemeClr val="dk1"/>
              </a:buClr>
              <a:buSzPts val="1800"/>
              <a:buFont typeface="Calibri"/>
              <a:buAutoNum type="arabicPeriod"/>
            </a:pPr>
            <a:r>
              <a:rPr lang="en">
                <a:solidFill>
                  <a:schemeClr val="dk1"/>
                </a:solidFill>
                <a:latin typeface="Calibri"/>
                <a:ea typeface="Calibri"/>
                <a:cs typeface="Calibri"/>
                <a:sym typeface="Calibri"/>
              </a:rPr>
              <a:t>What did Emanuel say would be the benefits of his decision?</a:t>
            </a:r>
            <a:endParaRPr>
              <a:solidFill>
                <a:schemeClr val="dk1"/>
              </a:solidFill>
              <a:latin typeface="Calibri"/>
              <a:ea typeface="Calibri"/>
              <a:cs typeface="Calibri"/>
              <a:sym typeface="Calibri"/>
            </a:endParaRPr>
          </a:p>
          <a:p>
            <a:pPr indent="-342900" lvl="0" marL="457200" rtl="0" algn="l">
              <a:lnSpc>
                <a:spcPct val="100000"/>
              </a:lnSpc>
              <a:spcBef>
                <a:spcPts val="0"/>
              </a:spcBef>
              <a:spcAft>
                <a:spcPts val="0"/>
              </a:spcAft>
              <a:buClr>
                <a:schemeClr val="dk1"/>
              </a:buClr>
              <a:buSzPts val="1800"/>
              <a:buFont typeface="Calibri"/>
              <a:buAutoNum type="arabicPeriod"/>
            </a:pPr>
            <a:r>
              <a:rPr lang="en">
                <a:solidFill>
                  <a:schemeClr val="dk1"/>
                </a:solidFill>
                <a:latin typeface="Calibri"/>
                <a:ea typeface="Calibri"/>
                <a:cs typeface="Calibri"/>
                <a:sym typeface="Calibri"/>
              </a:rPr>
              <a:t>How did Emanuel’s decision impact Padgett?</a:t>
            </a:r>
            <a:endParaRPr>
              <a:solidFill>
                <a:schemeClr val="dk1"/>
              </a:solidFill>
              <a:latin typeface="Calibri"/>
              <a:ea typeface="Calibri"/>
              <a:cs typeface="Calibri"/>
              <a:sym typeface="Calibri"/>
            </a:endParaRPr>
          </a:p>
          <a:p>
            <a:pPr indent="-342900" lvl="0" marL="457200" rtl="0" algn="l">
              <a:lnSpc>
                <a:spcPct val="100000"/>
              </a:lnSpc>
              <a:spcBef>
                <a:spcPts val="0"/>
              </a:spcBef>
              <a:spcAft>
                <a:spcPts val="0"/>
              </a:spcAft>
              <a:buClr>
                <a:schemeClr val="dk1"/>
              </a:buClr>
              <a:buSzPts val="1800"/>
              <a:buFont typeface="Calibri"/>
              <a:buAutoNum type="arabicPeriod"/>
            </a:pPr>
            <a:r>
              <a:rPr lang="en">
                <a:solidFill>
                  <a:schemeClr val="dk1"/>
                </a:solidFill>
                <a:latin typeface="Calibri"/>
                <a:ea typeface="Calibri"/>
                <a:cs typeface="Calibri"/>
                <a:sym typeface="Calibri"/>
              </a:rPr>
              <a:t>What did the group Blacks in Green do to help Chicagoans without water?</a:t>
            </a:r>
            <a:endParaRPr>
              <a:solidFill>
                <a:schemeClr val="dk1"/>
              </a:solidFill>
              <a:latin typeface="Calibri"/>
              <a:ea typeface="Calibri"/>
              <a:cs typeface="Calibri"/>
              <a:sym typeface="Calibri"/>
            </a:endParaRPr>
          </a:p>
          <a:p>
            <a:pPr indent="0" lvl="0" marL="0" rtl="0" algn="l">
              <a:lnSpc>
                <a:spcPct val="100000"/>
              </a:lnSpc>
              <a:spcBef>
                <a:spcPts val="0"/>
              </a:spcBef>
              <a:spcAft>
                <a:spcPts val="0"/>
              </a:spcAft>
              <a:buNone/>
            </a:pPr>
            <a:r>
              <a:t/>
            </a:r>
            <a:endParaRPr>
              <a:solidFill>
                <a:schemeClr val="dk1"/>
              </a:solidFill>
              <a:latin typeface="Calibri"/>
              <a:ea typeface="Calibri"/>
              <a:cs typeface="Calibri"/>
              <a:sym typeface="Calibri"/>
            </a:endParaRPr>
          </a:p>
          <a:p>
            <a:pPr indent="0" lvl="0" marL="0" rtl="0" algn="l">
              <a:spcBef>
                <a:spcPts val="0"/>
              </a:spcBef>
              <a:spcAft>
                <a:spcPts val="1200"/>
              </a:spcAft>
              <a:buNone/>
            </a:pPr>
            <a:r>
              <a:t/>
            </a:r>
            <a:endParaRPr>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7"/>
          <p:cNvSpPr txBox="1"/>
          <p:nvPr>
            <p:ph type="title"/>
          </p:nvPr>
        </p:nvSpPr>
        <p:spPr>
          <a:xfrm>
            <a:off x="0" y="0"/>
            <a:ext cx="9144000" cy="572700"/>
          </a:xfrm>
          <a:prstGeom prst="rect">
            <a:avLst/>
          </a:prstGeom>
          <a:solidFill>
            <a:srgbClr val="351C75"/>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FFFFFF"/>
                </a:solidFill>
              </a:rPr>
              <a:t>United States Drought Map</a:t>
            </a:r>
            <a:endParaRPr>
              <a:solidFill>
                <a:srgbClr val="FFFFFF"/>
              </a:solidFill>
            </a:endParaRPr>
          </a:p>
        </p:txBody>
      </p:sp>
      <p:pic>
        <p:nvPicPr>
          <p:cNvPr id="84" name="Google Shape;84;p17"/>
          <p:cNvPicPr preferRelativeResize="0"/>
          <p:nvPr/>
        </p:nvPicPr>
        <p:blipFill>
          <a:blip r:embed="rId3">
            <a:alphaModFix/>
          </a:blip>
          <a:stretch>
            <a:fillRect/>
          </a:stretch>
        </p:blipFill>
        <p:spPr>
          <a:xfrm>
            <a:off x="2739287" y="572700"/>
            <a:ext cx="6404672" cy="3398326"/>
          </a:xfrm>
          <a:prstGeom prst="rect">
            <a:avLst/>
          </a:prstGeom>
          <a:noFill/>
          <a:ln>
            <a:noFill/>
          </a:ln>
        </p:spPr>
      </p:pic>
      <p:sp>
        <p:nvSpPr>
          <p:cNvPr id="85" name="Google Shape;85;p17"/>
          <p:cNvSpPr txBox="1"/>
          <p:nvPr/>
        </p:nvSpPr>
        <p:spPr>
          <a:xfrm>
            <a:off x="11050" y="3971025"/>
            <a:ext cx="9132900" cy="11724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1"/>
                </a:solidFill>
              </a:rPr>
              <a:t>This is just one map we can use to look at water access across the US. It shows </a:t>
            </a:r>
            <a:r>
              <a:rPr b="1" lang="en" sz="1600">
                <a:solidFill>
                  <a:schemeClr val="dk1"/>
                </a:solidFill>
              </a:rPr>
              <a:t>droughts</a:t>
            </a:r>
            <a:r>
              <a:rPr lang="en" sz="1600">
                <a:solidFill>
                  <a:schemeClr val="dk1"/>
                </a:solidFill>
              </a:rPr>
              <a:t>.</a:t>
            </a:r>
            <a:endParaRPr sz="1600">
              <a:solidFill>
                <a:schemeClr val="dk1"/>
              </a:solidFill>
            </a:endParaRPr>
          </a:p>
          <a:p>
            <a:pPr indent="0" lvl="0" marL="0" rtl="0" algn="l">
              <a:spcBef>
                <a:spcPts val="0"/>
              </a:spcBef>
              <a:spcAft>
                <a:spcPts val="0"/>
              </a:spcAft>
              <a:buNone/>
            </a:pPr>
            <a:r>
              <a:rPr b="1" lang="en" sz="1600">
                <a:solidFill>
                  <a:schemeClr val="dk1"/>
                </a:solidFill>
              </a:rPr>
              <a:t>Drought - a period of low rainfall which leads to a water shortage</a:t>
            </a:r>
            <a:endParaRPr sz="1600">
              <a:solidFill>
                <a:schemeClr val="dk1"/>
              </a:solidFill>
            </a:endParaRPr>
          </a:p>
          <a:p>
            <a:pPr indent="0" lvl="0" marL="0" rtl="0" algn="l">
              <a:spcBef>
                <a:spcPts val="0"/>
              </a:spcBef>
              <a:spcAft>
                <a:spcPts val="0"/>
              </a:spcAft>
              <a:buNone/>
            </a:pPr>
            <a:r>
              <a:t/>
            </a:r>
            <a:endParaRPr sz="1600">
              <a:solidFill>
                <a:schemeClr val="dk1"/>
              </a:solidFill>
            </a:endParaRPr>
          </a:p>
          <a:p>
            <a:pPr indent="-330200" lvl="0" marL="457200" rtl="0" algn="l">
              <a:spcBef>
                <a:spcPts val="0"/>
              </a:spcBef>
              <a:spcAft>
                <a:spcPts val="0"/>
              </a:spcAft>
              <a:buClr>
                <a:schemeClr val="dk1"/>
              </a:buClr>
              <a:buSzPts val="1600"/>
              <a:buAutoNum type="arabicPeriod"/>
            </a:pPr>
            <a:r>
              <a:rPr lang="en" sz="1600">
                <a:solidFill>
                  <a:schemeClr val="dk1"/>
                </a:solidFill>
              </a:rPr>
              <a:t>What areas of the US seem to be experiencing drought? Where is it worst?</a:t>
            </a:r>
            <a:endParaRPr sz="1600">
              <a:solidFill>
                <a:schemeClr val="dk1"/>
              </a:solidFill>
            </a:endParaRPr>
          </a:p>
        </p:txBody>
      </p:sp>
      <p:pic>
        <p:nvPicPr>
          <p:cNvPr id="86" name="Google Shape;86;p17"/>
          <p:cNvPicPr preferRelativeResize="0"/>
          <p:nvPr/>
        </p:nvPicPr>
        <p:blipFill>
          <a:blip r:embed="rId4">
            <a:alphaModFix/>
          </a:blip>
          <a:stretch>
            <a:fillRect/>
          </a:stretch>
        </p:blipFill>
        <p:spPr>
          <a:xfrm>
            <a:off x="152400" y="725100"/>
            <a:ext cx="238125" cy="1349400"/>
          </a:xfrm>
          <a:prstGeom prst="rect">
            <a:avLst/>
          </a:prstGeom>
          <a:noFill/>
          <a:ln>
            <a:noFill/>
          </a:ln>
        </p:spPr>
      </p:pic>
      <p:sp>
        <p:nvSpPr>
          <p:cNvPr id="87" name="Google Shape;87;p17"/>
          <p:cNvSpPr txBox="1"/>
          <p:nvPr/>
        </p:nvSpPr>
        <p:spPr>
          <a:xfrm>
            <a:off x="398200" y="785350"/>
            <a:ext cx="2212200" cy="134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Minor drought</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b="1" lang="en" sz="1200">
                <a:solidFill>
                  <a:schemeClr val="dk1"/>
                </a:solidFill>
              </a:rPr>
              <a:t>Major drought</a:t>
            </a:r>
            <a:endParaRPr b="1" sz="12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8"/>
          <p:cNvSpPr txBox="1"/>
          <p:nvPr>
            <p:ph type="title"/>
          </p:nvPr>
        </p:nvSpPr>
        <p:spPr>
          <a:xfrm>
            <a:off x="311700" y="445025"/>
            <a:ext cx="8520600" cy="572700"/>
          </a:xfrm>
          <a:prstGeom prst="rect">
            <a:avLst/>
          </a:prstGeom>
          <a:solidFill>
            <a:srgbClr val="351C75"/>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FFFFFF"/>
                </a:solidFill>
              </a:rPr>
              <a:t>Local Issue: Water Debt</a:t>
            </a:r>
            <a:endParaRPr>
              <a:solidFill>
                <a:schemeClr val="lt1"/>
              </a:solidFill>
            </a:endParaRPr>
          </a:p>
        </p:txBody>
      </p:sp>
      <p:sp>
        <p:nvSpPr>
          <p:cNvPr id="93" name="Google Shape;93;p18"/>
          <p:cNvSpPr txBox="1"/>
          <p:nvPr>
            <p:ph idx="1" type="body"/>
          </p:nvPr>
        </p:nvSpPr>
        <p:spPr>
          <a:xfrm>
            <a:off x="311700" y="1152475"/>
            <a:ext cx="4260300" cy="3714600"/>
          </a:xfrm>
          <a:prstGeom prst="rect">
            <a:avLst/>
          </a:prstGeom>
        </p:spPr>
        <p:txBody>
          <a:bodyPr anchorCtr="0" anchor="t" bIns="91425" lIns="91425" spcFirstLastPara="1" rIns="91425" wrap="square" tIns="91425">
            <a:normAutofit lnSpcReduction="10000"/>
          </a:bodyPr>
          <a:lstStyle/>
          <a:p>
            <a:pPr indent="0" lvl="0" marL="0" rtl="0" algn="l">
              <a:lnSpc>
                <a:spcPct val="100000"/>
              </a:lnSpc>
              <a:spcBef>
                <a:spcPts val="0"/>
              </a:spcBef>
              <a:spcAft>
                <a:spcPts val="0"/>
              </a:spcAft>
              <a:buNone/>
            </a:pPr>
            <a:r>
              <a:rPr lang="en">
                <a:solidFill>
                  <a:schemeClr val="dk1"/>
                </a:solidFill>
              </a:rPr>
              <a:t>This week we’ll look at a </a:t>
            </a:r>
            <a:r>
              <a:rPr b="1" lang="en">
                <a:solidFill>
                  <a:schemeClr val="dk1"/>
                </a:solidFill>
              </a:rPr>
              <a:t>local </a:t>
            </a:r>
            <a:r>
              <a:rPr lang="en">
                <a:solidFill>
                  <a:schemeClr val="dk1"/>
                </a:solidFill>
              </a:rPr>
              <a:t>water supply issue.</a:t>
            </a:r>
            <a:endParaRPr>
              <a:solidFill>
                <a:schemeClr val="dk1"/>
              </a:solidFill>
            </a:endParaRPr>
          </a:p>
          <a:p>
            <a:pPr indent="0" lvl="0" marL="0" rtl="0" algn="l">
              <a:lnSpc>
                <a:spcPct val="100000"/>
              </a:lnSpc>
              <a:spcBef>
                <a:spcPts val="0"/>
              </a:spcBef>
              <a:spcAft>
                <a:spcPts val="0"/>
              </a:spcAft>
              <a:buNone/>
            </a:pPr>
            <a:r>
              <a:t/>
            </a:r>
            <a:endParaRPr>
              <a:solidFill>
                <a:schemeClr val="dk1"/>
              </a:solidFill>
            </a:endParaRPr>
          </a:p>
          <a:p>
            <a:pPr indent="0" lvl="0" marL="0" rtl="0" algn="l">
              <a:lnSpc>
                <a:spcPct val="100000"/>
              </a:lnSpc>
              <a:spcBef>
                <a:spcPts val="0"/>
              </a:spcBef>
              <a:spcAft>
                <a:spcPts val="0"/>
              </a:spcAft>
              <a:buNone/>
            </a:pPr>
            <a:r>
              <a:rPr lang="en">
                <a:solidFill>
                  <a:schemeClr val="dk1"/>
                </a:solidFill>
              </a:rPr>
              <a:t>Renters and homeowners pay </a:t>
            </a:r>
            <a:r>
              <a:rPr b="1" lang="en">
                <a:solidFill>
                  <a:schemeClr val="dk1"/>
                </a:solidFill>
              </a:rPr>
              <a:t>utilities </a:t>
            </a:r>
            <a:r>
              <a:rPr lang="en">
                <a:solidFill>
                  <a:schemeClr val="dk1"/>
                </a:solidFill>
              </a:rPr>
              <a:t>bills. Utilities include:</a:t>
            </a:r>
            <a:endParaRPr>
              <a:solidFill>
                <a:schemeClr val="dk1"/>
              </a:solidFill>
            </a:endParaRPr>
          </a:p>
          <a:p>
            <a:pPr indent="-342900" lvl="0" marL="457200" rtl="0" algn="l">
              <a:lnSpc>
                <a:spcPct val="100000"/>
              </a:lnSpc>
              <a:spcBef>
                <a:spcPts val="0"/>
              </a:spcBef>
              <a:spcAft>
                <a:spcPts val="0"/>
              </a:spcAft>
              <a:buClr>
                <a:schemeClr val="accent2"/>
              </a:buClr>
              <a:buSzPts val="1800"/>
              <a:buChar char="●"/>
            </a:pPr>
            <a:r>
              <a:rPr lang="en">
                <a:solidFill>
                  <a:schemeClr val="accent2"/>
                </a:solidFill>
                <a:highlight>
                  <a:srgbClr val="FFFFFF"/>
                </a:highlight>
              </a:rPr>
              <a:t>Water</a:t>
            </a:r>
            <a:endParaRPr>
              <a:solidFill>
                <a:schemeClr val="accent2"/>
              </a:solidFill>
              <a:highlight>
                <a:srgbClr val="FFFFFF"/>
              </a:highlight>
            </a:endParaRPr>
          </a:p>
          <a:p>
            <a:pPr indent="-342900" lvl="0" marL="457200" rtl="0" algn="l">
              <a:lnSpc>
                <a:spcPct val="100000"/>
              </a:lnSpc>
              <a:spcBef>
                <a:spcPts val="0"/>
              </a:spcBef>
              <a:spcAft>
                <a:spcPts val="0"/>
              </a:spcAft>
              <a:buClr>
                <a:schemeClr val="accent2"/>
              </a:buClr>
              <a:buSzPts val="1800"/>
              <a:buChar char="●"/>
            </a:pPr>
            <a:r>
              <a:rPr lang="en">
                <a:solidFill>
                  <a:schemeClr val="accent2"/>
                </a:solidFill>
                <a:highlight>
                  <a:srgbClr val="FFFFFF"/>
                </a:highlight>
              </a:rPr>
              <a:t>Sewer</a:t>
            </a:r>
            <a:endParaRPr>
              <a:solidFill>
                <a:schemeClr val="accent2"/>
              </a:solidFill>
              <a:highlight>
                <a:srgbClr val="FFFFFF"/>
              </a:highlight>
            </a:endParaRPr>
          </a:p>
          <a:p>
            <a:pPr indent="-342900" lvl="0" marL="457200" rtl="0" algn="l">
              <a:lnSpc>
                <a:spcPct val="100000"/>
              </a:lnSpc>
              <a:spcBef>
                <a:spcPts val="0"/>
              </a:spcBef>
              <a:spcAft>
                <a:spcPts val="0"/>
              </a:spcAft>
              <a:buClr>
                <a:schemeClr val="accent2"/>
              </a:buClr>
              <a:buSzPts val="1800"/>
              <a:buChar char="●"/>
            </a:pPr>
            <a:r>
              <a:rPr lang="en">
                <a:solidFill>
                  <a:schemeClr val="accent2"/>
                </a:solidFill>
                <a:highlight>
                  <a:srgbClr val="FFFFFF"/>
                </a:highlight>
              </a:rPr>
              <a:t>Garbage</a:t>
            </a:r>
            <a:endParaRPr>
              <a:solidFill>
                <a:schemeClr val="accent2"/>
              </a:solidFill>
              <a:highlight>
                <a:srgbClr val="FFFFFF"/>
              </a:highlight>
            </a:endParaRPr>
          </a:p>
          <a:p>
            <a:pPr indent="0" lvl="0" marL="0" rtl="0" algn="l">
              <a:lnSpc>
                <a:spcPct val="100000"/>
              </a:lnSpc>
              <a:spcBef>
                <a:spcPts val="0"/>
              </a:spcBef>
              <a:spcAft>
                <a:spcPts val="0"/>
              </a:spcAft>
              <a:buNone/>
            </a:pPr>
            <a:r>
              <a:t/>
            </a:r>
            <a:endParaRPr>
              <a:solidFill>
                <a:schemeClr val="accent2"/>
              </a:solidFill>
              <a:highlight>
                <a:srgbClr val="FFFFFF"/>
              </a:highlight>
            </a:endParaRPr>
          </a:p>
          <a:p>
            <a:pPr indent="0" lvl="0" marL="0" rtl="0" algn="l">
              <a:lnSpc>
                <a:spcPct val="100000"/>
              </a:lnSpc>
              <a:spcBef>
                <a:spcPts val="0"/>
              </a:spcBef>
              <a:spcAft>
                <a:spcPts val="0"/>
              </a:spcAft>
              <a:buNone/>
            </a:pPr>
            <a:r>
              <a:rPr lang="en">
                <a:solidFill>
                  <a:schemeClr val="accent2"/>
                </a:solidFill>
                <a:highlight>
                  <a:srgbClr val="FFFFFF"/>
                </a:highlight>
              </a:rPr>
              <a:t>Many Chicagoans struggle to pay their utility bills and are in </a:t>
            </a:r>
            <a:r>
              <a:rPr b="1" lang="en">
                <a:solidFill>
                  <a:schemeClr val="accent2"/>
                </a:solidFill>
                <a:highlight>
                  <a:srgbClr val="FFFFFF"/>
                </a:highlight>
              </a:rPr>
              <a:t>debt</a:t>
            </a:r>
            <a:r>
              <a:rPr lang="en">
                <a:solidFill>
                  <a:schemeClr val="accent2"/>
                </a:solidFill>
                <a:highlight>
                  <a:srgbClr val="FFFFFF"/>
                </a:highlight>
              </a:rPr>
              <a:t>.</a:t>
            </a:r>
            <a:endParaRPr>
              <a:solidFill>
                <a:schemeClr val="accent2"/>
              </a:solidFill>
              <a:highlight>
                <a:srgbClr val="FFFFFF"/>
              </a:highlight>
            </a:endParaRPr>
          </a:p>
          <a:p>
            <a:pPr indent="0" lvl="0" marL="0" rtl="0" algn="l">
              <a:lnSpc>
                <a:spcPct val="100000"/>
              </a:lnSpc>
              <a:spcBef>
                <a:spcPts val="0"/>
              </a:spcBef>
              <a:spcAft>
                <a:spcPts val="0"/>
              </a:spcAft>
              <a:buNone/>
            </a:pPr>
            <a:r>
              <a:t/>
            </a:r>
            <a:endParaRPr>
              <a:solidFill>
                <a:schemeClr val="accent2"/>
              </a:solidFill>
              <a:highlight>
                <a:srgbClr val="FFFFFF"/>
              </a:highlight>
            </a:endParaRPr>
          </a:p>
          <a:p>
            <a:pPr indent="0" lvl="0" marL="0" rtl="0" algn="l">
              <a:lnSpc>
                <a:spcPct val="100000"/>
              </a:lnSpc>
              <a:spcBef>
                <a:spcPts val="0"/>
              </a:spcBef>
              <a:spcAft>
                <a:spcPts val="0"/>
              </a:spcAft>
              <a:buNone/>
            </a:pPr>
            <a:r>
              <a:rPr b="1" lang="en">
                <a:solidFill>
                  <a:schemeClr val="accent2"/>
                </a:solidFill>
                <a:highlight>
                  <a:srgbClr val="FFFFFF"/>
                </a:highlight>
              </a:rPr>
              <a:t>Debt - something that is owed or due</a:t>
            </a:r>
            <a:endParaRPr b="1">
              <a:solidFill>
                <a:schemeClr val="accent2"/>
              </a:solidFill>
              <a:highlight>
                <a:srgbClr val="FFFFFF"/>
              </a:highlight>
            </a:endParaRPr>
          </a:p>
        </p:txBody>
      </p:sp>
      <p:pic>
        <p:nvPicPr>
          <p:cNvPr id="94" name="Google Shape;94;p18"/>
          <p:cNvPicPr preferRelativeResize="0"/>
          <p:nvPr/>
        </p:nvPicPr>
        <p:blipFill>
          <a:blip r:embed="rId3">
            <a:alphaModFix/>
          </a:blip>
          <a:stretch>
            <a:fillRect/>
          </a:stretch>
        </p:blipFill>
        <p:spPr>
          <a:xfrm>
            <a:off x="4724400" y="1170125"/>
            <a:ext cx="4267199" cy="3193170"/>
          </a:xfrm>
          <a:prstGeom prst="rect">
            <a:avLst/>
          </a:prstGeom>
          <a:noFill/>
          <a:ln>
            <a:noFill/>
          </a:ln>
        </p:spPr>
      </p:pic>
      <p:sp>
        <p:nvSpPr>
          <p:cNvPr id="95" name="Google Shape;95;p18"/>
          <p:cNvSpPr txBox="1"/>
          <p:nvPr/>
        </p:nvSpPr>
        <p:spPr>
          <a:xfrm>
            <a:off x="4724400" y="4070550"/>
            <a:ext cx="4260300" cy="646500"/>
          </a:xfrm>
          <a:prstGeom prst="rect">
            <a:avLst/>
          </a:prstGeom>
          <a:solidFill>
            <a:srgbClr val="FFFFFF"/>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solidFill>
                  <a:schemeClr val="dk1"/>
                </a:solidFill>
                <a:highlight>
                  <a:srgbClr val="FFFFFF"/>
                </a:highlight>
                <a:latin typeface="Lato"/>
                <a:ea typeface="Lato"/>
                <a:cs typeface="Lato"/>
                <a:sym typeface="Lato"/>
              </a:rPr>
              <a:t>Above: </a:t>
            </a:r>
            <a:r>
              <a:rPr lang="en" sz="1000">
                <a:solidFill>
                  <a:schemeClr val="dk1"/>
                </a:solidFill>
                <a:highlight>
                  <a:srgbClr val="FFFFFF"/>
                </a:highlight>
                <a:latin typeface="Lato"/>
                <a:ea typeface="Lato"/>
                <a:cs typeface="Lato"/>
                <a:sym typeface="Lato"/>
              </a:rPr>
              <a:t>Carla Padgett, tries to dispute charges on her water bill. The cost of water has increased dramatically over the past decade, leaving tens of thousands of Chicagoans struggling with rising water debt. </a:t>
            </a:r>
            <a:endParaRPr>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9"/>
          <p:cNvSpPr txBox="1"/>
          <p:nvPr>
            <p:ph type="title"/>
          </p:nvPr>
        </p:nvSpPr>
        <p:spPr>
          <a:xfrm>
            <a:off x="0" y="0"/>
            <a:ext cx="9144000" cy="572700"/>
          </a:xfrm>
          <a:prstGeom prst="rect">
            <a:avLst/>
          </a:prstGeom>
          <a:solidFill>
            <a:srgbClr val="351C75"/>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rPr>
              <a:t>Water Debt in Chicago</a:t>
            </a:r>
            <a:endParaRPr>
              <a:solidFill>
                <a:schemeClr val="lt1"/>
              </a:solidFill>
            </a:endParaRPr>
          </a:p>
        </p:txBody>
      </p:sp>
      <p:pic>
        <p:nvPicPr>
          <p:cNvPr id="101" name="Google Shape;101;p19"/>
          <p:cNvPicPr preferRelativeResize="0"/>
          <p:nvPr/>
        </p:nvPicPr>
        <p:blipFill>
          <a:blip r:embed="rId3">
            <a:alphaModFix/>
          </a:blip>
          <a:stretch>
            <a:fillRect/>
          </a:stretch>
        </p:blipFill>
        <p:spPr>
          <a:xfrm>
            <a:off x="0" y="572700"/>
            <a:ext cx="7519714" cy="4570799"/>
          </a:xfrm>
          <a:prstGeom prst="rect">
            <a:avLst/>
          </a:prstGeom>
          <a:noFill/>
          <a:ln>
            <a:noFill/>
          </a:ln>
        </p:spPr>
      </p:pic>
      <p:graphicFrame>
        <p:nvGraphicFramePr>
          <p:cNvPr id="102" name="Google Shape;102;p19"/>
          <p:cNvGraphicFramePr/>
          <p:nvPr/>
        </p:nvGraphicFramePr>
        <p:xfrm>
          <a:off x="6545250" y="2806375"/>
          <a:ext cx="3000000" cy="3000000"/>
        </p:xfrm>
        <a:graphic>
          <a:graphicData uri="http://schemas.openxmlformats.org/drawingml/2006/table">
            <a:tbl>
              <a:tblPr>
                <a:noFill/>
                <a:tableStyleId>{6FFC5A19-DD8D-4E22-9668-026948C332BB}</a:tableStyleId>
              </a:tblPr>
              <a:tblGrid>
                <a:gridCol w="866250"/>
                <a:gridCol w="866250"/>
                <a:gridCol w="866250"/>
              </a:tblGrid>
              <a:tr h="423825">
                <a:tc>
                  <a:txBody>
                    <a:bodyPr/>
                    <a:lstStyle/>
                    <a:p>
                      <a:pPr indent="0" lvl="0" marL="0" rtl="0" algn="l">
                        <a:spcBef>
                          <a:spcPts val="0"/>
                        </a:spcBef>
                        <a:spcAft>
                          <a:spcPts val="0"/>
                        </a:spcAft>
                        <a:buNone/>
                      </a:pPr>
                      <a:r>
                        <a:rPr b="1" lang="en"/>
                        <a:t>See</a:t>
                      </a:r>
                      <a:endParaRPr b="1"/>
                    </a:p>
                  </a:txBody>
                  <a:tcPr marT="91425" marB="91425" marR="91425" marL="91425">
                    <a:solidFill>
                      <a:srgbClr val="00FFFF"/>
                    </a:solidFill>
                  </a:tcPr>
                </a:tc>
                <a:tc>
                  <a:txBody>
                    <a:bodyPr/>
                    <a:lstStyle/>
                    <a:p>
                      <a:pPr indent="0" lvl="0" marL="0" rtl="0" algn="l">
                        <a:spcBef>
                          <a:spcPts val="0"/>
                        </a:spcBef>
                        <a:spcAft>
                          <a:spcPts val="0"/>
                        </a:spcAft>
                        <a:buNone/>
                      </a:pPr>
                      <a:r>
                        <a:rPr b="1" lang="en"/>
                        <a:t>Think</a:t>
                      </a:r>
                      <a:endParaRPr b="1"/>
                    </a:p>
                  </a:txBody>
                  <a:tcPr marT="91425" marB="91425" marR="91425" marL="91425">
                    <a:solidFill>
                      <a:srgbClr val="00FFFF"/>
                    </a:solidFill>
                  </a:tcPr>
                </a:tc>
                <a:tc>
                  <a:txBody>
                    <a:bodyPr/>
                    <a:lstStyle/>
                    <a:p>
                      <a:pPr indent="0" lvl="0" marL="0" rtl="0" algn="l">
                        <a:spcBef>
                          <a:spcPts val="0"/>
                        </a:spcBef>
                        <a:spcAft>
                          <a:spcPts val="0"/>
                        </a:spcAft>
                        <a:buNone/>
                      </a:pPr>
                      <a:r>
                        <a:rPr b="1" lang="en"/>
                        <a:t>Wonder</a:t>
                      </a:r>
                      <a:endParaRPr b="1"/>
                    </a:p>
                  </a:txBody>
                  <a:tcPr marT="91425" marB="91425" marR="91425" marL="91425">
                    <a:solidFill>
                      <a:srgbClr val="00FFFF"/>
                    </a:solidFill>
                  </a:tcPr>
                </a:tc>
              </a:tr>
              <a:tr h="407575">
                <a:tc>
                  <a:txBody>
                    <a:bodyPr/>
                    <a:lstStyle/>
                    <a:p>
                      <a:pPr indent="0" lvl="0" marL="0" rtl="0" algn="l">
                        <a:spcBef>
                          <a:spcPts val="0"/>
                        </a:spcBef>
                        <a:spcAft>
                          <a:spcPts val="0"/>
                        </a:spcAft>
                        <a:buNone/>
                      </a:pPr>
                      <a:r>
                        <a:t/>
                      </a:r>
                      <a:endParaRPr/>
                    </a:p>
                  </a:txBody>
                  <a:tcPr marT="91425" marB="91425" marR="91425" marL="91425">
                    <a:solidFill>
                      <a:srgbClr val="FFFFFF"/>
                    </a:solidFill>
                  </a:tcPr>
                </a:tc>
                <a:tc>
                  <a:txBody>
                    <a:bodyPr/>
                    <a:lstStyle/>
                    <a:p>
                      <a:pPr indent="0" lvl="0" marL="0" rtl="0" algn="l">
                        <a:spcBef>
                          <a:spcPts val="0"/>
                        </a:spcBef>
                        <a:spcAft>
                          <a:spcPts val="0"/>
                        </a:spcAft>
                        <a:buNone/>
                      </a:pPr>
                      <a:r>
                        <a:t/>
                      </a:r>
                      <a:endParaRPr/>
                    </a:p>
                  </a:txBody>
                  <a:tcPr marT="91425" marB="91425" marR="91425" marL="91425">
                    <a:solidFill>
                      <a:srgbClr val="FFFFFF"/>
                    </a:solidFill>
                  </a:tcPr>
                </a:tc>
                <a:tc>
                  <a:txBody>
                    <a:bodyPr/>
                    <a:lstStyle/>
                    <a:p>
                      <a:pPr indent="0" lvl="0" marL="0" rtl="0" algn="l">
                        <a:spcBef>
                          <a:spcPts val="0"/>
                        </a:spcBef>
                        <a:spcAft>
                          <a:spcPts val="0"/>
                        </a:spcAft>
                        <a:buNone/>
                      </a:pPr>
                      <a:r>
                        <a:t/>
                      </a:r>
                      <a:endParaRPr/>
                    </a:p>
                  </a:txBody>
                  <a:tcPr marT="91425" marB="91425" marR="91425" marL="91425">
                    <a:solidFill>
                      <a:srgbClr val="FFFFFF"/>
                    </a:solidFill>
                  </a:tcPr>
                </a:tc>
              </a:tr>
            </a:tbl>
          </a:graphicData>
        </a:graphic>
      </p:graphicFrame>
      <p:sp>
        <p:nvSpPr>
          <p:cNvPr id="103" name="Google Shape;103;p19"/>
          <p:cNvSpPr txBox="1"/>
          <p:nvPr/>
        </p:nvSpPr>
        <p:spPr>
          <a:xfrm>
            <a:off x="6526150" y="1365450"/>
            <a:ext cx="2598900" cy="107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1"/>
                </a:solidFill>
              </a:rPr>
              <a:t>Examine the maps to the left. Create and complete a see, think, wonder chart like the one below.</a:t>
            </a:r>
            <a:endParaRPr sz="16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09" name="Google Shape;109;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1"/>
          <p:cNvSpPr txBox="1"/>
          <p:nvPr>
            <p:ph type="title"/>
          </p:nvPr>
        </p:nvSpPr>
        <p:spPr>
          <a:xfrm>
            <a:off x="311700" y="445025"/>
            <a:ext cx="8520600" cy="572700"/>
          </a:xfrm>
          <a:prstGeom prst="rect">
            <a:avLst/>
          </a:prstGeom>
          <a:solidFill>
            <a:srgbClr val="351C75"/>
          </a:solidFill>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
                <a:solidFill>
                  <a:srgbClr val="FFFFFF"/>
                </a:solidFill>
              </a:rPr>
              <a:t>World Studies - Tuesday - Bell </a:t>
            </a:r>
            <a:r>
              <a:rPr lang="en">
                <a:solidFill>
                  <a:srgbClr val="FFFFFF"/>
                </a:solidFill>
              </a:rPr>
              <a:t>Ringer</a:t>
            </a:r>
            <a:endParaRPr>
              <a:solidFill>
                <a:srgbClr val="FFFFFF"/>
              </a:solidFill>
            </a:endParaRPr>
          </a:p>
          <a:p>
            <a:pPr indent="0" lvl="0" marL="0" rtl="0" algn="l">
              <a:spcBef>
                <a:spcPts val="0"/>
              </a:spcBef>
              <a:spcAft>
                <a:spcPts val="0"/>
              </a:spcAft>
              <a:buNone/>
            </a:pPr>
            <a:r>
              <a:t/>
            </a:r>
            <a:endParaRPr>
              <a:solidFill>
                <a:schemeClr val="lt1"/>
              </a:solidFill>
            </a:endParaRPr>
          </a:p>
        </p:txBody>
      </p:sp>
      <p:sp>
        <p:nvSpPr>
          <p:cNvPr id="115" name="Google Shape;115;p21"/>
          <p:cNvSpPr txBox="1"/>
          <p:nvPr>
            <p:ph idx="1" type="body"/>
          </p:nvPr>
        </p:nvSpPr>
        <p:spPr>
          <a:xfrm>
            <a:off x="311700" y="1152475"/>
            <a:ext cx="4260300" cy="36036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b="1" lang="en">
                <a:solidFill>
                  <a:schemeClr val="dk1"/>
                </a:solidFill>
              </a:rPr>
              <a:t>Respond to the following in your notebook:</a:t>
            </a:r>
            <a:endParaRPr b="1">
              <a:solidFill>
                <a:schemeClr val="dk1"/>
              </a:solidFill>
            </a:endParaRPr>
          </a:p>
          <a:p>
            <a:pPr indent="0" lvl="0" marL="0" rtl="0" algn="l">
              <a:lnSpc>
                <a:spcPct val="100000"/>
              </a:lnSpc>
              <a:spcBef>
                <a:spcPts val="0"/>
              </a:spcBef>
              <a:spcAft>
                <a:spcPts val="0"/>
              </a:spcAft>
              <a:buNone/>
            </a:pPr>
            <a:r>
              <a:t/>
            </a:r>
            <a:endParaRPr>
              <a:solidFill>
                <a:schemeClr val="dk1"/>
              </a:solidFill>
            </a:endParaRPr>
          </a:p>
          <a:p>
            <a:pPr indent="0" lvl="0" marL="0" rtl="0" algn="l">
              <a:lnSpc>
                <a:spcPct val="100000"/>
              </a:lnSpc>
              <a:spcBef>
                <a:spcPts val="0"/>
              </a:spcBef>
              <a:spcAft>
                <a:spcPts val="0"/>
              </a:spcAft>
              <a:buNone/>
            </a:pPr>
            <a:r>
              <a:rPr lang="en">
                <a:solidFill>
                  <a:schemeClr val="dk1"/>
                </a:solidFill>
              </a:rPr>
              <a:t>As we learned from the map at the end of yesterday’s class, Chicago’s historically Black neighborhoods on the South and West sides are the ones most likely to experience water debt.</a:t>
            </a:r>
            <a:endParaRPr>
              <a:solidFill>
                <a:schemeClr val="dk1"/>
              </a:solidFill>
            </a:endParaRPr>
          </a:p>
          <a:p>
            <a:pPr indent="0" lvl="0" marL="0" rtl="0" algn="l">
              <a:lnSpc>
                <a:spcPct val="100000"/>
              </a:lnSpc>
              <a:spcBef>
                <a:spcPts val="0"/>
              </a:spcBef>
              <a:spcAft>
                <a:spcPts val="0"/>
              </a:spcAft>
              <a:buNone/>
            </a:pPr>
            <a:r>
              <a:t/>
            </a:r>
            <a:endParaRPr>
              <a:solidFill>
                <a:schemeClr val="dk1"/>
              </a:solidFill>
            </a:endParaRPr>
          </a:p>
          <a:p>
            <a:pPr indent="0" lvl="0" marL="0" rtl="0" algn="l">
              <a:lnSpc>
                <a:spcPct val="100000"/>
              </a:lnSpc>
              <a:spcBef>
                <a:spcPts val="0"/>
              </a:spcBef>
              <a:spcAft>
                <a:spcPts val="0"/>
              </a:spcAft>
              <a:buNone/>
            </a:pPr>
            <a:r>
              <a:rPr b="1" lang="en">
                <a:solidFill>
                  <a:schemeClr val="dk1"/>
                </a:solidFill>
              </a:rPr>
              <a:t>Why might it be important for us to investigate this idea?</a:t>
            </a:r>
            <a:endParaRPr b="1">
              <a:solidFill>
                <a:schemeClr val="dk1"/>
              </a:solidFill>
            </a:endParaRPr>
          </a:p>
        </p:txBody>
      </p:sp>
      <p:pic>
        <p:nvPicPr>
          <p:cNvPr descr="📜 Message from the Creator of Tick Tock Countdown Timer&#10;&#10;I am Tom C. and I specialise in the field of Mental Health for a number of years.  I want to place where people can relax, unwind, study and sleep better. &#10;&#10;My videos are ideal for studying, sleep, relaxation and exercise. My aim is to provide the highest quality relaxing content that doesn’t contain any annoying talking or commentary. Research shows this can be help with mental heath. &#10;&#10;All my timer videos are made in high quality with editing programs such as Premiere Pro 2020, Photoshop and Luma Fusion. Each video takes many hours of editing and mixing to produce the perfect timer video for my viewers. &#10;&#10;Some video and audio files are make in collaboration with other video and audio creators with all the licenses and commercial use rights.&#10;&#10;All videos, audio, effects are mixed and created by myself.&#10;&#10;⏱ Popular Timers &#10;&#10;5 Minute Timer - Calm and Relaxing Music: https://youtu.be/hso3oR8PJss&#10;10 Minute Timer - Relaxing Music: https://youtu;.be/yxu0qHbG_2c&#10;15 Minute Timer - No Music: https://youtu.be/v-vXDXrGSlI&#10;30 Minute Timer - Instrumental Relaxing Music: https://youtu.be/G4X4ZQHsTyE&#10;45 Minute Timer - Ambient Music: https://youtu.be/TKmhQprljAc&#10;1 Hour Timer - Beautiful Ocean Sunset https://youtu.be/TKmhQprljAc&#10;&#10;🎥 Editing&#10;-  Luma Fusion&#10;-  Premiere Pro 2020&#10;- Adobe After Effects&#10;- Photoshop&#10;&#10;📽Video and filming&#10;- Sony a6000&#10;- Fujifilm X-T3&#10;- GoPro Hero8 &#10;- Story Blocks&#10;-  Pexels&#10;-  Pixabay&#10;- Adobe Stock&#10;- Pond 5&#10;&#10;🎶Audio&#10;- Story Blocks&#10;- Youtube Audio Library&#10;&#10;🎤Microphone&#10;- Blue Yeti&#10;- Audio-Technica BP4025&#10;- Zoom H2N&#10;&#10;&#10;Hashtags&#10;#Timer #Relaxation #RelaxingMusic&#10;&#10;© Copyright Tick Tock Countdown Timer 2021. All rights reserved. Any reproduction or republication of all or part of this video is prohibited. All of the video material on this channel is copyright protected. If you like my timers, please support me by buying me a coffee with the link below.&#10;&#10;https://www.buymeacoffee.com/ccproductiw" id="116" name="Google Shape;116;p21" title="2 Minute Timer - Relaxing Music on the Beach">
            <a:hlinkClick r:id="rId3"/>
          </p:cNvPr>
          <p:cNvPicPr preferRelativeResize="0"/>
          <p:nvPr/>
        </p:nvPicPr>
        <p:blipFill>
          <a:blip r:embed="rId4">
            <a:alphaModFix/>
          </a:blip>
          <a:stretch>
            <a:fillRect/>
          </a:stretch>
        </p:blipFill>
        <p:spPr>
          <a:xfrm>
            <a:off x="4724400" y="1170125"/>
            <a:ext cx="3048000" cy="1714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1000"/>
                                        <p:tgtEl>
                                          <p:spTgt spid="1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