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414582-356C-4DA7-8BD6-66920104834D}">
  <a:tblStyle styleId="{34414582-356C-4DA7-8BD6-6692010483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10C0DCA-C3D2-4D54-90B7-4287CAEEE1A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f509881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f509881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d13c0cec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d13c0cec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f21265a6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f21265a6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f21265a6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f21265a6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f21265a6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f21265a6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f21265a6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f21265a6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f21265a6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cf21265a6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f21265a6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cf21265a6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cf21265a6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cf21265a6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f21265a6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f21265a6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f21265a6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cf21265a6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f21265a6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f21265a6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cf21265a6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cf21265a6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f21265a6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f21265a6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f21265a6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f21265a6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f21265a6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cf21265a6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f21265a6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cf21265a6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f21265a6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cf21265a6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cf21265a6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cf21265a6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f21265a6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cf21265a68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cf21265a6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cf21265a6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f21265a6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cf21265a6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f5098810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f5098810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cf21265a6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cf21265a6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cf21265a6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cf21265a6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f21265a6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cf21265a6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f21265a6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cf21265a6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cf21265a68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cf21265a68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f01a4a74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f01a4a74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f5098810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6f5098810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f01a4a74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cf01a4a74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f21265a6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f21265a6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f21265a6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cf21265a6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f21265a6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f21265a6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hyperlink" Target="http://www.youtube.com/watch?v=zVHWhLme2NQ"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rinkingwater123.metroplanning.org/meet-your-water-an-introduction" TargetMode="External"/><Relationship Id="rId4" Type="http://schemas.openxmlformats.org/officeDocument/2006/relationships/hyperlink" Target="https://drinkingwater123.metroplanning.org/meet-your-water-an-introduction" TargetMode="External"/><Relationship Id="rId5" Type="http://schemas.openxmlformats.org/officeDocument/2006/relationships/hyperlink" Target="https://drinkingwater123.metroplanning.org/meet-your-water-an-introduction" TargetMode="External"/><Relationship Id="rId6" Type="http://schemas.openxmlformats.org/officeDocument/2006/relationships/hyperlink" Target="http://www.youtube.com/watch?v=IQ3SaSf--8Q" TargetMode="External"/><Relationship Id="rId7"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frIA42vOTj4"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wbQY3aOX31U"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frIA42vOTj4"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frIA42vOTj4"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hyperlink" Target="http://www.youtube.com/watch?v=zVHWhLme2NQ" TargetMode="External"/><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nteractive.wttw.com/chicago-river-tour/how-chicago-reversed-river-animated" TargetMode="External"/><Relationship Id="rId4" Type="http://schemas.openxmlformats.org/officeDocument/2006/relationships/hyperlink" Target="http://www.youtube.com/watch?v=SDXGjgi7r_o" TargetMode="External"/><Relationship Id="rId5"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40tPuU6jrgQ" TargetMode="Externa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y98EfTi26TM" TargetMode="Externa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frIA42vOTj4" TargetMode="Externa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D5RyE3uCy5A" TargetMode="Externa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www.youtube.com/watch?v=IaJ51vYyXX0" TargetMode="Externa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youtube.com/watch?v=4xG2aJa6UyY" TargetMode="Externa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youtube.com/watch?v=wbQY3aOX31U"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encyclopedia.chicagohistory.org/pages/1325.html" TargetMode="External"/><Relationship Id="rId4" Type="http://schemas.openxmlformats.org/officeDocument/2006/relationships/hyperlink" Target="https://docs.google.com/document/d/1044_WkvQLbreKOceSWBV5q9t3XBe8OIun528C3PpUBI/edit?usp=drive_link" TargetMode="External"/><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frIA42vOTj4"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document/d/1J9CQXA4UQ5y6LXclwr7QvTvHfvu0DUM9wPNbFZiXmhE/edit?usp=sharing" TargetMode="External"/><Relationship Id="rId4" Type="http://schemas.openxmlformats.org/officeDocument/2006/relationships/hyperlink" Target="http://www.youtube.com/watch?v=NWVATEazFu0" TargetMode="External"/><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nkingwater123.metroplanning.org/meet-your-water-an-introduction"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a:t>
            </a:r>
            <a:r>
              <a:rPr lang="en">
                <a:solidFill>
                  <a:srgbClr val="FFFFFF"/>
                </a:solidFill>
              </a:rPr>
              <a:t> - Monday - Bell Ringer</a:t>
            </a:r>
            <a:endParaRPr>
              <a:solidFill>
                <a:srgbClr val="FFFFFF"/>
              </a:solidFill>
            </a:endParaRPr>
          </a:p>
          <a:p>
            <a:pPr indent="0" lvl="0" marL="0" rtl="0" algn="l">
              <a:spcBef>
                <a:spcPts val="0"/>
              </a:spcBef>
              <a:spcAft>
                <a:spcPts val="0"/>
              </a:spcAft>
              <a:buNone/>
            </a:pPr>
            <a:r>
              <a:t/>
            </a:r>
            <a:endParaRPr>
              <a:solidFill>
                <a:schemeClr val="lt1"/>
              </a:solidFill>
            </a:endParaRPr>
          </a:p>
        </p:txBody>
      </p:sp>
      <p:pic>
        <p:nvPicPr>
          <p:cNvPr id="55" name="Google Shape;55;p13"/>
          <p:cNvPicPr preferRelativeResize="0"/>
          <p:nvPr/>
        </p:nvPicPr>
        <p:blipFill>
          <a:blip r:embed="rId3">
            <a:alphaModFix/>
          </a:blip>
          <a:stretch>
            <a:fillRect/>
          </a:stretch>
        </p:blipFill>
        <p:spPr>
          <a:xfrm>
            <a:off x="0" y="572700"/>
            <a:ext cx="6811386" cy="4570800"/>
          </a:xfrm>
          <a:prstGeom prst="rect">
            <a:avLst/>
          </a:prstGeom>
          <a:noFill/>
          <a:ln>
            <a:noFill/>
          </a:ln>
        </p:spPr>
      </p:pic>
      <p:graphicFrame>
        <p:nvGraphicFramePr>
          <p:cNvPr id="56" name="Google Shape;56;p13"/>
          <p:cNvGraphicFramePr/>
          <p:nvPr/>
        </p:nvGraphicFramePr>
        <p:xfrm>
          <a:off x="6014250" y="3486150"/>
          <a:ext cx="3000000" cy="3000000"/>
        </p:xfrm>
        <a:graphic>
          <a:graphicData uri="http://schemas.openxmlformats.org/drawingml/2006/table">
            <a:tbl>
              <a:tblPr>
                <a:noFill/>
                <a:tableStyleId>{34414582-356C-4DA7-8BD6-66920104834D}</a:tableStyleId>
              </a:tblPr>
              <a:tblGrid>
                <a:gridCol w="1028500"/>
                <a:gridCol w="1028500"/>
                <a:gridCol w="1028500"/>
              </a:tblGrid>
              <a:tr h="381000">
                <a:tc>
                  <a:txBody>
                    <a:bodyPr/>
                    <a:lstStyle/>
                    <a:p>
                      <a:pPr indent="0" lvl="0" marL="0" rtl="0" algn="l">
                        <a:spcBef>
                          <a:spcPts val="0"/>
                        </a:spcBef>
                        <a:spcAft>
                          <a:spcPts val="0"/>
                        </a:spcAft>
                        <a:buNone/>
                      </a:pPr>
                      <a:r>
                        <a:rPr b="1" lang="en"/>
                        <a:t>See</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Think</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Wonder</a:t>
                      </a:r>
                      <a:endParaRPr b="1"/>
                    </a:p>
                  </a:txBody>
                  <a:tcPr marT="91425" marB="91425" marR="91425" marL="91425">
                    <a:solidFill>
                      <a:srgbClr val="00FFFF"/>
                    </a:solidFill>
                  </a:tcPr>
                </a:tc>
              </a:tr>
              <a:tr h="381000">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r>
            </a:tbl>
          </a:graphicData>
        </a:graphic>
      </p:graphicFrame>
      <p:sp>
        <p:nvSpPr>
          <p:cNvPr id="57" name="Google Shape;57;p13"/>
          <p:cNvSpPr txBox="1"/>
          <p:nvPr/>
        </p:nvSpPr>
        <p:spPr>
          <a:xfrm>
            <a:off x="6858000" y="565350"/>
            <a:ext cx="2241900" cy="30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Today we start a new unit!</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Let’s start by analyzing a photo.</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Draw a chart like the </a:t>
            </a:r>
            <a:r>
              <a:rPr lang="en" sz="1800">
                <a:solidFill>
                  <a:schemeClr val="dk1"/>
                </a:solidFill>
              </a:rPr>
              <a:t>one</a:t>
            </a:r>
            <a:r>
              <a:rPr lang="en" sz="1800">
                <a:solidFill>
                  <a:schemeClr val="dk1"/>
                </a:solidFill>
              </a:rPr>
              <a:t> below in your notebook. Fill in the chart.</a:t>
            </a:r>
            <a:endParaRPr sz="1800">
              <a:solidFill>
                <a:schemeClr val="dk1"/>
              </a:solidFill>
            </a:endParaRPr>
          </a:p>
        </p:txBody>
      </p:sp>
      <p:pic>
        <p:nvPicPr>
          <p:cNvPr descr="This timer counts down silently until it reaches 0:00, then a police siren sounds to alert you that time is up." id="58" name="Google Shape;58;p13" title="4 Minute Timer">
            <a:hlinkClick r:id="rId4"/>
          </p:cNvPr>
          <p:cNvPicPr preferRelativeResize="0"/>
          <p:nvPr/>
        </p:nvPicPr>
        <p:blipFill>
          <a:blip r:embed="rId5">
            <a:alphaModFix/>
          </a:blip>
          <a:stretch>
            <a:fillRect/>
          </a:stretch>
        </p:blipFill>
        <p:spPr>
          <a:xfrm>
            <a:off x="7762311" y="4343400"/>
            <a:ext cx="1381689" cy="77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aphicFrame>
        <p:nvGraphicFramePr>
          <p:cNvPr id="124" name="Google Shape;124;p22"/>
          <p:cNvGraphicFramePr/>
          <p:nvPr/>
        </p:nvGraphicFramePr>
        <p:xfrm>
          <a:off x="0" y="0"/>
          <a:ext cx="3000000" cy="3000000"/>
        </p:xfrm>
        <a:graphic>
          <a:graphicData uri="http://schemas.openxmlformats.org/drawingml/2006/table">
            <a:tbl>
              <a:tblPr>
                <a:noFill/>
                <a:tableStyleId>{34414582-356C-4DA7-8BD6-66920104834D}</a:tableStyleId>
              </a:tblPr>
              <a:tblGrid>
                <a:gridCol w="3048000"/>
                <a:gridCol w="3048000"/>
                <a:gridCol w="3048000"/>
              </a:tblGrid>
              <a:tr h="381000">
                <a:tc>
                  <a:txBody>
                    <a:bodyPr/>
                    <a:lstStyle/>
                    <a:p>
                      <a:pPr indent="0" lvl="0" marL="0" rtl="0" algn="ctr">
                        <a:spcBef>
                          <a:spcPts val="0"/>
                        </a:spcBef>
                        <a:spcAft>
                          <a:spcPts val="0"/>
                        </a:spcAft>
                        <a:buNone/>
                      </a:pPr>
                      <a:r>
                        <a:rPr b="1" lang="en" sz="1600"/>
                        <a:t>See</a:t>
                      </a:r>
                      <a:endParaRPr b="1" sz="1600"/>
                    </a:p>
                  </a:txBody>
                  <a:tcPr marT="91425" marB="91425" marR="91425" marL="91425">
                    <a:solidFill>
                      <a:srgbClr val="CFE2F3"/>
                    </a:solidFill>
                  </a:tcPr>
                </a:tc>
                <a:tc>
                  <a:txBody>
                    <a:bodyPr/>
                    <a:lstStyle/>
                    <a:p>
                      <a:pPr indent="0" lvl="0" marL="0" rtl="0" algn="ctr">
                        <a:spcBef>
                          <a:spcPts val="0"/>
                        </a:spcBef>
                        <a:spcAft>
                          <a:spcPts val="0"/>
                        </a:spcAft>
                        <a:buNone/>
                      </a:pPr>
                      <a:r>
                        <a:rPr b="1" lang="en" sz="1600"/>
                        <a:t>Think</a:t>
                      </a:r>
                      <a:endParaRPr b="1" sz="1600"/>
                    </a:p>
                  </a:txBody>
                  <a:tcPr marT="91425" marB="91425" marR="91425" marL="91425">
                    <a:solidFill>
                      <a:srgbClr val="CFE2F3"/>
                    </a:solidFill>
                  </a:tcPr>
                </a:tc>
                <a:tc>
                  <a:txBody>
                    <a:bodyPr/>
                    <a:lstStyle/>
                    <a:p>
                      <a:pPr indent="0" lvl="0" marL="0" rtl="0" algn="ctr">
                        <a:spcBef>
                          <a:spcPts val="0"/>
                        </a:spcBef>
                        <a:spcAft>
                          <a:spcPts val="0"/>
                        </a:spcAft>
                        <a:buNone/>
                      </a:pPr>
                      <a:r>
                        <a:rPr b="1" lang="en" sz="1600"/>
                        <a:t>Wonder</a:t>
                      </a:r>
                      <a:endParaRPr b="1" sz="1600"/>
                    </a:p>
                  </a:txBody>
                  <a:tcPr marT="91425" marB="91425" marR="91425" marL="91425">
                    <a:solidFill>
                      <a:srgbClr val="CFE2F3"/>
                    </a:solidFill>
                  </a:tcPr>
                </a:tc>
              </a:tr>
              <a:tr h="381000">
                <a:tc>
                  <a:txBody>
                    <a:bodyPr/>
                    <a:lstStyle/>
                    <a:p>
                      <a:pPr indent="0" lvl="0" marL="0" rtl="0" algn="l">
                        <a:spcBef>
                          <a:spcPts val="0"/>
                        </a:spcBef>
                        <a:spcAft>
                          <a:spcPts val="0"/>
                        </a:spcAft>
                        <a:buNone/>
                      </a:pPr>
                      <a:r>
                        <a:t/>
                      </a:r>
                      <a:endParaRPr sz="1600"/>
                    </a:p>
                  </a:txBody>
                  <a:tcPr marT="91425" marB="91425" marR="91425" marL="91425"/>
                </a:tc>
                <a:tc>
                  <a:txBody>
                    <a:bodyPr/>
                    <a:lstStyle/>
                    <a:p>
                      <a:pPr indent="0" lvl="0" marL="0" rtl="0" algn="l">
                        <a:spcBef>
                          <a:spcPts val="0"/>
                        </a:spcBef>
                        <a:spcAft>
                          <a:spcPts val="0"/>
                        </a:spcAft>
                        <a:buNone/>
                      </a:pPr>
                      <a:r>
                        <a:t/>
                      </a:r>
                      <a:endParaRPr sz="1600"/>
                    </a:p>
                  </a:txBody>
                  <a:tcPr marT="91425" marB="91425" marR="91425" marL="91425"/>
                </a:tc>
                <a:tc>
                  <a:txBody>
                    <a:bodyPr/>
                    <a:lstStyle/>
                    <a:p>
                      <a:pPr indent="0" lvl="0" marL="0" rtl="0" algn="l">
                        <a:spcBef>
                          <a:spcPts val="0"/>
                        </a:spcBef>
                        <a:spcAft>
                          <a:spcPts val="0"/>
                        </a:spcAft>
                        <a:buNone/>
                      </a:pPr>
                      <a:r>
                        <a:t/>
                      </a:r>
                      <a:endParaRPr sz="1600"/>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Expert Group - A Deep Dive</a:t>
            </a:r>
            <a:r>
              <a:rPr lang="en">
                <a:solidFill>
                  <a:srgbClr val="FFFFFF"/>
                </a:solidFill>
              </a:rPr>
              <a:t> into Chicago’s Water</a:t>
            </a:r>
            <a:endParaRPr>
              <a:solidFill>
                <a:schemeClr val="lt1"/>
              </a:solidFill>
            </a:endParaRPr>
          </a:p>
        </p:txBody>
      </p:sp>
      <p:sp>
        <p:nvSpPr>
          <p:cNvPr id="130" name="Google Shape;130;p23"/>
          <p:cNvSpPr txBox="1"/>
          <p:nvPr>
            <p:ph idx="1" type="body"/>
          </p:nvPr>
        </p:nvSpPr>
        <p:spPr>
          <a:xfrm>
            <a:off x="311700" y="1152475"/>
            <a:ext cx="5395800" cy="3750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With your small group, create a slide that summarizes what you learned from your assigned section on </a:t>
            </a:r>
            <a:r>
              <a:rPr lang="en" u="sng">
                <a:solidFill>
                  <a:schemeClr val="hlink"/>
                </a:solidFill>
                <a:hlinkClick r:id="rId3"/>
              </a:rPr>
              <a:t>Chicago’s </a:t>
            </a:r>
            <a:r>
              <a:rPr lang="en" u="sng">
                <a:solidFill>
                  <a:schemeClr val="hlink"/>
                </a:solidFill>
                <a:hlinkClick r:id="rId4"/>
              </a:rPr>
              <a:t>water</a:t>
            </a:r>
            <a:r>
              <a:rPr lang="en" u="sng">
                <a:solidFill>
                  <a:schemeClr val="hlink"/>
                </a:solidFill>
                <a:hlinkClick r:id="rId5"/>
              </a:rPr>
              <a:t> supply</a:t>
            </a:r>
            <a:r>
              <a:rPr lang="en">
                <a:solidFill>
                  <a:schemeClr val="dk1"/>
                </a:solidFill>
              </a:rPr>
              <a:t>.</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Surface water sources </a:t>
            </a:r>
            <a:r>
              <a:rPr b="1" lang="en">
                <a:solidFill>
                  <a:schemeClr val="dk1"/>
                </a:solidFill>
              </a:rPr>
              <a:t>(Kosta)</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Fox and Kankakee Rivers </a:t>
            </a:r>
            <a:r>
              <a:rPr b="1" lang="en">
                <a:solidFill>
                  <a:schemeClr val="dk1"/>
                </a:solidFill>
              </a:rPr>
              <a:t>(Fidel)</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Groundwater sources </a:t>
            </a:r>
            <a:r>
              <a:rPr b="1" lang="en">
                <a:solidFill>
                  <a:schemeClr val="dk1"/>
                </a:solidFill>
              </a:rPr>
              <a:t>(Victor)</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Lake Michigan drinking water permittees and suppliers </a:t>
            </a:r>
            <a:r>
              <a:rPr b="1" lang="en">
                <a:solidFill>
                  <a:schemeClr val="dk1"/>
                </a:solidFill>
              </a:rPr>
              <a:t>(Emilio)</a:t>
            </a:r>
            <a:r>
              <a:rPr lang="en">
                <a:solidFill>
                  <a:schemeClr val="dk1"/>
                </a:solidFill>
              </a:rPr>
              <a:t> </a:t>
            </a:r>
            <a:r>
              <a:rPr b="1" lang="en">
                <a:solidFill>
                  <a:schemeClr val="dk1"/>
                </a:solidFill>
              </a:rPr>
              <a:t>(Camila)</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Making water drinkable </a:t>
            </a:r>
            <a:r>
              <a:rPr b="1" lang="en">
                <a:solidFill>
                  <a:schemeClr val="dk1"/>
                </a:solidFill>
              </a:rPr>
              <a:t>(Gianis)</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Infrastructure: Delivering water to the tap </a:t>
            </a:r>
            <a:r>
              <a:rPr b="1" lang="en">
                <a:solidFill>
                  <a:schemeClr val="dk1"/>
                </a:solidFill>
              </a:rPr>
              <a:t>(Aayla)</a:t>
            </a:r>
            <a:r>
              <a:rPr lang="en">
                <a:solidFill>
                  <a:schemeClr val="dk1"/>
                </a:solidFill>
              </a:rPr>
              <a:t> </a:t>
            </a:r>
            <a:r>
              <a:rPr b="1" lang="en">
                <a:solidFill>
                  <a:schemeClr val="dk1"/>
                </a:solidFill>
              </a:rPr>
              <a:t>(Will)</a:t>
            </a:r>
            <a:endParaRPr b="1">
              <a:solidFill>
                <a:schemeClr val="dk1"/>
              </a:solidFill>
            </a:endParaRPr>
          </a:p>
        </p:txBody>
      </p:sp>
      <p:sp>
        <p:nvSpPr>
          <p:cNvPr id="131" name="Google Shape;131;p23"/>
          <p:cNvSpPr txBox="1"/>
          <p:nvPr/>
        </p:nvSpPr>
        <p:spPr>
          <a:xfrm>
            <a:off x="5862475" y="2975475"/>
            <a:ext cx="2972400" cy="16260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Your slide should include: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Title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Bullet point info</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An image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 caption</a:t>
            </a:r>
            <a:endParaRPr sz="1800">
              <a:solidFill>
                <a:schemeClr val="dk1"/>
              </a:solidFill>
            </a:endParaRPr>
          </a:p>
        </p:txBody>
      </p:sp>
      <p:pic>
        <p:nvPicPr>
          <p:cNvPr descr="10 Minute Timer - Calm Music for Relaxing&#10;&#10;📜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If you like my timers, please support me by buying me a coffee with the link below.&#10;&#10;https://www.buymeacoffee.com/ccproductiw&#10;&#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  Luma Fusion&#10;            -  Premiere Pro 2020&#10;            - Adobe After Effects&#10;            - Photoshop&#10;&#10;📽Video and filming&#10;            - Sony a6000&#10;            - Fujifilm X-T3&#10;            - GoPro Hero8 &#10;            - Story Blocks&#10;            -  Pexels&#10;            -  Pixabay&#10;            - Adobe Stock&#10;            - Pond 5&#10;&#10;🎶Audio&#10;            - Story Blocks&#10;            - Youtube Audio Library&#10;&#10;🎤Microphone&#10;            - Blue Yeta&#10;            - Audio-Technica BP4025&#10;            - Zoom H2N&#10;&#10;&#10;Hashtags&#10;#Timer #Relaxation #RelaxingMusic&#10;&#10;© Copyright Tick Tock Countdown Timer 2023. All rights reserved. Any reproduction or republication of all or part of this video is prohibited. All of the video material on this channel is copyright protected." id="132" name="Google Shape;132;p23" title="10 Minute Timer - Calm Music for Relaxing">
            <a:hlinkClick r:id="rId6"/>
          </p:cNvPr>
          <p:cNvPicPr preferRelativeResize="0"/>
          <p:nvPr/>
        </p:nvPicPr>
        <p:blipFill>
          <a:blip r:embed="rId7">
            <a:alphaModFix/>
          </a:blip>
          <a:stretch>
            <a:fillRect/>
          </a:stretch>
        </p:blipFill>
        <p:spPr>
          <a:xfrm>
            <a:off x="5859900" y="1170125"/>
            <a:ext cx="2938578" cy="1652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Exit Ticket</a:t>
            </a:r>
            <a:endParaRPr>
              <a:solidFill>
                <a:schemeClr val="lt1"/>
              </a:solidFill>
            </a:endParaRPr>
          </a:p>
        </p:txBody>
      </p:sp>
      <p:sp>
        <p:nvSpPr>
          <p:cNvPr id="138" name="Google Shape;138;p24"/>
          <p:cNvSpPr txBox="1"/>
          <p:nvPr>
            <p:ph idx="1" type="body"/>
          </p:nvPr>
        </p:nvSpPr>
        <p:spPr>
          <a:xfrm>
            <a:off x="311700" y="1152475"/>
            <a:ext cx="49977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solidFill>
                  <a:srgbClr val="000000"/>
                </a:solidFill>
              </a:rPr>
              <a:t>Complete the “L” column of your KWL chart. </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lang="en" sz="1600">
                <a:solidFill>
                  <a:srgbClr val="000000"/>
                </a:solidFill>
              </a:rPr>
              <a:t>Be ready to share with the class!</a:t>
            </a:r>
            <a:endParaRPr sz="1600">
              <a:solidFill>
                <a:srgbClr val="000000"/>
              </a:solidFill>
            </a:endParaRPr>
          </a:p>
        </p:txBody>
      </p:sp>
      <p:pic>
        <p:nvPicPr>
          <p:cNvPr descr="This 4 minute countdown timer features lofi beats and nature to help with studying, relaxing, unwinding, meditation, or classroom warm ups.  Enjoy this scene from the back of cruise ship in the Gulf of Mexico.&#10;&#10;This was recorded in 4K by 2 teachers looking for more timers for their classrooms." id="139" name="Google Shape;139;p24" title="4 Minute Timer - Relaxing Water View and Relaxing Music">
            <a:hlinkClick r:id="rId3"/>
          </p:cNvPr>
          <p:cNvPicPr preferRelativeResize="0"/>
          <p:nvPr/>
        </p:nvPicPr>
        <p:blipFill>
          <a:blip r:embed="rId4">
            <a:alphaModFix/>
          </a:blip>
          <a:stretch>
            <a:fillRect/>
          </a:stretch>
        </p:blipFill>
        <p:spPr>
          <a:xfrm>
            <a:off x="5784300" y="11524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World Studies - Wednesday - Bell Ringer</a:t>
            </a:r>
            <a:endParaRPr>
              <a:solidFill>
                <a:srgbClr val="FFFFFF"/>
              </a:solidFill>
            </a:endParaRPr>
          </a:p>
        </p:txBody>
      </p:sp>
      <p:sp>
        <p:nvSpPr>
          <p:cNvPr id="151" name="Google Shape;151;p26"/>
          <p:cNvSpPr txBox="1"/>
          <p:nvPr>
            <p:ph idx="1" type="body"/>
          </p:nvPr>
        </p:nvSpPr>
        <p:spPr>
          <a:xfrm>
            <a:off x="0" y="572700"/>
            <a:ext cx="3539700" cy="45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As you saw yesterday, many people get their drinking water from </a:t>
            </a:r>
            <a:r>
              <a:rPr b="1" lang="en">
                <a:solidFill>
                  <a:schemeClr val="dk1"/>
                </a:solidFill>
              </a:rPr>
              <a:t>rivers</a:t>
            </a:r>
            <a:r>
              <a:rPr lang="en">
                <a:solidFill>
                  <a:schemeClr val="dk1"/>
                </a:solidFill>
              </a:rPr>
              <a:t>.</a:t>
            </a:r>
            <a:endParaRPr>
              <a:solidFill>
                <a:schemeClr val="dk1"/>
              </a:solidFill>
            </a:endParaRPr>
          </a:p>
          <a:p>
            <a:pPr indent="0" lvl="0" marL="0" rtl="0" algn="l">
              <a:spcBef>
                <a:spcPts val="1200"/>
              </a:spcBef>
              <a:spcAft>
                <a:spcPts val="0"/>
              </a:spcAft>
              <a:buNone/>
            </a:pPr>
            <a:r>
              <a:rPr lang="en">
                <a:solidFill>
                  <a:schemeClr val="dk1"/>
                </a:solidFill>
              </a:rPr>
              <a:t>Look at the diagram to the right.</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Where do most rivers begin?</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Where do most rivers end?</a:t>
            </a:r>
            <a:endParaRPr>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Bonus</a:t>
            </a:r>
            <a:r>
              <a:rPr lang="en">
                <a:solidFill>
                  <a:schemeClr val="dk1"/>
                </a:solidFill>
              </a:rPr>
              <a:t>: What causes rivers to flow in a specific direction?</a:t>
            </a:r>
            <a:endParaRPr>
              <a:solidFill>
                <a:schemeClr val="dk1"/>
              </a:solidFill>
            </a:endParaRPr>
          </a:p>
        </p:txBody>
      </p:sp>
      <p:pic>
        <p:nvPicPr>
          <p:cNvPr id="152" name="Google Shape;152;p26"/>
          <p:cNvPicPr preferRelativeResize="0"/>
          <p:nvPr/>
        </p:nvPicPr>
        <p:blipFill>
          <a:blip r:embed="rId3">
            <a:alphaModFix/>
          </a:blip>
          <a:stretch>
            <a:fillRect/>
          </a:stretch>
        </p:blipFill>
        <p:spPr>
          <a:xfrm>
            <a:off x="3763575" y="572700"/>
            <a:ext cx="5380424" cy="457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Teaching - A Deep Dive into Chicago’s Water</a:t>
            </a:r>
            <a:endParaRPr>
              <a:solidFill>
                <a:schemeClr val="lt1"/>
              </a:solidFill>
            </a:endParaRPr>
          </a:p>
        </p:txBody>
      </p:sp>
      <p:sp>
        <p:nvSpPr>
          <p:cNvPr id="158" name="Google Shape;158;p27"/>
          <p:cNvSpPr txBox="1"/>
          <p:nvPr>
            <p:ph idx="1" type="body"/>
          </p:nvPr>
        </p:nvSpPr>
        <p:spPr>
          <a:xfrm>
            <a:off x="311700" y="1152475"/>
            <a:ext cx="5395800" cy="375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Meet with your “Meet Chicago’s Water” group.</a:t>
            </a:r>
            <a:endParaRPr>
              <a:solidFill>
                <a:schemeClr val="dk1"/>
              </a:solidFill>
            </a:endParaRPr>
          </a:p>
          <a:p>
            <a:pPr indent="0" lvl="0" marL="0" rtl="0" algn="l">
              <a:spcBef>
                <a:spcPts val="1200"/>
              </a:spcBef>
              <a:spcAft>
                <a:spcPts val="0"/>
              </a:spcAft>
              <a:buNone/>
            </a:pPr>
            <a:r>
              <a:rPr lang="en">
                <a:solidFill>
                  <a:schemeClr val="dk1"/>
                </a:solidFill>
              </a:rPr>
              <a:t>Prepare to present your </a:t>
            </a:r>
            <a:r>
              <a:rPr lang="en">
                <a:solidFill>
                  <a:schemeClr val="dk1"/>
                </a:solidFill>
              </a:rPr>
              <a:t>information</a:t>
            </a:r>
            <a:r>
              <a:rPr lang="en">
                <a:solidFill>
                  <a:schemeClr val="dk1"/>
                </a:solidFill>
              </a:rPr>
              <a:t> to the whole class. Practice what you’ll say. Make sure everyone is ready!</a:t>
            </a:r>
            <a:endParaRPr>
              <a:solidFill>
                <a:schemeClr val="dk1"/>
              </a:solidFill>
            </a:endParaRPr>
          </a:p>
          <a:p>
            <a:pPr indent="0" lvl="0" marL="0" rtl="0" algn="l">
              <a:spcBef>
                <a:spcPts val="1200"/>
              </a:spcBef>
              <a:spcAft>
                <a:spcPts val="1200"/>
              </a:spcAft>
              <a:buNone/>
            </a:pPr>
            <a:r>
              <a:rPr lang="en">
                <a:solidFill>
                  <a:schemeClr val="dk1"/>
                </a:solidFill>
              </a:rPr>
              <a:t>Be prepared to receive questions from your classmates! Spend a couple of minutes predicting </a:t>
            </a:r>
            <a:r>
              <a:rPr lang="en">
                <a:solidFill>
                  <a:schemeClr val="dk1"/>
                </a:solidFill>
              </a:rPr>
              <a:t>what</a:t>
            </a:r>
            <a:r>
              <a:rPr lang="en">
                <a:solidFill>
                  <a:schemeClr val="dk1"/>
                </a:solidFill>
              </a:rPr>
              <a:t> they will ask you.</a:t>
            </a:r>
            <a:endParaRPr>
              <a:solidFill>
                <a:schemeClr val="dk1"/>
              </a:solidFill>
            </a:endParaRPr>
          </a:p>
        </p:txBody>
      </p:sp>
      <p:pic>
        <p:nvPicPr>
          <p:cNvPr descr="5 minute timer with relaxing music and alarm on a starry night background. This timer is great for rest time, short focused study or work sessions. Works well as a classroom timer.&#10;💿 Original relaxing music by @ItsPomodoro  &#10;&#10;👍 Please support the channel by liking the video and subscribing for more!&#10;&#10;Checkout this playlist with more 5 minute timers with relaxing music: https://www.youtube.com/watch?v=Smh_N2Jho7M&amp;list=PLLzlqhtRyNWapCMBrFIk7Dpwdh4j02mae&#10; &#10;⏰ We specialize in aesthetic timers with relaxing music. But if you are looking for a different timer please leave a comment describing what kind of timer you'd like to see, and we will make a timer just for you!" id="159" name="Google Shape;159;p27" title="5 Minute Timer with Relaxing Music and Alarm">
            <a:hlinkClick r:id="rId3"/>
          </p:cNvPr>
          <p:cNvPicPr preferRelativeResize="0"/>
          <p:nvPr/>
        </p:nvPicPr>
        <p:blipFill>
          <a:blip r:embed="rId4">
            <a:alphaModFix/>
          </a:blip>
          <a:stretch>
            <a:fillRect/>
          </a:stretch>
        </p:blipFill>
        <p:spPr>
          <a:xfrm>
            <a:off x="5859900" y="1170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Small Group Discussion</a:t>
            </a:r>
            <a:endParaRPr>
              <a:solidFill>
                <a:schemeClr val="lt1"/>
              </a:solidFill>
            </a:endParaRPr>
          </a:p>
        </p:txBody>
      </p:sp>
      <p:sp>
        <p:nvSpPr>
          <p:cNvPr id="165" name="Google Shape;165;p28"/>
          <p:cNvSpPr txBox="1"/>
          <p:nvPr>
            <p:ph idx="1" type="body"/>
          </p:nvPr>
        </p:nvSpPr>
        <p:spPr>
          <a:xfrm>
            <a:off x="311700" y="1152475"/>
            <a:ext cx="49977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000000"/>
                </a:solidFill>
              </a:rPr>
              <a:t>Return to your expert group.</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n">
                <a:solidFill>
                  <a:srgbClr val="000000"/>
                </a:solidFill>
              </a:rPr>
              <a:t>Discuss the following question: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chemeClr val="dk1"/>
                </a:solidFill>
              </a:rPr>
              <a:t>What do people in Chicago and the surrounding area need to know about their drinking water sources?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Choose one person to summarize what your group said for the whole class.</a:t>
            </a:r>
            <a:endParaRPr>
              <a:solidFill>
                <a:schemeClr val="dk1"/>
              </a:solidFill>
            </a:endParaRPr>
          </a:p>
        </p:txBody>
      </p:sp>
      <p:pic>
        <p:nvPicPr>
          <p:cNvPr descr="This 4 minute countdown timer features lofi beats and nature to help with studying, relaxing, unwinding, meditation, or classroom warm ups.  Enjoy this scene from the back of cruise ship in the Gulf of Mexico.&#10;&#10;This was recorded in 4K by 2 teachers looking for more timers for their classrooms." id="166" name="Google Shape;166;p28" title="4 Minute Timer - Relaxing Water View and Relaxing Music">
            <a:hlinkClick r:id="rId3"/>
          </p:cNvPr>
          <p:cNvPicPr preferRelativeResize="0"/>
          <p:nvPr/>
        </p:nvPicPr>
        <p:blipFill>
          <a:blip r:embed="rId4">
            <a:alphaModFix/>
          </a:blip>
          <a:stretch>
            <a:fillRect/>
          </a:stretch>
        </p:blipFill>
        <p:spPr>
          <a:xfrm>
            <a:off x="5784300" y="11524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Exit Ticket</a:t>
            </a:r>
            <a:endParaRPr>
              <a:solidFill>
                <a:schemeClr val="lt1"/>
              </a:solidFill>
            </a:endParaRPr>
          </a:p>
        </p:txBody>
      </p:sp>
      <p:sp>
        <p:nvSpPr>
          <p:cNvPr id="172" name="Google Shape;172;p29"/>
          <p:cNvSpPr txBox="1"/>
          <p:nvPr>
            <p:ph idx="1" type="body"/>
          </p:nvPr>
        </p:nvSpPr>
        <p:spPr>
          <a:xfrm>
            <a:off x="311700" y="1152475"/>
            <a:ext cx="49977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solidFill>
                  <a:srgbClr val="000000"/>
                </a:solidFill>
              </a:rPr>
              <a:t>Complete the “L” column of your KWL chart. </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lang="en" sz="1600">
                <a:solidFill>
                  <a:srgbClr val="000000"/>
                </a:solidFill>
              </a:rPr>
              <a:t>Be ready to share with the class!</a:t>
            </a:r>
            <a:endParaRPr sz="1600">
              <a:solidFill>
                <a:srgbClr val="000000"/>
              </a:solidFill>
            </a:endParaRPr>
          </a:p>
        </p:txBody>
      </p:sp>
      <p:pic>
        <p:nvPicPr>
          <p:cNvPr descr="This 4 minute countdown timer features lofi beats and nature to help with studying, relaxing, unwinding, meditation, or classroom warm ups.  Enjoy this scene from the back of cruise ship in the Gulf of Mexico.&#10;&#10;This was recorded in 4K by 2 teachers looking for more timers for their classrooms." id="173" name="Google Shape;173;p29" title="4 Minute Timer - Relaxing Water View and Relaxing Music">
            <a:hlinkClick r:id="rId3"/>
          </p:cNvPr>
          <p:cNvPicPr preferRelativeResize="0"/>
          <p:nvPr/>
        </p:nvPicPr>
        <p:blipFill>
          <a:blip r:embed="rId4">
            <a:alphaModFix/>
          </a:blip>
          <a:stretch>
            <a:fillRect/>
          </a:stretch>
        </p:blipFill>
        <p:spPr>
          <a:xfrm>
            <a:off x="5461800" y="1170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9" name="Google Shape;17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5110325" y="0"/>
            <a:ext cx="4033800" cy="10020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World Studies</a:t>
            </a:r>
            <a:r>
              <a:rPr lang="en">
                <a:solidFill>
                  <a:schemeClr val="lt1"/>
                </a:solidFill>
              </a:rPr>
              <a:t> - Thursday - Bell Ringer</a:t>
            </a:r>
            <a:endParaRPr>
              <a:solidFill>
                <a:srgbClr val="FFFFFF"/>
              </a:solidFill>
            </a:endParaRPr>
          </a:p>
        </p:txBody>
      </p:sp>
      <p:pic>
        <p:nvPicPr>
          <p:cNvPr id="185" name="Google Shape;185;p31"/>
          <p:cNvPicPr preferRelativeResize="0"/>
          <p:nvPr/>
        </p:nvPicPr>
        <p:blipFill>
          <a:blip r:embed="rId3">
            <a:alphaModFix/>
          </a:blip>
          <a:stretch>
            <a:fillRect/>
          </a:stretch>
        </p:blipFill>
        <p:spPr>
          <a:xfrm>
            <a:off x="0" y="-22900"/>
            <a:ext cx="5060921" cy="5143501"/>
          </a:xfrm>
          <a:prstGeom prst="rect">
            <a:avLst/>
          </a:prstGeom>
          <a:noFill/>
          <a:ln>
            <a:noFill/>
          </a:ln>
        </p:spPr>
      </p:pic>
      <p:graphicFrame>
        <p:nvGraphicFramePr>
          <p:cNvPr id="186" name="Google Shape;186;p31"/>
          <p:cNvGraphicFramePr/>
          <p:nvPr/>
        </p:nvGraphicFramePr>
        <p:xfrm>
          <a:off x="5584475" y="2257000"/>
          <a:ext cx="3000000" cy="3000000"/>
        </p:xfrm>
        <a:graphic>
          <a:graphicData uri="http://schemas.openxmlformats.org/drawingml/2006/table">
            <a:tbl>
              <a:tblPr>
                <a:noFill/>
                <a:tableStyleId>{34414582-356C-4DA7-8BD6-66920104834D}</a:tableStyleId>
              </a:tblPr>
              <a:tblGrid>
                <a:gridCol w="1028500"/>
                <a:gridCol w="1028500"/>
                <a:gridCol w="1028500"/>
              </a:tblGrid>
              <a:tr h="423825">
                <a:tc>
                  <a:txBody>
                    <a:bodyPr/>
                    <a:lstStyle/>
                    <a:p>
                      <a:pPr indent="0" lvl="0" marL="0" rtl="0" algn="l">
                        <a:spcBef>
                          <a:spcPts val="0"/>
                        </a:spcBef>
                        <a:spcAft>
                          <a:spcPts val="0"/>
                        </a:spcAft>
                        <a:buNone/>
                      </a:pPr>
                      <a:r>
                        <a:rPr b="1" lang="en"/>
                        <a:t>See</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Think</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Wonder</a:t>
                      </a:r>
                      <a:endParaRPr b="1"/>
                    </a:p>
                  </a:txBody>
                  <a:tcPr marT="91425" marB="91425" marR="91425" marL="91425">
                    <a:solidFill>
                      <a:srgbClr val="00FFFF"/>
                    </a:solidFill>
                  </a:tcPr>
                </a:tc>
              </a:tr>
              <a:tr h="407575">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r>
            </a:tbl>
          </a:graphicData>
        </a:graphic>
      </p:graphicFrame>
      <p:sp>
        <p:nvSpPr>
          <p:cNvPr id="187" name="Google Shape;187;p31"/>
          <p:cNvSpPr txBox="1"/>
          <p:nvPr/>
        </p:nvSpPr>
        <p:spPr>
          <a:xfrm>
            <a:off x="5110325" y="1046400"/>
            <a:ext cx="4033800" cy="9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Draw and complete a see, think, wonder chart in your notebook for the map to the left.</a:t>
            </a:r>
            <a:endParaRPr sz="1800">
              <a:solidFill>
                <a:schemeClr val="dk1"/>
              </a:solidFill>
            </a:endParaRPr>
          </a:p>
        </p:txBody>
      </p:sp>
      <p:pic>
        <p:nvPicPr>
          <p:cNvPr descr="This timer counts down silently until it reaches 0:00, then a police siren sounds to alert you that time is up." id="188" name="Google Shape;188;p31" title="4 Minute Timer">
            <a:hlinkClick r:id="rId4"/>
          </p:cNvPr>
          <p:cNvPicPr preferRelativeResize="0"/>
          <p:nvPr/>
        </p:nvPicPr>
        <p:blipFill>
          <a:blip r:embed="rId5">
            <a:alphaModFix/>
          </a:blip>
          <a:stretch>
            <a:fillRect/>
          </a:stretch>
        </p:blipFill>
        <p:spPr>
          <a:xfrm>
            <a:off x="7762311" y="4343400"/>
            <a:ext cx="1381689" cy="77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437625" y="630500"/>
            <a:ext cx="7706375" cy="3380025"/>
          </a:xfrm>
          <a:prstGeom prst="rect">
            <a:avLst/>
          </a:prstGeom>
          <a:noFill/>
          <a:ln cap="flat" cmpd="sng" w="28575">
            <a:solidFill>
              <a:srgbClr val="38761D"/>
            </a:solidFill>
            <a:prstDash val="solid"/>
            <a:round/>
            <a:headEnd len="sm" w="sm" type="none"/>
            <a:tailEnd len="sm" w="sm" type="none"/>
          </a:ln>
        </p:spPr>
      </p:pic>
      <p:sp>
        <p:nvSpPr>
          <p:cNvPr id="64" name="Google Shape;64;p14"/>
          <p:cNvSpPr txBox="1"/>
          <p:nvPr/>
        </p:nvSpPr>
        <p:spPr>
          <a:xfrm>
            <a:off x="11050" y="3971025"/>
            <a:ext cx="9132900" cy="1172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This map tracks how much water people use in each country vs. how much water the country has. Countries that have less water access often have difficulty providing water for citizens.</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What parts of the world seem to have the </a:t>
            </a:r>
            <a:r>
              <a:rPr b="1" lang="en" sz="1600">
                <a:solidFill>
                  <a:schemeClr val="dk1"/>
                </a:solidFill>
              </a:rPr>
              <a:t>most</a:t>
            </a:r>
            <a:r>
              <a:rPr lang="en" sz="1600">
                <a:solidFill>
                  <a:schemeClr val="dk1"/>
                </a:solidFill>
              </a:rPr>
              <a:t> trouble providing water to people?</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What parts of the world seem to have the </a:t>
            </a:r>
            <a:r>
              <a:rPr b="1" lang="en" sz="1600">
                <a:solidFill>
                  <a:schemeClr val="dk1"/>
                </a:solidFill>
              </a:rPr>
              <a:t>least</a:t>
            </a:r>
            <a:r>
              <a:rPr lang="en" sz="1600">
                <a:solidFill>
                  <a:schemeClr val="dk1"/>
                </a:solidFill>
              </a:rPr>
              <a:t> trouble providing water to people?</a:t>
            </a:r>
            <a:endParaRPr sz="1600">
              <a:solidFill>
                <a:schemeClr val="dk1"/>
              </a:solidFill>
            </a:endParaRPr>
          </a:p>
        </p:txBody>
      </p:sp>
      <p:pic>
        <p:nvPicPr>
          <p:cNvPr id="65" name="Google Shape;65;p14"/>
          <p:cNvPicPr preferRelativeResize="0"/>
          <p:nvPr/>
        </p:nvPicPr>
        <p:blipFill>
          <a:blip r:embed="rId4">
            <a:alphaModFix/>
          </a:blip>
          <a:stretch>
            <a:fillRect/>
          </a:stretch>
        </p:blipFill>
        <p:spPr>
          <a:xfrm>
            <a:off x="4" y="-1"/>
            <a:ext cx="5024571" cy="1172400"/>
          </a:xfrm>
          <a:prstGeom prst="rect">
            <a:avLst/>
          </a:prstGeom>
          <a:noFill/>
          <a:ln>
            <a:noFill/>
          </a:ln>
        </p:spPr>
      </p:pic>
      <p:sp>
        <p:nvSpPr>
          <p:cNvPr id="66" name="Google Shape;66;p14"/>
          <p:cNvSpPr txBox="1"/>
          <p:nvPr/>
        </p:nvSpPr>
        <p:spPr>
          <a:xfrm>
            <a:off x="1493275" y="2743200"/>
            <a:ext cx="1581900" cy="929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67" name="Google Shape;67;p14"/>
          <p:cNvSpPr txBox="1"/>
          <p:nvPr/>
        </p:nvSpPr>
        <p:spPr>
          <a:xfrm>
            <a:off x="5173575" y="150400"/>
            <a:ext cx="3865200" cy="421200"/>
          </a:xfrm>
          <a:prstGeom prst="rect">
            <a:avLst/>
          </a:prstGeom>
          <a:solidFill>
            <a:srgbClr val="00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rPr>
              <a:t>Water Supply Map</a:t>
            </a:r>
            <a:endParaRPr b="1" sz="18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Today’s Driving Questions</a:t>
            </a:r>
            <a:endParaRPr>
              <a:solidFill>
                <a:schemeClr val="lt1"/>
              </a:solidFill>
            </a:endParaRPr>
          </a:p>
        </p:txBody>
      </p:sp>
      <p:sp>
        <p:nvSpPr>
          <p:cNvPr id="194" name="Google Shape;194;p32"/>
          <p:cNvSpPr txBox="1"/>
          <p:nvPr>
            <p:ph idx="1" type="body"/>
          </p:nvPr>
        </p:nvSpPr>
        <p:spPr>
          <a:xfrm>
            <a:off x="311700" y="1152475"/>
            <a:ext cx="85206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Old: </a:t>
            </a:r>
            <a:r>
              <a:rPr lang="en">
                <a:solidFill>
                  <a:schemeClr val="dk1"/>
                </a:solidFill>
              </a:rPr>
              <a:t>What do people in Chicago and the surrounding area need to know about their drinking water sources?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New: </a:t>
            </a:r>
            <a:r>
              <a:rPr lang="en">
                <a:solidFill>
                  <a:schemeClr val="dk1"/>
                </a:solidFill>
              </a:rPr>
              <a:t>How did the reversal of the Chicago River impact the quality of fresh water as far away as St. Louis?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The Chicago River</a:t>
            </a:r>
            <a:endParaRPr>
              <a:solidFill>
                <a:schemeClr val="lt1"/>
              </a:solidFill>
            </a:endParaRPr>
          </a:p>
        </p:txBody>
      </p:sp>
      <p:sp>
        <p:nvSpPr>
          <p:cNvPr id="200" name="Google Shape;200;p33"/>
          <p:cNvSpPr txBox="1"/>
          <p:nvPr>
            <p:ph idx="1" type="body"/>
          </p:nvPr>
        </p:nvSpPr>
        <p:spPr>
          <a:xfrm>
            <a:off x="311700" y="1152475"/>
            <a:ext cx="47544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The Chicago River is </a:t>
            </a:r>
            <a:r>
              <a:rPr b="1" lang="en">
                <a:solidFill>
                  <a:schemeClr val="dk1"/>
                </a:solidFill>
              </a:rPr>
              <a:t>weird.</a:t>
            </a:r>
            <a:endParaRPr b="1">
              <a:solidFill>
                <a:schemeClr val="dk1"/>
              </a:solidFill>
            </a:endParaRPr>
          </a:p>
          <a:p>
            <a:pPr indent="0" lvl="0" marL="0" rtl="0" algn="l">
              <a:lnSpc>
                <a:spcPct val="100000"/>
              </a:lnSpc>
              <a:spcBef>
                <a:spcPts val="0"/>
              </a:spcBef>
              <a:spcAft>
                <a:spcPts val="0"/>
              </a:spcAft>
              <a:buNone/>
            </a:pPr>
            <a:r>
              <a:t/>
            </a:r>
            <a:endParaRPr b="1">
              <a:solidFill>
                <a:schemeClr val="dk1"/>
              </a:solidFill>
            </a:endParaRPr>
          </a:p>
          <a:p>
            <a:pPr indent="0" lvl="0" marL="0" rtl="0" algn="l">
              <a:lnSpc>
                <a:spcPct val="100000"/>
              </a:lnSpc>
              <a:spcBef>
                <a:spcPts val="0"/>
              </a:spcBef>
              <a:spcAft>
                <a:spcPts val="0"/>
              </a:spcAft>
              <a:buNone/>
            </a:pPr>
            <a:r>
              <a:rPr lang="en">
                <a:solidFill>
                  <a:schemeClr val="dk1"/>
                </a:solidFill>
              </a:rPr>
              <a:t>Most rivers flow downhill towards large bodies of water, the Chicago River flows away from Lake Michigan.</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Today we’re going to learn why.</a:t>
            </a:r>
            <a:endParaRPr>
              <a:solidFill>
                <a:schemeClr val="dk1"/>
              </a:solidFill>
            </a:endParaRPr>
          </a:p>
        </p:txBody>
      </p:sp>
      <p:pic>
        <p:nvPicPr>
          <p:cNvPr id="201" name="Google Shape;201;p33"/>
          <p:cNvPicPr preferRelativeResize="0"/>
          <p:nvPr/>
        </p:nvPicPr>
        <p:blipFill>
          <a:blip r:embed="rId3">
            <a:alphaModFix/>
          </a:blip>
          <a:stretch>
            <a:fillRect/>
          </a:stretch>
        </p:blipFill>
        <p:spPr>
          <a:xfrm>
            <a:off x="5202630" y="0"/>
            <a:ext cx="3941370" cy="2571750"/>
          </a:xfrm>
          <a:prstGeom prst="rect">
            <a:avLst/>
          </a:prstGeom>
          <a:noFill/>
          <a:ln>
            <a:noFill/>
          </a:ln>
        </p:spPr>
      </p:pic>
      <p:pic>
        <p:nvPicPr>
          <p:cNvPr id="202" name="Google Shape;202;p33"/>
          <p:cNvPicPr preferRelativeResize="0"/>
          <p:nvPr/>
        </p:nvPicPr>
        <p:blipFill>
          <a:blip r:embed="rId4">
            <a:alphaModFix/>
          </a:blip>
          <a:stretch>
            <a:fillRect/>
          </a:stretch>
        </p:blipFill>
        <p:spPr>
          <a:xfrm>
            <a:off x="5254125" y="2571750"/>
            <a:ext cx="3838250" cy="2466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The Chicago River</a:t>
            </a:r>
            <a:endParaRPr>
              <a:solidFill>
                <a:schemeClr val="lt1"/>
              </a:solidFill>
            </a:endParaRPr>
          </a:p>
        </p:txBody>
      </p:sp>
      <p:sp>
        <p:nvSpPr>
          <p:cNvPr id="208" name="Google Shape;208;p34"/>
          <p:cNvSpPr txBox="1"/>
          <p:nvPr>
            <p:ph idx="1" type="body"/>
          </p:nvPr>
        </p:nvSpPr>
        <p:spPr>
          <a:xfrm>
            <a:off x="311700" y="1152475"/>
            <a:ext cx="47544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Examine the source “</a:t>
            </a:r>
            <a:r>
              <a:rPr lang="en" u="sng">
                <a:solidFill>
                  <a:schemeClr val="accent5"/>
                </a:solidFill>
                <a:hlinkClick r:id="rId3">
                  <a:extLst>
                    <a:ext uri="{A12FA001-AC4F-418D-AE19-62706E023703}">
                      <ahyp:hlinkClr val="tx"/>
                    </a:ext>
                  </a:extLst>
                </a:hlinkClick>
              </a:rPr>
              <a:t>How Chicago Reversed its River</a:t>
            </a:r>
            <a:r>
              <a:rPr lang="en">
                <a:solidFill>
                  <a:schemeClr val="dk1"/>
                </a:solidFill>
              </a:rPr>
              <a: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Write this question in your red notebook:</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How did the reversal of the Chicago River impact the quality of fresh water as far away as St. Louis?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Take notes that help you answer the question. Be ready to share what you wrote in your color group.</a:t>
            </a:r>
            <a:endParaRPr>
              <a:solidFill>
                <a:schemeClr val="dk1"/>
              </a:solidFill>
            </a:endParaRPr>
          </a:p>
        </p:txBody>
      </p:sp>
      <p:pic>
        <p:nvPicPr>
          <p:cNvPr descr="15 Minute Timer - Relaxing Zen Music&#10;&#10;📜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  Luma Fusion&#10;    -  Premiere Pro 2020&#10;    - Adobe After Effects&#10;    - Photoshop&#10;&#10;📽Video and filming&#10;    - Sony a6000&#10;    - Fujifilm X-T3&#10;    - GoPro Hero8 &#10;    - Story Blocks&#10;    -  Pexels&#10;    -  Pixabay&#10;    - Adobe Stock&#10;    - Pond 5&#10;&#10;🎶Audio&#10;    - Story Blocks&#10;    - Youtube Audio Library&#10;&#10;🎤Microphone&#10;    - Blue Yeta&#10;    - Audio-Technica BP4025&#10;    - Zoom H2N&#10;&#10;&#10;Hashtags&#10;#Timer #Relaxation #RelaxingMusic&#10;&#10;© Copyright Tick Tock Countdown Timer 2021. All rights reserved. Any reproduction or republication of all or part of this video is prohibited. All of the video material on this channel is copyright protected. .&#10;&#10;&#10;If you like my timers, please support me by buying me a coffee with the link below.&#10;&#10;https://www.buymeacoffee.com/ccproductiw" id="209" name="Google Shape;209;p34" title="15 Minute Timer - Relaxing Zen Music">
            <a:hlinkClick r:id="rId4"/>
          </p:cNvPr>
          <p:cNvPicPr preferRelativeResize="0"/>
          <p:nvPr/>
        </p:nvPicPr>
        <p:blipFill>
          <a:blip r:embed="rId5">
            <a:alphaModFix/>
          </a:blip>
          <a:stretch>
            <a:fillRect/>
          </a:stretch>
        </p:blipFill>
        <p:spPr>
          <a:xfrm>
            <a:off x="5218500" y="1170125"/>
            <a:ext cx="3613800" cy="20327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The Chicago River</a:t>
            </a:r>
            <a:endParaRPr>
              <a:solidFill>
                <a:schemeClr val="lt1"/>
              </a:solidFill>
            </a:endParaRPr>
          </a:p>
        </p:txBody>
      </p:sp>
      <p:sp>
        <p:nvSpPr>
          <p:cNvPr id="215" name="Google Shape;215;p35"/>
          <p:cNvSpPr txBox="1"/>
          <p:nvPr>
            <p:ph idx="1" type="body"/>
          </p:nvPr>
        </p:nvSpPr>
        <p:spPr>
          <a:xfrm>
            <a:off x="311700" y="1152475"/>
            <a:ext cx="47544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Meet in your reading group. Using your notes, discuss today’s driving question.</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How did the reversal of the Chicago River impact the quality of fresh water as far away as St. Louis?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Choose a speaker to summarize your discussion for the class.</a:t>
            </a:r>
            <a:endParaRPr>
              <a:solidFill>
                <a:schemeClr val="dk1"/>
              </a:solidFill>
            </a:endParaRPr>
          </a:p>
        </p:txBody>
      </p:sp>
      <p:pic>
        <p:nvPicPr>
          <p:cNvPr descr="5 Minute Timer - Relaxing Music with Ocean Waves&#10;&#10;📜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  Luma Fusion&#10;    -  Premiere Pro 2020&#10;    - Adobe After Effects&#10;    - Photoshop&#10;&#10;📽Video and filming&#10;    - Sony a6000&#10;    - Fujifilm X-T3&#10;    - GoPro Hero8 &#10;    - Story Blocks&#10;    -  Pexels&#10;    -  Pixabay&#10;    - Adobe Stock&#10;    - Pond 5&#10;&#10;🎶Audio&#10;    - Story Blocks&#10;    - Youtube Audio Library&#10;&#10;🎤Microphone&#10;    - Blue Yeta&#10;    - Audio-Technica BP4025&#10;    - Zoom H2N&#10;&#10;&#10;Hashtags&#10;#Timer #Relaxation #RelaxingMusic&#10;&#10;© Copyright Tick Tock Countdown Timer 2021. All rights reserved. Any reproduction or republication of all or part of this video is prohibited. All of the video material on this channel is copyright protected. If you like my timers, please support me by buying me a coffee with the link below.&#10;&#10;https://www.buymeacoffee.com/ccproductiw" id="216" name="Google Shape;216;p35" title="5 Minute Timer - Relaxing Music with Ocean Waves">
            <a:hlinkClick r:id="rId3"/>
          </p:cNvPr>
          <p:cNvPicPr preferRelativeResize="0"/>
          <p:nvPr/>
        </p:nvPicPr>
        <p:blipFill>
          <a:blip r:embed="rId4">
            <a:alphaModFix/>
          </a:blip>
          <a:stretch>
            <a:fillRect/>
          </a:stretch>
        </p:blipFill>
        <p:spPr>
          <a:xfrm>
            <a:off x="5218500" y="1170125"/>
            <a:ext cx="3613800" cy="20327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Re-Reversing the River?</a:t>
            </a:r>
            <a:endParaRPr>
              <a:solidFill>
                <a:schemeClr val="lt1"/>
              </a:solidFill>
            </a:endParaRPr>
          </a:p>
        </p:txBody>
      </p:sp>
      <p:sp>
        <p:nvSpPr>
          <p:cNvPr id="222" name="Google Shape;222;p36"/>
          <p:cNvSpPr txBox="1"/>
          <p:nvPr>
            <p:ph idx="1" type="body"/>
          </p:nvPr>
        </p:nvSpPr>
        <p:spPr>
          <a:xfrm>
            <a:off x="0" y="572700"/>
            <a:ext cx="2743200" cy="4570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Last July, Chicago officials decided to briefly re-reverse the Chicago River, causing it to flow towards Lake Michigan.</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Answer the following in your notebook:</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Why did they decide to re-reverse the river?</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What are some possible impacts of the decision?</a:t>
            </a:r>
            <a:endParaRPr>
              <a:solidFill>
                <a:schemeClr val="dk1"/>
              </a:solidFill>
            </a:endParaRPr>
          </a:p>
        </p:txBody>
      </p:sp>
      <p:pic>
        <p:nvPicPr>
          <p:cNvPr descr="As Chicago braces for more rain, this is why the city decided to reverse the flow of the Chicago River Sunday to prevent major flooding Sunday. FULL STORY: https://bit.ly/3O10Agb" id="223" name="Google Shape;223;p36" title="Inside the decision to reverse the Chicago River">
            <a:hlinkClick r:id="rId3"/>
          </p:cNvPr>
          <p:cNvPicPr preferRelativeResize="0"/>
          <p:nvPr/>
        </p:nvPicPr>
        <p:blipFill>
          <a:blip r:embed="rId4">
            <a:alphaModFix/>
          </a:blip>
          <a:stretch>
            <a:fillRect/>
          </a:stretch>
        </p:blipFill>
        <p:spPr>
          <a:xfrm>
            <a:off x="2812775" y="572700"/>
            <a:ext cx="6331225" cy="35613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Exit Ticket</a:t>
            </a:r>
            <a:endParaRPr>
              <a:solidFill>
                <a:schemeClr val="lt1"/>
              </a:solidFill>
            </a:endParaRPr>
          </a:p>
        </p:txBody>
      </p:sp>
      <p:sp>
        <p:nvSpPr>
          <p:cNvPr id="229" name="Google Shape;229;p37"/>
          <p:cNvSpPr txBox="1"/>
          <p:nvPr>
            <p:ph idx="1" type="body"/>
          </p:nvPr>
        </p:nvSpPr>
        <p:spPr>
          <a:xfrm>
            <a:off x="311700" y="1152475"/>
            <a:ext cx="49977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solidFill>
                  <a:srgbClr val="000000"/>
                </a:solidFill>
              </a:rPr>
              <a:t>Go back to the KWL chart you created at the start of this unit.</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lang="en" sz="1600">
                <a:solidFill>
                  <a:srgbClr val="000000"/>
                </a:solidFill>
              </a:rPr>
              <a:t>Add onto the “L” column.</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lang="en" sz="1600">
                <a:solidFill>
                  <a:srgbClr val="000000"/>
                </a:solidFill>
              </a:rPr>
              <a:t>Be ready to share with the class!</a:t>
            </a:r>
            <a:endParaRPr sz="1600">
              <a:solidFill>
                <a:srgbClr val="000000"/>
              </a:solidFill>
            </a:endParaRPr>
          </a:p>
        </p:txBody>
      </p:sp>
      <p:pic>
        <p:nvPicPr>
          <p:cNvPr descr="This 4 minute countdown timer features lofi beats and nature to help with studying, relaxing, unwinding, meditation, or classroom warm ups.  Enjoy this scene from the back of cruise ship in the Gulf of Mexico.&#10;&#10;This was recorded in 4K by 2 teachers looking for more timers for their classrooms." id="230" name="Google Shape;230;p37" title="4 Minute Timer - Relaxing Water View and Relaxing Music">
            <a:hlinkClick r:id="rId3"/>
          </p:cNvPr>
          <p:cNvPicPr preferRelativeResize="0"/>
          <p:nvPr/>
        </p:nvPicPr>
        <p:blipFill>
          <a:blip r:embed="rId4">
            <a:alphaModFix/>
          </a:blip>
          <a:stretch>
            <a:fillRect/>
          </a:stretch>
        </p:blipFill>
        <p:spPr>
          <a:xfrm>
            <a:off x="5461800" y="1170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6" name="Google Shape;23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chemeClr val="lt1"/>
                </a:solidFill>
              </a:rPr>
              <a:t>World Studies</a:t>
            </a:r>
            <a:r>
              <a:rPr lang="en">
                <a:solidFill>
                  <a:schemeClr val="lt1"/>
                </a:solidFill>
              </a:rPr>
              <a:t> - Friday - Bell Ringer</a:t>
            </a:r>
            <a:endParaRPr>
              <a:solidFill>
                <a:schemeClr val="lt1"/>
              </a:solidFill>
            </a:endParaRPr>
          </a:p>
          <a:p>
            <a:pPr indent="0" lvl="0" marL="0" rtl="0" algn="l">
              <a:spcBef>
                <a:spcPts val="0"/>
              </a:spcBef>
              <a:spcAft>
                <a:spcPts val="0"/>
              </a:spcAft>
              <a:buClr>
                <a:schemeClr val="dk1"/>
              </a:buClr>
              <a:buSzPct val="39285"/>
              <a:buFont typeface="Arial"/>
              <a:buNone/>
            </a:pPr>
            <a:r>
              <a:t/>
            </a:r>
            <a:endParaRPr>
              <a:solidFill>
                <a:schemeClr val="lt1"/>
              </a:solidFill>
            </a:endParaRPr>
          </a:p>
          <a:p>
            <a:pPr indent="0" lvl="0" marL="0" rtl="0" algn="l">
              <a:spcBef>
                <a:spcPts val="0"/>
              </a:spcBef>
              <a:spcAft>
                <a:spcPts val="0"/>
              </a:spcAft>
              <a:buNone/>
            </a:pPr>
            <a:r>
              <a:t/>
            </a:r>
            <a:endParaRPr>
              <a:solidFill>
                <a:srgbClr val="FFFFFF"/>
              </a:solidFill>
            </a:endParaRPr>
          </a:p>
        </p:txBody>
      </p:sp>
      <p:sp>
        <p:nvSpPr>
          <p:cNvPr id="242" name="Google Shape;242;p3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Take out your sources from this week and look back over them.</a:t>
            </a:r>
            <a:endParaRPr>
              <a:solidFill>
                <a:schemeClr val="dk1"/>
              </a:solidFill>
            </a:endParaRPr>
          </a:p>
          <a:p>
            <a:pPr indent="0" lvl="0" marL="0" rtl="0" algn="l">
              <a:spcBef>
                <a:spcPts val="1200"/>
              </a:spcBef>
              <a:spcAft>
                <a:spcPts val="0"/>
              </a:spcAft>
              <a:buNone/>
            </a:pPr>
            <a:r>
              <a:rPr lang="en">
                <a:solidFill>
                  <a:schemeClr val="dk1"/>
                </a:solidFill>
              </a:rPr>
              <a:t>Complete the Socratic Seminar preparation sheet.</a:t>
            </a:r>
            <a:endParaRPr>
              <a:solidFill>
                <a:schemeClr val="dk1"/>
              </a:solidFill>
            </a:endParaRPr>
          </a:p>
          <a:p>
            <a:pPr indent="0" lvl="0" marL="0" rtl="0" algn="l">
              <a:spcBef>
                <a:spcPts val="1200"/>
              </a:spcBef>
              <a:spcAft>
                <a:spcPts val="0"/>
              </a:spcAft>
              <a:buNone/>
            </a:pPr>
            <a:r>
              <a:rPr lang="en">
                <a:solidFill>
                  <a:schemeClr val="dk1"/>
                </a:solidFill>
              </a:rPr>
              <a:t>Prepare to answer this question during Seminar today:</a:t>
            </a:r>
            <a:endParaRPr>
              <a:solidFill>
                <a:schemeClr val="dk1"/>
              </a:solidFill>
            </a:endParaRPr>
          </a:p>
          <a:p>
            <a:pPr indent="-342900" lvl="0" marL="457200" rtl="0" algn="l">
              <a:lnSpc>
                <a:spcPct val="100000"/>
              </a:lnSpc>
              <a:spcBef>
                <a:spcPts val="1200"/>
              </a:spcBef>
              <a:spcAft>
                <a:spcPts val="0"/>
              </a:spcAft>
              <a:buClr>
                <a:schemeClr val="dk1"/>
              </a:buClr>
              <a:buSzPts val="1800"/>
              <a:buChar char="●"/>
            </a:pPr>
            <a:r>
              <a:rPr lang="en">
                <a:solidFill>
                  <a:schemeClr val="dk1"/>
                </a:solidFill>
              </a:rPr>
              <a:t>What do people in Chicago and the surrounding area need to know about their drinking water sources?</a:t>
            </a:r>
            <a:endParaRPr>
              <a:solidFill>
                <a:schemeClr val="dk1"/>
              </a:solidFill>
            </a:endParaRPr>
          </a:p>
        </p:txBody>
      </p:sp>
      <p:graphicFrame>
        <p:nvGraphicFramePr>
          <p:cNvPr id="243" name="Google Shape;243;p39"/>
          <p:cNvGraphicFramePr/>
          <p:nvPr/>
        </p:nvGraphicFramePr>
        <p:xfrm>
          <a:off x="5321813" y="3056925"/>
          <a:ext cx="3000000" cy="3000000"/>
        </p:xfrm>
        <a:graphic>
          <a:graphicData uri="http://schemas.openxmlformats.org/drawingml/2006/table">
            <a:tbl>
              <a:tblPr>
                <a:noFill/>
                <a:tableStyleId>{34414582-356C-4DA7-8BD6-66920104834D}</a:tableStyleId>
              </a:tblPr>
              <a:tblGrid>
                <a:gridCol w="569100"/>
                <a:gridCol w="2982825"/>
              </a:tblGrid>
              <a:tr h="505550">
                <a:tc>
                  <a:txBody>
                    <a:bodyPr/>
                    <a:lstStyle/>
                    <a:p>
                      <a:pPr indent="0" lvl="0" marL="0" rtl="0" algn="ctr">
                        <a:spcBef>
                          <a:spcPts val="0"/>
                        </a:spcBef>
                        <a:spcAft>
                          <a:spcPts val="0"/>
                        </a:spcAft>
                        <a:buNone/>
                      </a:pPr>
                      <a:r>
                        <a:rPr lang="en" sz="1800"/>
                        <a:t>M</a:t>
                      </a:r>
                      <a:endParaRPr sz="1800"/>
                    </a:p>
                  </a:txBody>
                  <a:tcPr marT="91425" marB="91425" marR="91425" marL="91425"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600"/>
                        <a:t>Seated</a:t>
                      </a:r>
                      <a:endParaRPr sz="1600"/>
                    </a:p>
                  </a:txBody>
                  <a:tcPr marT="91425" marB="91425" marR="91425" marL="91425"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FFFFFF"/>
                    </a:solidFill>
                  </a:tcPr>
                </a:tc>
              </a:tr>
              <a:tr h="479000">
                <a:tc>
                  <a:txBody>
                    <a:bodyPr/>
                    <a:lstStyle/>
                    <a:p>
                      <a:pPr indent="0" lvl="0" marL="0" rtl="0" algn="ctr">
                        <a:spcBef>
                          <a:spcPts val="0"/>
                        </a:spcBef>
                        <a:spcAft>
                          <a:spcPts val="0"/>
                        </a:spcAft>
                        <a:buNone/>
                      </a:pPr>
                      <a:r>
                        <a:rPr lang="en" sz="1800"/>
                        <a:t>V</a:t>
                      </a:r>
                      <a:endParaRPr sz="1800"/>
                    </a:p>
                  </a:txBody>
                  <a:tcPr marT="91425" marB="91425" marR="91425" marL="91425"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600"/>
                        <a:t>Level 0</a:t>
                      </a:r>
                      <a:endParaRPr sz="1600"/>
                    </a:p>
                  </a:txBody>
                  <a:tcPr marT="91425" marB="91425" marR="91425" marL="91425"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FFFFFF"/>
                    </a:solidFill>
                  </a:tcPr>
                </a:tc>
              </a:tr>
              <a:tr h="811050">
                <a:tc>
                  <a:txBody>
                    <a:bodyPr/>
                    <a:lstStyle/>
                    <a:p>
                      <a:pPr indent="0" lvl="0" marL="0" rtl="0" algn="ctr">
                        <a:spcBef>
                          <a:spcPts val="0"/>
                        </a:spcBef>
                        <a:spcAft>
                          <a:spcPts val="0"/>
                        </a:spcAft>
                        <a:buNone/>
                      </a:pPr>
                      <a:r>
                        <a:rPr lang="en" sz="1800"/>
                        <a:t>P</a:t>
                      </a:r>
                      <a:endParaRPr sz="1800"/>
                    </a:p>
                  </a:txBody>
                  <a:tcPr marT="91425" marB="91425" marR="91425" marL="91425"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1600"/>
                        <a:t>Writing in your notebook</a:t>
                      </a:r>
                      <a:endParaRPr sz="1600"/>
                    </a:p>
                  </a:txBody>
                  <a:tcPr marT="91425" marB="91425" marR="91425" marL="91425"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FFFFFF"/>
                    </a:solidFill>
                  </a:tcPr>
                </a:tc>
              </a:tr>
            </a:tbl>
          </a:graphicData>
        </a:graphic>
      </p:graphicFrame>
      <p:pic>
        <p:nvPicPr>
          <p:cNvPr descr="Aesthetic 7 minute timer with relaxing music and alarm. Great timer for rest times, short focused study or work sessions. Can be used in a classroom. &#10;&#10;💿 Original relaxing music by @ItsPomodoro  &#10;&#10;Check out this playlist for more more 7 minute timers with relaxing music: https://www.youtube.com/watch?v=sERe0IUzpR4&amp;list=PLLzlqhtRyNWZb64yQoTVFBrZriZIRr22z &#10;&#10;👍 Please support the channel by liking the video and subscribing for more!&#10;&#10;⏰ We specialize in aesthetic timers with relaxing music. But if you are looking for a different timer please leave a comment describing what kind of timer you'd like to see, and we will make a timer just for you!" id="244" name="Google Shape;244;p39" title="7 Minute Timer with Relaxing Music and Alarm 🎵⏰">
            <a:hlinkClick r:id="rId3"/>
          </p:cNvPr>
          <p:cNvPicPr preferRelativeResize="0"/>
          <p:nvPr/>
        </p:nvPicPr>
        <p:blipFill>
          <a:blip r:embed="rId4">
            <a:alphaModFix/>
          </a:blip>
          <a:stretch>
            <a:fillRect/>
          </a:stretch>
        </p:blipFill>
        <p:spPr>
          <a:xfrm>
            <a:off x="5825750" y="11800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40"/>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Seminar - Facilitator</a:t>
            </a:r>
            <a:endParaRPr>
              <a:solidFill>
                <a:srgbClr val="FFFFFF"/>
              </a:solidFill>
            </a:endParaRPr>
          </a:p>
        </p:txBody>
      </p:sp>
      <p:sp>
        <p:nvSpPr>
          <p:cNvPr id="250" name="Google Shape;250;p40"/>
          <p:cNvSpPr txBox="1"/>
          <p:nvPr>
            <p:ph idx="1" type="body"/>
          </p:nvPr>
        </p:nvSpPr>
        <p:spPr>
          <a:xfrm>
            <a:off x="457200" y="1362625"/>
            <a:ext cx="8418000" cy="3334500"/>
          </a:xfrm>
          <a:prstGeom prst="rect">
            <a:avLst/>
          </a:prstGeom>
          <a:solidFill>
            <a:srgbClr val="FFFFFF"/>
          </a:solidFill>
        </p:spPr>
        <p:txBody>
          <a:bodyPr anchorCtr="0" anchor="t" bIns="91425" lIns="91425" spcFirstLastPara="1" rIns="91425" wrap="square" tIns="91425">
            <a:normAutofit/>
          </a:bodyPr>
          <a:lstStyle/>
          <a:p>
            <a:pPr indent="-406400" lvl="0" marL="457200" rtl="0" algn="l">
              <a:spcBef>
                <a:spcPts val="0"/>
              </a:spcBef>
              <a:spcAft>
                <a:spcPts val="0"/>
              </a:spcAft>
              <a:buClr>
                <a:schemeClr val="dk1"/>
              </a:buClr>
              <a:buSzPts val="2800"/>
              <a:buChar char="●"/>
            </a:pPr>
            <a:r>
              <a:rPr lang="en" sz="2800">
                <a:solidFill>
                  <a:schemeClr val="dk1"/>
                </a:solidFill>
              </a:rPr>
              <a:t>The </a:t>
            </a:r>
            <a:r>
              <a:rPr b="1" lang="en" sz="2800" u="sng">
                <a:solidFill>
                  <a:schemeClr val="dk1"/>
                </a:solidFill>
              </a:rPr>
              <a:t>facilitator</a:t>
            </a:r>
            <a:r>
              <a:rPr lang="en" sz="2800">
                <a:solidFill>
                  <a:schemeClr val="dk1"/>
                </a:solidFill>
              </a:rPr>
              <a:t> is an </a:t>
            </a:r>
            <a:br>
              <a:rPr lang="en" sz="2800">
                <a:solidFill>
                  <a:schemeClr val="dk1"/>
                </a:solidFill>
              </a:rPr>
            </a:br>
            <a:r>
              <a:rPr lang="en" sz="2800">
                <a:solidFill>
                  <a:schemeClr val="dk1"/>
                </a:solidFill>
              </a:rPr>
              <a:t>important role in Seminar.</a:t>
            </a:r>
            <a:endParaRPr sz="2800">
              <a:solidFill>
                <a:schemeClr val="dk1"/>
              </a:solidFill>
            </a:endParaRPr>
          </a:p>
          <a:p>
            <a:pPr indent="-406400" lvl="0" marL="457200" rtl="0" algn="l">
              <a:spcBef>
                <a:spcPts val="0"/>
              </a:spcBef>
              <a:spcAft>
                <a:spcPts val="0"/>
              </a:spcAft>
              <a:buClr>
                <a:schemeClr val="dk1"/>
              </a:buClr>
              <a:buSzPts val="2800"/>
              <a:buChar char="●"/>
            </a:pPr>
            <a:r>
              <a:rPr lang="en" sz="2800">
                <a:solidFill>
                  <a:schemeClr val="dk1"/>
                </a:solidFill>
              </a:rPr>
              <a:t>The facilitator reads the question, calls on students to participate, and makes sure students follow the norms.</a:t>
            </a:r>
            <a:endParaRPr sz="2800">
              <a:solidFill>
                <a:schemeClr val="dk1"/>
              </a:solidFill>
            </a:endParaRPr>
          </a:p>
        </p:txBody>
      </p:sp>
      <p:pic>
        <p:nvPicPr>
          <p:cNvPr id="251" name="Google Shape;251;p40"/>
          <p:cNvPicPr preferRelativeResize="0"/>
          <p:nvPr/>
        </p:nvPicPr>
        <p:blipFill>
          <a:blip r:embed="rId3">
            <a:alphaModFix/>
          </a:blip>
          <a:stretch>
            <a:fillRect/>
          </a:stretch>
        </p:blipFill>
        <p:spPr>
          <a:xfrm>
            <a:off x="5674700" y="72776"/>
            <a:ext cx="3393100" cy="1906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41"/>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Seminar Groups &amp; Roles</a:t>
            </a:r>
            <a:endParaRPr>
              <a:solidFill>
                <a:schemeClr val="lt1"/>
              </a:solidFill>
            </a:endParaRPr>
          </a:p>
        </p:txBody>
      </p:sp>
      <p:sp>
        <p:nvSpPr>
          <p:cNvPr id="257" name="Google Shape;257;p41"/>
          <p:cNvSpPr txBox="1"/>
          <p:nvPr>
            <p:ph idx="1" type="body"/>
          </p:nvPr>
        </p:nvSpPr>
        <p:spPr>
          <a:xfrm>
            <a:off x="311700" y="1152475"/>
            <a:ext cx="8520600" cy="3416400"/>
          </a:xfrm>
          <a:prstGeom prst="rect">
            <a:avLst/>
          </a:prstGeom>
          <a:solidFill>
            <a:srgbClr val="FFFFFF"/>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We will create a chart on the board showing who will start in the INSIDE and who will start in the OUTSIDE circles.</a:t>
            </a:r>
            <a:endParaRPr>
              <a:solidFill>
                <a:schemeClr val="dk1"/>
              </a:solidFill>
            </a:endParaRPr>
          </a:p>
          <a:p>
            <a:pPr indent="0" lvl="0" marL="0" rtl="0" algn="l">
              <a:spcBef>
                <a:spcPts val="1200"/>
              </a:spcBef>
              <a:spcAft>
                <a:spcPts val="0"/>
              </a:spcAft>
              <a:buNone/>
            </a:pPr>
            <a:r>
              <a:rPr lang="en">
                <a:solidFill>
                  <a:schemeClr val="dk1"/>
                </a:solidFill>
              </a:rPr>
              <a:t>She will also need volunteers for 2 roles:</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Facilitator (2 students)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Point Tracker (2 students)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Unit 4 - Our Water, Our Ways - Introduction</a:t>
            </a:r>
            <a:endParaRPr>
              <a:solidFill>
                <a:schemeClr val="lt1"/>
              </a:solidFill>
            </a:endParaRPr>
          </a:p>
        </p:txBody>
      </p:sp>
      <p:sp>
        <p:nvSpPr>
          <p:cNvPr id="73" name="Google Shape;73;p15"/>
          <p:cNvSpPr txBox="1"/>
          <p:nvPr>
            <p:ph idx="1" type="body"/>
          </p:nvPr>
        </p:nvSpPr>
        <p:spPr>
          <a:xfrm>
            <a:off x="311700" y="1152475"/>
            <a:ext cx="6269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In Unit 4 - Our Water, Our Ways, you will use the historical thinking skills you developed studying ancient and medieval history to study a modern problem: the global water crisis.</a:t>
            </a:r>
            <a:endParaRPr>
              <a:solidFill>
                <a:srgbClr val="000000"/>
              </a:solidFill>
            </a:endParaRPr>
          </a:p>
          <a:p>
            <a:pPr indent="0" lvl="0" marL="0" rtl="0" algn="l">
              <a:spcBef>
                <a:spcPts val="1200"/>
              </a:spcBef>
              <a:spcAft>
                <a:spcPts val="0"/>
              </a:spcAft>
              <a:buNone/>
            </a:pPr>
            <a:r>
              <a:rPr lang="en">
                <a:solidFill>
                  <a:srgbClr val="000000"/>
                </a:solidFill>
              </a:rPr>
              <a:t>At the end of the unit, you will be able to answer questions like these:</a:t>
            </a:r>
            <a:endParaRPr>
              <a:solidFill>
                <a:srgbClr val="000000"/>
              </a:solidFill>
            </a:endParaRPr>
          </a:p>
          <a:p>
            <a:pPr indent="-342900" lvl="0" marL="457200" rtl="0" algn="l">
              <a:spcBef>
                <a:spcPts val="1200"/>
              </a:spcBef>
              <a:spcAft>
                <a:spcPts val="0"/>
              </a:spcAft>
              <a:buClr>
                <a:srgbClr val="000000"/>
              </a:buClr>
              <a:buSzPts val="1800"/>
              <a:buAutoNum type="arabicPeriod"/>
            </a:pPr>
            <a:r>
              <a:rPr lang="en">
                <a:solidFill>
                  <a:srgbClr val="000000"/>
                </a:solidFill>
              </a:rPr>
              <a:t>Where does our water come from?</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How can decisions made by people impact our water </a:t>
            </a:r>
            <a:r>
              <a:rPr lang="en">
                <a:solidFill>
                  <a:srgbClr val="000000"/>
                </a:solidFill>
              </a:rPr>
              <a:t>supply</a:t>
            </a:r>
            <a:r>
              <a:rPr lang="en">
                <a:solidFill>
                  <a:srgbClr val="000000"/>
                </a:solidFill>
              </a:rPr>
              <a:t>?</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What should Chicagoans know about the water crisis?</a:t>
            </a:r>
            <a:endParaRPr>
              <a:solidFill>
                <a:srgbClr val="000000"/>
              </a:solidFill>
            </a:endParaRPr>
          </a:p>
          <a:p>
            <a:pPr indent="-342900" lvl="0" marL="457200" rtl="0" algn="l">
              <a:lnSpc>
                <a:spcPct val="100000"/>
              </a:lnSpc>
              <a:spcBef>
                <a:spcPts val="0"/>
              </a:spcBef>
              <a:spcAft>
                <a:spcPts val="0"/>
              </a:spcAft>
              <a:buClr>
                <a:srgbClr val="000000"/>
              </a:buClr>
              <a:buSzPts val="1800"/>
              <a:buAutoNum type="arabicPeriod"/>
            </a:pPr>
            <a:r>
              <a:rPr lang="en">
                <a:solidFill>
                  <a:schemeClr val="dk1"/>
                </a:solidFill>
              </a:rPr>
              <a:t>How can we “bring home” underreported stories related to the global water crisis? </a:t>
            </a:r>
            <a:endParaRPr>
              <a:solidFill>
                <a:srgbClr val="000000"/>
              </a:solidFill>
            </a:endParaRPr>
          </a:p>
        </p:txBody>
      </p:sp>
      <p:sp>
        <p:nvSpPr>
          <p:cNvPr id="74" name="Google Shape;74;p15"/>
          <p:cNvSpPr txBox="1"/>
          <p:nvPr/>
        </p:nvSpPr>
        <p:spPr>
          <a:xfrm>
            <a:off x="6581400" y="1556850"/>
            <a:ext cx="2250900" cy="2029800"/>
          </a:xfrm>
          <a:prstGeom prst="rect">
            <a:avLst/>
          </a:prstGeom>
          <a:solidFill>
            <a:srgbClr val="F9CB9C"/>
          </a:solidFill>
          <a:ln cap="flat" cmpd="sng" w="9525">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Local water issues</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b="1" lang="en" sz="1800">
                <a:solidFill>
                  <a:schemeClr val="dk1"/>
                </a:solidFill>
              </a:rPr>
              <a:t>National water issues</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b="1" lang="en" sz="1800">
                <a:solidFill>
                  <a:schemeClr val="dk1"/>
                </a:solidFill>
              </a:rPr>
              <a:t>Global water issues</a:t>
            </a:r>
            <a:endParaRPr b="1" sz="1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42"/>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Positive Seminar Participation</a:t>
            </a:r>
            <a:endParaRPr>
              <a:solidFill>
                <a:schemeClr val="lt1"/>
              </a:solidFill>
            </a:endParaRPr>
          </a:p>
        </p:txBody>
      </p:sp>
      <p:sp>
        <p:nvSpPr>
          <p:cNvPr id="263" name="Google Shape;263;p42"/>
          <p:cNvSpPr txBox="1"/>
          <p:nvPr/>
        </p:nvSpPr>
        <p:spPr>
          <a:xfrm>
            <a:off x="351875" y="1489800"/>
            <a:ext cx="8480400" cy="3359700"/>
          </a:xfrm>
          <a:prstGeom prst="rect">
            <a:avLst/>
          </a:prstGeom>
          <a:solidFill>
            <a:srgbClr val="FFFFFF"/>
          </a:solid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lang="en" sz="2400">
                <a:solidFill>
                  <a:srgbClr val="000000"/>
                </a:solidFill>
                <a:latin typeface="Calibri"/>
                <a:ea typeface="Calibri"/>
                <a:cs typeface="Calibri"/>
                <a:sym typeface="Calibri"/>
              </a:rPr>
              <a:t>Respectfully respond to another person’s point.</a:t>
            </a:r>
            <a:endParaRPr sz="2400">
              <a:solidFill>
                <a:srgbClr val="000000"/>
              </a:solidFill>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latin typeface="Calibri"/>
                <a:ea typeface="Calibri"/>
                <a:cs typeface="Calibri"/>
                <a:sym typeface="Calibri"/>
              </a:rPr>
              <a:t>Cite textual evidence - and start by telling students where they can find it in the text (under what heading, etc.)</a:t>
            </a:r>
            <a:endParaRPr sz="2400">
              <a:solidFill>
                <a:srgbClr val="000000"/>
              </a:solidFill>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latin typeface="Calibri"/>
                <a:ea typeface="Calibri"/>
                <a:cs typeface="Calibri"/>
                <a:sym typeface="Calibri"/>
              </a:rPr>
              <a:t>Keep conversation flowing with a new INTERESTING question.</a:t>
            </a:r>
            <a:endParaRPr sz="2400">
              <a:solidFill>
                <a:srgbClr val="000000"/>
              </a:solidFill>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latin typeface="Calibri"/>
                <a:ea typeface="Calibri"/>
                <a:cs typeface="Calibri"/>
                <a:sym typeface="Calibri"/>
              </a:rPr>
              <a:t>Connect the text to your life experience.</a:t>
            </a:r>
            <a:endParaRPr sz="2400">
              <a:solidFill>
                <a:srgbClr val="000000"/>
              </a:solidFill>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Char char="●"/>
            </a:pPr>
            <a:r>
              <a:rPr lang="en" sz="2400">
                <a:solidFill>
                  <a:srgbClr val="000000"/>
                </a:solidFill>
                <a:latin typeface="Calibri"/>
                <a:ea typeface="Calibri"/>
                <a:cs typeface="Calibri"/>
                <a:sym typeface="Calibri"/>
              </a:rPr>
              <a:t>Active Listening! Track the speaker, snap in agreement.</a:t>
            </a:r>
            <a:endParaRPr sz="2400">
              <a:solidFill>
                <a:srgbClr val="000000"/>
              </a:solidFill>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Let other students talk first.</a:t>
            </a:r>
            <a:endParaRPr sz="2400">
              <a:solidFill>
                <a:srgbClr val="000000"/>
              </a:solidFill>
              <a:latin typeface="Calibri"/>
              <a:ea typeface="Calibri"/>
              <a:cs typeface="Calibri"/>
              <a:sym typeface="Calibri"/>
            </a:endParaRPr>
          </a:p>
          <a:p>
            <a:pPr indent="0" lvl="0" marL="0" rtl="0" algn="l">
              <a:spcBef>
                <a:spcPts val="600"/>
              </a:spcBef>
              <a:spcAft>
                <a:spcPts val="0"/>
              </a:spcAft>
              <a:buNone/>
            </a:pPr>
            <a:r>
              <a:t/>
            </a:r>
            <a:endParaRPr sz="22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43"/>
          <p:cNvSpPr txBox="1"/>
          <p:nvPr>
            <p:ph type="title"/>
          </p:nvPr>
        </p:nvSpPr>
        <p:spPr>
          <a:xfrm>
            <a:off x="311700" y="23327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Scoring Guidelines - Seminar</a:t>
            </a:r>
            <a:endParaRPr>
              <a:solidFill>
                <a:srgbClr val="FFFFFF"/>
              </a:solidFill>
            </a:endParaRPr>
          </a:p>
        </p:txBody>
      </p:sp>
      <p:sp>
        <p:nvSpPr>
          <p:cNvPr id="269" name="Google Shape;269;p43"/>
          <p:cNvSpPr txBox="1"/>
          <p:nvPr>
            <p:ph idx="1" type="body"/>
          </p:nvPr>
        </p:nvSpPr>
        <p:spPr>
          <a:xfrm>
            <a:off x="311700" y="980650"/>
            <a:ext cx="3771000" cy="1360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chemeClr val="dk1"/>
                </a:solidFill>
              </a:rPr>
              <a:t>Positive Participation (4 points): </a:t>
            </a:r>
            <a:r>
              <a:rPr lang="en" sz="1400">
                <a:solidFill>
                  <a:schemeClr val="dk1"/>
                </a:solidFill>
              </a:rPr>
              <a:t>Each time you positively participate, you earn 1 point.</a:t>
            </a:r>
            <a:endParaRPr sz="1400">
              <a:solidFill>
                <a:schemeClr val="dk1"/>
              </a:solidFill>
            </a:endParaRPr>
          </a:p>
          <a:p>
            <a:pPr indent="0" lvl="0" marL="0" rtl="0" algn="l">
              <a:spcBef>
                <a:spcPts val="0"/>
              </a:spcBef>
              <a:spcAft>
                <a:spcPts val="0"/>
              </a:spcAft>
              <a:buNone/>
            </a:pPr>
            <a:r>
              <a:rPr b="1" lang="en" sz="1400">
                <a:solidFill>
                  <a:schemeClr val="dk1"/>
                </a:solidFill>
              </a:rPr>
              <a:t>Seminar Norms (6 points): </a:t>
            </a:r>
            <a:r>
              <a:rPr lang="en" sz="1400">
                <a:solidFill>
                  <a:schemeClr val="dk1"/>
                </a:solidFill>
              </a:rPr>
              <a:t>The norms are to the right. Did you follow them?</a:t>
            </a:r>
            <a:endParaRPr sz="1400"/>
          </a:p>
        </p:txBody>
      </p:sp>
      <p:sp>
        <p:nvSpPr>
          <p:cNvPr id="270" name="Google Shape;270;p43"/>
          <p:cNvSpPr txBox="1"/>
          <p:nvPr/>
        </p:nvSpPr>
        <p:spPr>
          <a:xfrm>
            <a:off x="311700" y="2570125"/>
            <a:ext cx="3771000" cy="1878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Teacher Notes:</a:t>
            </a:r>
            <a:endParaRPr b="1"/>
          </a:p>
        </p:txBody>
      </p:sp>
      <p:sp>
        <p:nvSpPr>
          <p:cNvPr id="271" name="Google Shape;271;p43"/>
          <p:cNvSpPr txBox="1"/>
          <p:nvPr/>
        </p:nvSpPr>
        <p:spPr>
          <a:xfrm>
            <a:off x="5089950" y="150025"/>
            <a:ext cx="3846900" cy="739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Student Name: </a:t>
            </a:r>
            <a:endParaRPr/>
          </a:p>
        </p:txBody>
      </p:sp>
      <p:sp>
        <p:nvSpPr>
          <p:cNvPr id="272" name="Google Shape;272;p43"/>
          <p:cNvSpPr txBox="1"/>
          <p:nvPr/>
        </p:nvSpPr>
        <p:spPr>
          <a:xfrm>
            <a:off x="311700" y="4591075"/>
            <a:ext cx="3771000" cy="400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Score: _____/10</a:t>
            </a:r>
            <a:endParaRPr/>
          </a:p>
        </p:txBody>
      </p:sp>
      <p:sp>
        <p:nvSpPr>
          <p:cNvPr id="273" name="Google Shape;273;p43"/>
          <p:cNvSpPr txBox="1"/>
          <p:nvPr/>
        </p:nvSpPr>
        <p:spPr>
          <a:xfrm>
            <a:off x="4200450" y="980650"/>
            <a:ext cx="4736400" cy="4125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Co-Created Norms </a:t>
            </a:r>
            <a:r>
              <a:rPr b="1" lang="en" sz="1700"/>
              <a:t>(Both Circles!)</a:t>
            </a:r>
            <a:endParaRPr b="1" sz="1700"/>
          </a:p>
          <a:p>
            <a:pPr indent="0" lvl="0" marL="0" rtl="0" algn="ctr">
              <a:spcBef>
                <a:spcPts val="0"/>
              </a:spcBef>
              <a:spcAft>
                <a:spcPts val="0"/>
              </a:spcAft>
              <a:buNone/>
            </a:pPr>
            <a:r>
              <a:rPr i="1" lang="en" sz="1200"/>
              <a:t>Remember - we worked together as a class to set these.</a:t>
            </a:r>
            <a:endParaRPr i="1" sz="1200"/>
          </a:p>
          <a:p>
            <a:pPr indent="0" lvl="0" marL="0" rtl="0" algn="ctr">
              <a:spcBef>
                <a:spcPts val="0"/>
              </a:spcBef>
              <a:spcAft>
                <a:spcPts val="0"/>
              </a:spcAft>
              <a:buNone/>
            </a:pPr>
            <a:r>
              <a:rPr i="1" lang="en" sz="1200"/>
              <a:t>Did you follow them?</a:t>
            </a:r>
            <a:endParaRPr i="1" sz="1200"/>
          </a:p>
          <a:p>
            <a:pPr indent="0" lvl="0" marL="0" rtl="0" algn="ctr">
              <a:spcBef>
                <a:spcPts val="0"/>
              </a:spcBef>
              <a:spcAft>
                <a:spcPts val="0"/>
              </a:spcAft>
              <a:buNone/>
            </a:pPr>
            <a:r>
              <a:t/>
            </a:r>
            <a:endParaRPr i="1" sz="400"/>
          </a:p>
          <a:p>
            <a:pPr indent="-311150" lvl="0" marL="457200" rtl="0" algn="l">
              <a:spcBef>
                <a:spcPts val="0"/>
              </a:spcBef>
              <a:spcAft>
                <a:spcPts val="0"/>
              </a:spcAft>
              <a:buSzPts val="1300"/>
              <a:buChar char="➔"/>
            </a:pPr>
            <a:r>
              <a:rPr b="1" lang="en" sz="1300"/>
              <a:t>Respect Each Other</a:t>
            </a:r>
            <a:endParaRPr b="1" sz="1300"/>
          </a:p>
          <a:p>
            <a:pPr indent="-311150" lvl="1" marL="914400" rtl="0" algn="l">
              <a:spcBef>
                <a:spcPts val="0"/>
              </a:spcBef>
              <a:spcAft>
                <a:spcPts val="0"/>
              </a:spcAft>
              <a:buSzPts val="1300"/>
              <a:buChar char="◆"/>
            </a:pPr>
            <a:r>
              <a:rPr lang="en" sz="1300"/>
              <a:t>Active Listening</a:t>
            </a:r>
            <a:endParaRPr sz="1300"/>
          </a:p>
          <a:p>
            <a:pPr indent="-311150" lvl="1" marL="914400" rtl="0" algn="l">
              <a:spcBef>
                <a:spcPts val="0"/>
              </a:spcBef>
              <a:spcAft>
                <a:spcPts val="0"/>
              </a:spcAft>
              <a:buSzPts val="1300"/>
              <a:buChar char="◆"/>
            </a:pPr>
            <a:r>
              <a:rPr lang="en" sz="1300"/>
              <a:t>One Mic</a:t>
            </a:r>
            <a:endParaRPr sz="1300"/>
          </a:p>
          <a:p>
            <a:pPr indent="-311150" lvl="1" marL="914400" rtl="0" algn="l">
              <a:spcBef>
                <a:spcPts val="0"/>
              </a:spcBef>
              <a:spcAft>
                <a:spcPts val="0"/>
              </a:spcAft>
              <a:buSzPts val="1300"/>
              <a:buChar char="◆"/>
            </a:pPr>
            <a:r>
              <a:rPr lang="en" sz="1300"/>
              <a:t>Challenge ideas, not persons</a:t>
            </a:r>
            <a:endParaRPr sz="1300"/>
          </a:p>
          <a:p>
            <a:pPr indent="-311150" lvl="0" marL="457200" rtl="0" algn="l">
              <a:spcBef>
                <a:spcPts val="0"/>
              </a:spcBef>
              <a:spcAft>
                <a:spcPts val="0"/>
              </a:spcAft>
              <a:buSzPts val="1300"/>
              <a:buChar char="➔"/>
            </a:pPr>
            <a:r>
              <a:rPr b="1" lang="en" sz="1300"/>
              <a:t>Respect the Circle</a:t>
            </a:r>
            <a:endParaRPr b="1" sz="1300"/>
          </a:p>
          <a:p>
            <a:pPr indent="-311150" lvl="1" marL="914400" rtl="0" algn="l">
              <a:spcBef>
                <a:spcPts val="0"/>
              </a:spcBef>
              <a:spcAft>
                <a:spcPts val="0"/>
              </a:spcAft>
              <a:buSzPts val="1300"/>
              <a:buChar char="◆"/>
            </a:pPr>
            <a:r>
              <a:rPr lang="en" sz="1300"/>
              <a:t>Not engaging in side conversations, arguing, interrupting, or causing disruptions.</a:t>
            </a:r>
            <a:endParaRPr sz="1300"/>
          </a:p>
          <a:p>
            <a:pPr indent="-311150" lvl="0" marL="457200" rtl="0" algn="l">
              <a:spcBef>
                <a:spcPts val="0"/>
              </a:spcBef>
              <a:spcAft>
                <a:spcPts val="0"/>
              </a:spcAft>
              <a:buSzPts val="1300"/>
              <a:buChar char="➔"/>
            </a:pPr>
            <a:r>
              <a:rPr b="1" lang="en" sz="1300"/>
              <a:t>Patience: </a:t>
            </a:r>
            <a:r>
              <a:rPr b="1" lang="en" sz="1300">
                <a:solidFill>
                  <a:schemeClr val="dk1"/>
                </a:solidFill>
              </a:rPr>
              <a:t>Pause Before Speaking</a:t>
            </a:r>
            <a:endParaRPr b="1" sz="1300"/>
          </a:p>
          <a:p>
            <a:pPr indent="-311150" lvl="1" marL="914400" rtl="0" algn="l">
              <a:spcBef>
                <a:spcPts val="0"/>
              </a:spcBef>
              <a:spcAft>
                <a:spcPts val="0"/>
              </a:spcAft>
              <a:buSzPts val="1300"/>
              <a:buChar char="◆"/>
            </a:pPr>
            <a:r>
              <a:rPr lang="en" sz="1300"/>
              <a:t>Listening, processing, thinking… then responding</a:t>
            </a:r>
            <a:endParaRPr sz="1300"/>
          </a:p>
          <a:p>
            <a:pPr indent="-311150" lvl="0" marL="457200" rtl="0" algn="l">
              <a:spcBef>
                <a:spcPts val="0"/>
              </a:spcBef>
              <a:spcAft>
                <a:spcPts val="0"/>
              </a:spcAft>
              <a:buSzPts val="1300"/>
              <a:buChar char="➔"/>
            </a:pPr>
            <a:r>
              <a:rPr b="1" lang="en" sz="1300"/>
              <a:t>Mindfulness: Step Up, Step Back</a:t>
            </a:r>
            <a:endParaRPr b="1" sz="1300"/>
          </a:p>
          <a:p>
            <a:pPr indent="-311150" lvl="1" marL="914400" rtl="0" algn="l">
              <a:spcBef>
                <a:spcPts val="0"/>
              </a:spcBef>
              <a:spcAft>
                <a:spcPts val="0"/>
              </a:spcAft>
              <a:buSzPts val="1300"/>
              <a:buChar char="◆"/>
            </a:pPr>
            <a:r>
              <a:rPr lang="en" sz="1300"/>
              <a:t>Give space to those who still need to participate.</a:t>
            </a:r>
            <a:endParaRPr sz="1300"/>
          </a:p>
          <a:p>
            <a:pPr indent="-311150" lvl="1" marL="914400" rtl="0" algn="l">
              <a:spcBef>
                <a:spcPts val="0"/>
              </a:spcBef>
              <a:spcAft>
                <a:spcPts val="0"/>
              </a:spcAft>
              <a:buSzPts val="1300"/>
              <a:buChar char="◆"/>
            </a:pPr>
            <a:r>
              <a:rPr lang="en" sz="1300"/>
              <a:t>Each person MUST have an opportunity to speak</a:t>
            </a:r>
            <a:endParaRPr sz="1300"/>
          </a:p>
          <a:p>
            <a:pPr indent="-311150" lvl="0" marL="457200" rtl="0" algn="l">
              <a:spcBef>
                <a:spcPts val="0"/>
              </a:spcBef>
              <a:spcAft>
                <a:spcPts val="0"/>
              </a:spcAft>
              <a:buSzPts val="1300"/>
              <a:buChar char="➔"/>
            </a:pPr>
            <a:r>
              <a:rPr b="1" lang="en" sz="1300"/>
              <a:t>Body Language:</a:t>
            </a:r>
            <a:endParaRPr b="1" sz="1300"/>
          </a:p>
          <a:p>
            <a:pPr indent="-311150" lvl="1" marL="914400" rtl="0" algn="l">
              <a:spcBef>
                <a:spcPts val="0"/>
              </a:spcBef>
              <a:spcAft>
                <a:spcPts val="0"/>
              </a:spcAft>
              <a:buSzPts val="1300"/>
              <a:buChar char="◆"/>
            </a:pPr>
            <a:r>
              <a:rPr lang="en" sz="1300"/>
              <a:t>Sitting upright</a:t>
            </a:r>
            <a:endParaRPr sz="1300"/>
          </a:p>
          <a:p>
            <a:pPr indent="-311150" lvl="1" marL="914400" rtl="0" algn="l">
              <a:spcBef>
                <a:spcPts val="0"/>
              </a:spcBef>
              <a:spcAft>
                <a:spcPts val="0"/>
              </a:spcAft>
              <a:buSzPts val="1300"/>
              <a:buChar char="◆"/>
            </a:pPr>
            <a:r>
              <a:rPr lang="en" sz="1300"/>
              <a:t>Tracking the speaker</a:t>
            </a:r>
            <a:endParaRPr sz="1300"/>
          </a:p>
          <a:p>
            <a:pPr indent="-311150" lvl="1" marL="914400" rtl="0" algn="l">
              <a:spcBef>
                <a:spcPts val="0"/>
              </a:spcBef>
              <a:spcAft>
                <a:spcPts val="0"/>
              </a:spcAft>
              <a:buSzPts val="1300"/>
              <a:buChar char="◆"/>
            </a:pPr>
            <a:r>
              <a:rPr lang="en" sz="1300"/>
              <a:t>Limiting movement</a:t>
            </a:r>
            <a:endParaRPr sz="13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graphicFrame>
        <p:nvGraphicFramePr>
          <p:cNvPr id="278" name="Google Shape;278;p44"/>
          <p:cNvGraphicFramePr/>
          <p:nvPr/>
        </p:nvGraphicFramePr>
        <p:xfrm>
          <a:off x="27575" y="57150"/>
          <a:ext cx="3000000" cy="3000000"/>
        </p:xfrm>
        <a:graphic>
          <a:graphicData uri="http://schemas.openxmlformats.org/drawingml/2006/table">
            <a:tbl>
              <a:tblPr>
                <a:noFill/>
                <a:tableStyleId>{310C0DCA-C3D2-4D54-90B7-4287CAEEE1AC}</a:tableStyleId>
              </a:tblPr>
              <a:tblGrid>
                <a:gridCol w="4544425"/>
                <a:gridCol w="4544425"/>
              </a:tblGrid>
              <a:tr h="588275">
                <a:tc>
                  <a:txBody>
                    <a:bodyPr/>
                    <a:lstStyle/>
                    <a:p>
                      <a:pPr indent="0" lvl="0" marL="0" rtl="0" algn="ctr">
                        <a:spcBef>
                          <a:spcPts val="0"/>
                        </a:spcBef>
                        <a:spcAft>
                          <a:spcPts val="0"/>
                        </a:spcAft>
                        <a:buNone/>
                      </a:pPr>
                      <a:r>
                        <a:rPr b="1" lang="en" sz="1500">
                          <a:latin typeface="Calibri"/>
                          <a:ea typeface="Calibri"/>
                          <a:cs typeface="Calibri"/>
                          <a:sym typeface="Calibri"/>
                        </a:rPr>
                        <a:t>Agree</a:t>
                      </a:r>
                      <a:endParaRPr b="1" sz="1500">
                        <a:latin typeface="Calibri"/>
                        <a:ea typeface="Calibri"/>
                        <a:cs typeface="Calibri"/>
                        <a:sym typeface="Calibri"/>
                      </a:endParaRPr>
                    </a:p>
                    <a:p>
                      <a:pPr indent="0" lvl="0" marL="0" rtl="0" algn="ctr">
                        <a:spcBef>
                          <a:spcPts val="0"/>
                        </a:spcBef>
                        <a:spcAft>
                          <a:spcPts val="0"/>
                        </a:spcAft>
                        <a:buNone/>
                      </a:pPr>
                      <a:r>
                        <a:t/>
                      </a:r>
                      <a:endParaRPr b="1"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I agree with what _____ said, because...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Adding on to what  ____ said, I think that…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There is evidence for what ____ is saying on Page __. Let me read it: …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My idea is related to _______’s idea: … </a:t>
                      </a:r>
                      <a:endParaRPr sz="100">
                        <a:latin typeface="Calibri"/>
                        <a:ea typeface="Calibri"/>
                        <a:cs typeface="Calibri"/>
                        <a:sym typeface="Calibri"/>
                      </a:endParaRPr>
                    </a:p>
                  </a:txBody>
                  <a:tcPr marT="63500" marB="63500" marR="63500" marL="63500">
                    <a:solidFill>
                      <a:srgbClr val="D9EAD3"/>
                    </a:solidFill>
                  </a:tcPr>
                </a:tc>
                <a:tc>
                  <a:txBody>
                    <a:bodyPr/>
                    <a:lstStyle/>
                    <a:p>
                      <a:pPr indent="0" lvl="0" marL="0" rtl="0" algn="ctr">
                        <a:spcBef>
                          <a:spcPts val="0"/>
                        </a:spcBef>
                        <a:spcAft>
                          <a:spcPts val="0"/>
                        </a:spcAft>
                        <a:buNone/>
                      </a:pPr>
                      <a:r>
                        <a:rPr b="1" lang="en" sz="1500">
                          <a:latin typeface="Calibri"/>
                          <a:ea typeface="Calibri"/>
                          <a:cs typeface="Calibri"/>
                          <a:sym typeface="Calibri"/>
                        </a:rPr>
                        <a:t>Using Evidence</a:t>
                      </a:r>
                      <a:endParaRPr b="1"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I have some evidence from the text for what _____ was saying. Let me read it: …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According to</a:t>
                      </a:r>
                      <a:r>
                        <a:rPr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209550" lvl="0" marL="3429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In “City upon a Hill”, Winthrop states… </a:t>
                      </a:r>
                      <a:endParaRPr sz="1500">
                        <a:solidFill>
                          <a:schemeClr val="dk1"/>
                        </a:solidFill>
                        <a:latin typeface="Calibri"/>
                        <a:ea typeface="Calibri"/>
                        <a:cs typeface="Calibri"/>
                        <a:sym typeface="Calibri"/>
                      </a:endParaRPr>
                    </a:p>
                    <a:p>
                      <a:pPr indent="-209550" lvl="0" marL="3429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For example, in Cotton’s speech he said… </a:t>
                      </a:r>
                      <a:endParaRPr sz="1500">
                        <a:latin typeface="Calibri"/>
                        <a:ea typeface="Calibri"/>
                        <a:cs typeface="Calibri"/>
                        <a:sym typeface="Calibri"/>
                      </a:endParaRPr>
                    </a:p>
                  </a:txBody>
                  <a:tcPr marT="63500" marB="63500" marR="63500" marL="63500">
                    <a:solidFill>
                      <a:srgbClr val="CFE2F3"/>
                    </a:solidFill>
                  </a:tcPr>
                </a:tc>
              </a:tr>
              <a:tr h="1660600">
                <a:tc>
                  <a:txBody>
                    <a:bodyPr/>
                    <a:lstStyle/>
                    <a:p>
                      <a:pPr indent="0" lvl="0" marL="0" rtl="0" algn="ctr">
                        <a:spcBef>
                          <a:spcPts val="0"/>
                        </a:spcBef>
                        <a:spcAft>
                          <a:spcPts val="0"/>
                        </a:spcAft>
                        <a:buNone/>
                      </a:pPr>
                      <a:r>
                        <a:rPr b="1" lang="en" sz="1500">
                          <a:latin typeface="Calibri"/>
                          <a:ea typeface="Calibri"/>
                          <a:cs typeface="Calibri"/>
                          <a:sym typeface="Calibri"/>
                        </a:rPr>
                        <a:t>Disagree</a:t>
                      </a:r>
                      <a:endParaRPr b="1" sz="1500">
                        <a:latin typeface="Calibri"/>
                        <a:ea typeface="Calibri"/>
                        <a:cs typeface="Calibri"/>
                        <a:sym typeface="Calibri"/>
                      </a:endParaRPr>
                    </a:p>
                    <a:p>
                      <a:pPr indent="0" lvl="0" marL="0" rtl="0" algn="ctr">
                        <a:spcBef>
                          <a:spcPts val="0"/>
                        </a:spcBef>
                        <a:spcAft>
                          <a:spcPts val="0"/>
                        </a:spcAft>
                        <a:buNone/>
                      </a:pPr>
                      <a:r>
                        <a:t/>
                      </a:r>
                      <a:endParaRPr b="1"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I interpreted things differently.  What I think is...</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_____ made a good point, but I see it a little differently. The way I see it is…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That’s an interesting point _____, but I have a different opinion.  My opinion is… </a:t>
                      </a:r>
                      <a:endParaRPr sz="1500">
                        <a:latin typeface="Calibri"/>
                        <a:ea typeface="Calibri"/>
                        <a:cs typeface="Calibri"/>
                        <a:sym typeface="Calibri"/>
                      </a:endParaRPr>
                    </a:p>
                    <a:p>
                      <a:pPr indent="0" lvl="0" marL="0" rtl="0" algn="l">
                        <a:spcBef>
                          <a:spcPts val="0"/>
                        </a:spcBef>
                        <a:spcAft>
                          <a:spcPts val="0"/>
                        </a:spcAft>
                        <a:buNone/>
                      </a:pPr>
                      <a:r>
                        <a:t/>
                      </a:r>
                      <a:endParaRPr sz="100">
                        <a:latin typeface="Calibri"/>
                        <a:ea typeface="Calibri"/>
                        <a:cs typeface="Calibri"/>
                        <a:sym typeface="Calibri"/>
                      </a:endParaRPr>
                    </a:p>
                  </a:txBody>
                  <a:tcPr marT="63500" marB="63500" marR="63500" marL="63500">
                    <a:solidFill>
                      <a:srgbClr val="F4CCCC"/>
                    </a:solidFill>
                  </a:tcPr>
                </a:tc>
                <a:tc>
                  <a:txBody>
                    <a:bodyPr/>
                    <a:lstStyle/>
                    <a:p>
                      <a:pPr indent="0" lvl="0" marL="0" rtl="0" algn="ctr">
                        <a:spcBef>
                          <a:spcPts val="0"/>
                        </a:spcBef>
                        <a:spcAft>
                          <a:spcPts val="0"/>
                        </a:spcAft>
                        <a:buNone/>
                      </a:pPr>
                      <a:r>
                        <a:rPr b="1" lang="en" sz="1500">
                          <a:latin typeface="Calibri"/>
                          <a:ea typeface="Calibri"/>
                          <a:cs typeface="Calibri"/>
                          <a:sym typeface="Calibri"/>
                        </a:rPr>
                        <a:t>Questioning</a:t>
                      </a:r>
                      <a:endParaRPr b="1" sz="1500">
                        <a:latin typeface="Calibri"/>
                        <a:ea typeface="Calibri"/>
                        <a:cs typeface="Calibri"/>
                        <a:sym typeface="Calibri"/>
                      </a:endParaRPr>
                    </a:p>
                    <a:p>
                      <a:pPr indent="0" lvl="0" marL="0" rtl="0" algn="ctr">
                        <a:spcBef>
                          <a:spcPts val="0"/>
                        </a:spcBef>
                        <a:spcAft>
                          <a:spcPts val="0"/>
                        </a:spcAft>
                        <a:buNone/>
                      </a:pPr>
                      <a:r>
                        <a:t/>
                      </a:r>
                      <a:endParaRPr b="1"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Why do you think that _____ did/said/wrote _____?</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To what extent is it the case that _____?</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Would you all agree with the statement _____?  Why or why not?  </a:t>
                      </a:r>
                      <a:endParaRPr sz="1500">
                        <a:latin typeface="Calibri"/>
                        <a:ea typeface="Calibri"/>
                        <a:cs typeface="Calibri"/>
                        <a:sym typeface="Calibri"/>
                      </a:endParaRPr>
                    </a:p>
                  </a:txBody>
                  <a:tcPr marT="63500" marB="63500" marR="63500" marL="63500">
                    <a:solidFill>
                      <a:srgbClr val="D9D2E9"/>
                    </a:solidFill>
                  </a:tcPr>
                </a:tc>
              </a:tr>
              <a:tr h="1409225">
                <a:tc gridSpan="2">
                  <a:txBody>
                    <a:bodyPr/>
                    <a:lstStyle/>
                    <a:p>
                      <a:pPr indent="0" lvl="0" marL="0" rtl="0" algn="ctr">
                        <a:spcBef>
                          <a:spcPts val="0"/>
                        </a:spcBef>
                        <a:spcAft>
                          <a:spcPts val="0"/>
                        </a:spcAft>
                        <a:buNone/>
                      </a:pPr>
                      <a:r>
                        <a:rPr b="1" lang="en" sz="1500">
                          <a:latin typeface="Calibri"/>
                          <a:ea typeface="Calibri"/>
                          <a:cs typeface="Calibri"/>
                          <a:sym typeface="Calibri"/>
                        </a:rPr>
                        <a:t>Clarifying Questions</a:t>
                      </a:r>
                      <a:endParaRPr b="1" sz="1500">
                        <a:latin typeface="Calibri"/>
                        <a:ea typeface="Calibri"/>
                        <a:cs typeface="Calibri"/>
                        <a:sym typeface="Calibri"/>
                      </a:endParaRPr>
                    </a:p>
                    <a:p>
                      <a:pPr indent="0" lvl="0" marL="0" rtl="0" algn="ctr">
                        <a:spcBef>
                          <a:spcPts val="0"/>
                        </a:spcBef>
                        <a:spcAft>
                          <a:spcPts val="0"/>
                        </a:spcAft>
                        <a:buNone/>
                      </a:pPr>
                      <a:r>
                        <a:t/>
                      </a:r>
                      <a:endParaRPr b="1"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I think I understand what you are getting at, but can you explain it a little bit more?</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What part of the text made you think that? </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Could you explain a little more about ____?</a:t>
                      </a:r>
                      <a:endParaRPr sz="1500">
                        <a:latin typeface="Calibri"/>
                        <a:ea typeface="Calibri"/>
                        <a:cs typeface="Calibri"/>
                        <a:sym typeface="Calibri"/>
                      </a:endParaRPr>
                    </a:p>
                    <a:p>
                      <a:pPr indent="-209550" lvl="0" marL="342900" rtl="0" algn="l">
                        <a:spcBef>
                          <a:spcPts val="0"/>
                        </a:spcBef>
                        <a:spcAft>
                          <a:spcPts val="0"/>
                        </a:spcAft>
                        <a:buSzPts val="1500"/>
                        <a:buFont typeface="Calibri"/>
                        <a:buChar char="❖"/>
                      </a:pPr>
                      <a:r>
                        <a:rPr lang="en" sz="1500">
                          <a:latin typeface="Calibri"/>
                          <a:ea typeface="Calibri"/>
                          <a:cs typeface="Calibri"/>
                          <a:sym typeface="Calibri"/>
                        </a:rPr>
                        <a:t>Can you explain your thinking?</a:t>
                      </a:r>
                      <a:endParaRPr sz="1500">
                        <a:latin typeface="Calibri"/>
                        <a:ea typeface="Calibri"/>
                        <a:cs typeface="Calibri"/>
                        <a:sym typeface="Calibri"/>
                      </a:endParaRPr>
                    </a:p>
                  </a:txBody>
                  <a:tcPr marT="63500" marB="63500" marR="63500" marL="63500">
                    <a:solidFill>
                      <a:srgbClr val="FFF2CC"/>
                    </a:solidFill>
                  </a:tcPr>
                </a:tc>
                <a:tc hMerge="1"/>
              </a:tr>
            </a:tbl>
          </a:graphicData>
        </a:graphic>
      </p:graphicFrame>
      <p:pic>
        <p:nvPicPr>
          <p:cNvPr descr="15 Minute Timer - Calm Ambient Music&#10;&#10;📜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a&#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279" name="Google Shape;279;p44" title="15 Minute Timer - Calm Ambient Music">
            <a:hlinkClick r:id="rId3"/>
          </p:cNvPr>
          <p:cNvPicPr preferRelativeResize="0"/>
          <p:nvPr/>
        </p:nvPicPr>
        <p:blipFill>
          <a:blip r:embed="rId4">
            <a:alphaModFix/>
          </a:blip>
          <a:stretch>
            <a:fillRect/>
          </a:stretch>
        </p:blipFill>
        <p:spPr>
          <a:xfrm>
            <a:off x="7120449" y="3625850"/>
            <a:ext cx="2023552" cy="151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45"/>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Coaching Break!</a:t>
            </a:r>
            <a:endParaRPr>
              <a:solidFill>
                <a:schemeClr val="lt1"/>
              </a:solidFill>
            </a:endParaRPr>
          </a:p>
        </p:txBody>
      </p:sp>
      <p:sp>
        <p:nvSpPr>
          <p:cNvPr id="285" name="Google Shape;285;p4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Meet with your partner in the outside circle.</a:t>
            </a:r>
            <a:endParaRPr>
              <a:solidFill>
                <a:schemeClr val="dk1"/>
              </a:solidFill>
            </a:endParaRPr>
          </a:p>
          <a:p>
            <a:pPr indent="0" lvl="0" marL="0" rtl="0" algn="l">
              <a:spcBef>
                <a:spcPts val="1200"/>
              </a:spcBef>
              <a:spcAft>
                <a:spcPts val="0"/>
              </a:spcAft>
              <a:buNone/>
            </a:pPr>
            <a:r>
              <a:rPr lang="en">
                <a:solidFill>
                  <a:schemeClr val="dk1"/>
                </a:solidFill>
              </a:rPr>
              <a:t>Discuss what went well in the first round of seminar.</a:t>
            </a:r>
            <a:endParaRPr>
              <a:solidFill>
                <a:schemeClr val="dk1"/>
              </a:solidFill>
            </a:endParaRPr>
          </a:p>
          <a:p>
            <a:pPr indent="0" lvl="0" marL="0" rtl="0" algn="l">
              <a:spcBef>
                <a:spcPts val="1200"/>
              </a:spcBef>
              <a:spcAft>
                <a:spcPts val="1200"/>
              </a:spcAft>
              <a:buNone/>
            </a:pPr>
            <a:r>
              <a:rPr lang="en">
                <a:solidFill>
                  <a:schemeClr val="dk1"/>
                </a:solidFill>
              </a:rPr>
              <a:t>Get ready to take part in Seminar Round 2!</a:t>
            </a:r>
            <a:endParaRPr>
              <a:solidFill>
                <a:schemeClr val="dk1"/>
              </a:solidFill>
            </a:endParaRPr>
          </a:p>
        </p:txBody>
      </p:sp>
      <p:pic>
        <p:nvPicPr>
          <p:cNvPr descr="This timer counts down silently until it reaches 0:00, then a police siren sounds to alert you that time is up." id="286" name="Google Shape;286;p45" title="2 Minute Timer">
            <a:hlinkClick r:id="rId3"/>
          </p:cNvPr>
          <p:cNvPicPr preferRelativeResize="0"/>
          <p:nvPr/>
        </p:nvPicPr>
        <p:blipFill>
          <a:blip r:embed="rId4">
            <a:alphaModFix/>
          </a:blip>
          <a:stretch>
            <a:fillRect/>
          </a:stretch>
        </p:blipFill>
        <p:spPr>
          <a:xfrm>
            <a:off x="4724400" y="1170125"/>
            <a:ext cx="4267200"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46"/>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Exit Ticket</a:t>
            </a:r>
            <a:endParaRPr>
              <a:solidFill>
                <a:schemeClr val="lt1"/>
              </a:solidFill>
            </a:endParaRPr>
          </a:p>
        </p:txBody>
      </p:sp>
      <p:sp>
        <p:nvSpPr>
          <p:cNvPr id="292" name="Google Shape;292;p4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Look at the participation tracker on the board.</a:t>
            </a:r>
            <a:endParaRPr>
              <a:solidFill>
                <a:schemeClr val="dk1"/>
              </a:solidFill>
            </a:endParaRPr>
          </a:p>
          <a:p>
            <a:pPr indent="0" lvl="0" marL="0" rtl="0" algn="l">
              <a:spcBef>
                <a:spcPts val="1200"/>
              </a:spcBef>
              <a:spcAft>
                <a:spcPts val="0"/>
              </a:spcAft>
              <a:buNone/>
            </a:pPr>
            <a:r>
              <a:rPr lang="en">
                <a:solidFill>
                  <a:schemeClr val="dk1"/>
                </a:solidFill>
              </a:rPr>
              <a:t>Re-read the requirements on the rubric.</a:t>
            </a:r>
            <a:endParaRPr>
              <a:solidFill>
                <a:schemeClr val="dk1"/>
              </a:solidFill>
            </a:endParaRPr>
          </a:p>
          <a:p>
            <a:pPr indent="0" lvl="0" marL="0" rtl="0" algn="l">
              <a:spcBef>
                <a:spcPts val="1200"/>
              </a:spcBef>
              <a:spcAft>
                <a:spcPts val="0"/>
              </a:spcAft>
              <a:buNone/>
            </a:pPr>
            <a:r>
              <a:rPr lang="en">
                <a:solidFill>
                  <a:schemeClr val="dk1"/>
                </a:solidFill>
              </a:rPr>
              <a:t>Give yourself a score on today’s Socratic Seminar rubric. Explain why you gave yourself that score.</a:t>
            </a:r>
            <a:endParaRPr>
              <a:solidFill>
                <a:schemeClr val="dk1"/>
              </a:solidFill>
            </a:endParaRPr>
          </a:p>
          <a:p>
            <a:pPr indent="0" lvl="0" marL="0" rtl="0" algn="l">
              <a:spcBef>
                <a:spcPts val="1200"/>
              </a:spcBef>
              <a:spcAft>
                <a:spcPts val="1200"/>
              </a:spcAft>
              <a:buNone/>
            </a:pPr>
            <a:r>
              <a:rPr lang="en">
                <a:solidFill>
                  <a:schemeClr val="dk1"/>
                </a:solidFill>
              </a:rPr>
              <a:t>Try to include a GLOW and a GROW.</a:t>
            </a:r>
            <a:endParaRPr>
              <a:solidFill>
                <a:schemeClr val="dk1"/>
              </a:solidFill>
            </a:endParaRPr>
          </a:p>
        </p:txBody>
      </p:sp>
      <p:pic>
        <p:nvPicPr>
          <p:cNvPr descr="5 minute timer with relaxing music and alarm on a starry night background. This timer is great for rest time, short focused study or work sessions. Works well as a classroom timer.&#10;💿 Original relaxing music by @ItsPomodoro  &#10;&#10;👍 Please support the channel by liking the video and subscribing for more!&#10;&#10;Checkout this playlist with more 5 minute timers with relaxing music: https://www.youtube.com/watch?v=Smh_N2Jho7M&amp;list=PLLzlqhtRyNWapCMBrFIk7Dpwdh4j02mae&#10; &#10;⏰ We specialize in aesthetic timers with relaxing music. But if you are looking for a different timer please leave a comment describing what kind of timer you'd like to see, and we will make a timer just for you!" id="293" name="Google Shape;293;p46" title="5 Minute Timer with Relaxing Music and Alarm">
            <a:hlinkClick r:id="rId3"/>
          </p:cNvPr>
          <p:cNvPicPr preferRelativeResize="0"/>
          <p:nvPr/>
        </p:nvPicPr>
        <p:blipFill>
          <a:blip r:embed="rId4">
            <a:alphaModFix/>
          </a:blip>
          <a:stretch>
            <a:fillRect/>
          </a:stretch>
        </p:blipFill>
        <p:spPr>
          <a:xfrm>
            <a:off x="4851825" y="1295325"/>
            <a:ext cx="3734200" cy="2100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Chicago’s Fresh Water Supply</a:t>
            </a:r>
            <a:endParaRPr>
              <a:solidFill>
                <a:schemeClr val="lt1"/>
              </a:solidFill>
            </a:endParaRPr>
          </a:p>
        </p:txBody>
      </p:sp>
      <p:graphicFrame>
        <p:nvGraphicFramePr>
          <p:cNvPr id="80" name="Google Shape;80;p16"/>
          <p:cNvGraphicFramePr/>
          <p:nvPr/>
        </p:nvGraphicFramePr>
        <p:xfrm>
          <a:off x="0" y="572700"/>
          <a:ext cx="3000000" cy="3000000"/>
        </p:xfrm>
        <a:graphic>
          <a:graphicData uri="http://schemas.openxmlformats.org/drawingml/2006/table">
            <a:tbl>
              <a:tblPr>
                <a:noFill/>
                <a:tableStyleId>{34414582-356C-4DA7-8BD6-66920104834D}</a:tableStyleId>
              </a:tblPr>
              <a:tblGrid>
                <a:gridCol w="3048000"/>
                <a:gridCol w="3048000"/>
                <a:gridCol w="3048000"/>
              </a:tblGrid>
              <a:tr h="449700">
                <a:tc>
                  <a:txBody>
                    <a:bodyPr/>
                    <a:lstStyle/>
                    <a:p>
                      <a:pPr indent="0" lvl="0" marL="0" rtl="0" algn="ctr">
                        <a:spcBef>
                          <a:spcPts val="0"/>
                        </a:spcBef>
                        <a:spcAft>
                          <a:spcPts val="0"/>
                        </a:spcAft>
                        <a:buNone/>
                      </a:pPr>
                      <a:r>
                        <a:rPr b="1" lang="en"/>
                        <a:t>Know (or THINK you know)</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
                        <a:t>Want to Know</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
                        <a:t>Learned</a:t>
                      </a:r>
                      <a:endParaRPr b="1"/>
                    </a:p>
                  </a:txBody>
                  <a:tcPr marT="91425" marB="91425" marR="91425" marL="91425">
                    <a:solidFill>
                      <a:srgbClr val="CFE2F3"/>
                    </a:solidFill>
                  </a:tcPr>
                </a:tc>
              </a:tr>
              <a:tr h="2240700">
                <a:tc>
                  <a:txBody>
                    <a:bodyPr/>
                    <a:lstStyle/>
                    <a:p>
                      <a:pPr indent="-317500" lvl="0" marL="457200" rtl="0" algn="l">
                        <a:spcBef>
                          <a:spcPts val="0"/>
                        </a:spcBef>
                        <a:spcAft>
                          <a:spcPts val="0"/>
                        </a:spcAft>
                        <a:buSzPts val="1400"/>
                        <a:buChar char="●"/>
                      </a:pPr>
                      <a:r>
                        <a:rPr lang="en"/>
                        <a:t>We have water.</a:t>
                      </a:r>
                      <a:endParaRPr/>
                    </a:p>
                    <a:p>
                      <a:pPr indent="-317500" lvl="0" marL="457200" rtl="0" algn="l">
                        <a:spcBef>
                          <a:spcPts val="0"/>
                        </a:spcBef>
                        <a:spcAft>
                          <a:spcPts val="0"/>
                        </a:spcAft>
                        <a:buSzPts val="1400"/>
                        <a:buChar char="●"/>
                      </a:pPr>
                      <a:r>
                        <a:rPr lang="en"/>
                        <a:t>We get our water from Lake Michigan.</a:t>
                      </a:r>
                      <a:endParaRPr/>
                    </a:p>
                    <a:p>
                      <a:pPr indent="-317500" lvl="0" marL="457200" rtl="0" algn="l">
                        <a:spcBef>
                          <a:spcPts val="0"/>
                        </a:spcBef>
                        <a:spcAft>
                          <a:spcPts val="0"/>
                        </a:spcAft>
                        <a:buSzPts val="1400"/>
                        <a:buChar char="●"/>
                      </a:pPr>
                      <a:r>
                        <a:rPr lang="en"/>
                        <a:t>Chicago has a lot of lead pipes; issue.</a:t>
                      </a:r>
                      <a:endParaRPr/>
                    </a:p>
                    <a:p>
                      <a:pPr indent="-317500" lvl="0" marL="457200" rtl="0" algn="l">
                        <a:spcBef>
                          <a:spcPts val="0"/>
                        </a:spcBef>
                        <a:spcAft>
                          <a:spcPts val="0"/>
                        </a:spcAft>
                        <a:buSzPts val="1400"/>
                        <a:buChar char="●"/>
                      </a:pPr>
                      <a:r>
                        <a:rPr lang="en"/>
                        <a:t>Emilio can drink water.</a:t>
                      </a:r>
                      <a:endParaRPr/>
                    </a:p>
                    <a:p>
                      <a:pPr indent="-317500" lvl="0" marL="457200" rtl="0" algn="l">
                        <a:spcBef>
                          <a:spcPts val="0"/>
                        </a:spcBef>
                        <a:spcAft>
                          <a:spcPts val="0"/>
                        </a:spcAft>
                        <a:buSzPts val="1400"/>
                        <a:buChar char="●"/>
                      </a:pPr>
                      <a:r>
                        <a:rPr lang="en"/>
                        <a:t>Amia can get water from her fridge.</a:t>
                      </a:r>
                      <a:endParaRPr/>
                    </a:p>
                    <a:p>
                      <a:pPr indent="-317500" lvl="0" marL="457200" rtl="0" algn="l">
                        <a:spcBef>
                          <a:spcPts val="0"/>
                        </a:spcBef>
                        <a:spcAft>
                          <a:spcPts val="0"/>
                        </a:spcAft>
                        <a:buSzPts val="1400"/>
                        <a:buChar char="●"/>
                      </a:pPr>
                      <a:r>
                        <a:rPr lang="en"/>
                        <a:t>People shower using water.</a:t>
                      </a:r>
                      <a:endParaRPr/>
                    </a:p>
                  </a:txBody>
                  <a:tcPr marT="91425" marB="91425" marR="91425" marL="91425"/>
                </a:tc>
                <a:tc>
                  <a:txBody>
                    <a:bodyPr/>
                    <a:lstStyle/>
                    <a:p>
                      <a:pPr indent="-317500" lvl="0" marL="457200" rtl="0" algn="l">
                        <a:spcBef>
                          <a:spcPts val="0"/>
                        </a:spcBef>
                        <a:spcAft>
                          <a:spcPts val="0"/>
                        </a:spcAft>
                        <a:buSzPts val="1400"/>
                        <a:buChar char="●"/>
                      </a:pPr>
                      <a:r>
                        <a:rPr lang="en"/>
                        <a:t>How much water does the average person in Chicago uses/consumes.</a:t>
                      </a:r>
                      <a:endParaRPr/>
                    </a:p>
                    <a:p>
                      <a:pPr indent="-317500" lvl="0" marL="457200" rtl="0" algn="l">
                        <a:spcBef>
                          <a:spcPts val="0"/>
                        </a:spcBef>
                        <a:spcAft>
                          <a:spcPts val="0"/>
                        </a:spcAft>
                        <a:buSzPts val="1400"/>
                        <a:buChar char="●"/>
                      </a:pPr>
                      <a:r>
                        <a:rPr lang="en"/>
                        <a:t>Do we solely get water from Lake </a:t>
                      </a:r>
                      <a:r>
                        <a:rPr lang="en"/>
                        <a:t>Michigan</a:t>
                      </a:r>
                      <a:r>
                        <a:rPr lang="en"/>
                        <a:t>?</a:t>
                      </a:r>
                      <a:endParaRPr/>
                    </a:p>
                    <a:p>
                      <a:pPr indent="-317500" lvl="0" marL="457200" rtl="0" algn="l">
                        <a:spcBef>
                          <a:spcPts val="0"/>
                        </a:spcBef>
                        <a:spcAft>
                          <a:spcPts val="0"/>
                        </a:spcAft>
                        <a:buSzPts val="1400"/>
                        <a:buChar char="●"/>
                      </a:pPr>
                      <a:r>
                        <a:rPr lang="en"/>
                        <a:t>Is it possible for us to run out of water?</a:t>
                      </a:r>
                      <a:endParaRPr/>
                    </a:p>
                    <a:p>
                      <a:pPr indent="-317500" lvl="0" marL="457200" rtl="0" algn="l">
                        <a:spcBef>
                          <a:spcPts val="0"/>
                        </a:spcBef>
                        <a:spcAft>
                          <a:spcPts val="0"/>
                        </a:spcAft>
                        <a:buSzPts val="1400"/>
                        <a:buChar char="●"/>
                      </a:pPr>
                      <a:r>
                        <a:rPr lang="en"/>
                        <a:t>Does water affect others? If so, how?</a:t>
                      </a:r>
                      <a:endParaRPr/>
                    </a:p>
                    <a:p>
                      <a:pPr indent="-317500" lvl="0" marL="457200" rtl="0" algn="l">
                        <a:spcBef>
                          <a:spcPts val="0"/>
                        </a:spcBef>
                        <a:spcAft>
                          <a:spcPts val="0"/>
                        </a:spcAft>
                        <a:buSzPts val="1400"/>
                        <a:buChar char="●"/>
                      </a:pPr>
                      <a:r>
                        <a:rPr lang="en"/>
                        <a:t>How does water get to the sink?</a:t>
                      </a:r>
                      <a:endParaRPr/>
                    </a:p>
                    <a:p>
                      <a:pPr indent="-317500" lvl="0" marL="457200" rtl="0" algn="l">
                        <a:spcBef>
                          <a:spcPts val="0"/>
                        </a:spcBef>
                        <a:spcAft>
                          <a:spcPts val="0"/>
                        </a:spcAft>
                        <a:buSzPts val="1400"/>
                        <a:buChar char="●"/>
                      </a:pPr>
                      <a:r>
                        <a:rPr lang="en"/>
                        <a:t>How do </a:t>
                      </a:r>
                      <a:r>
                        <a:rPr lang="en"/>
                        <a:t>you purify water?</a:t>
                      </a:r>
                      <a:endParaRPr/>
                    </a:p>
                    <a:p>
                      <a:pPr indent="-317500" lvl="0" marL="457200" rtl="0" algn="l">
                        <a:spcBef>
                          <a:spcPts val="0"/>
                        </a:spcBef>
                        <a:spcAft>
                          <a:spcPts val="0"/>
                        </a:spcAft>
                        <a:buSzPts val="1400"/>
                        <a:buChar char="●"/>
                      </a:pPr>
                      <a:r>
                        <a:rPr lang="en"/>
                        <a:t>How many gallons of water is taken from Lake Michigan daily?</a:t>
                      </a:r>
                      <a:endParaRPr/>
                    </a:p>
                  </a:txBody>
                  <a:tcPr marT="91425" marB="91425" marR="91425" marL="91425"/>
                </a:tc>
                <a:tc>
                  <a:txBody>
                    <a:bodyPr/>
                    <a:lstStyle/>
                    <a:p>
                      <a:pPr indent="-317500" lvl="0" marL="457200" rtl="0" algn="l">
                        <a:spcBef>
                          <a:spcPts val="0"/>
                        </a:spcBef>
                        <a:spcAft>
                          <a:spcPts val="0"/>
                        </a:spcAft>
                        <a:buSzPts val="1400"/>
                        <a:buChar char="●"/>
                      </a:pPr>
                      <a:r>
                        <a:rPr lang="en"/>
                        <a:t>Water in the early 1900s only went to wealthy countries</a:t>
                      </a:r>
                      <a:endParaRPr/>
                    </a:p>
                    <a:p>
                      <a:pPr indent="-317500" lvl="0" marL="457200" rtl="0" algn="l">
                        <a:spcBef>
                          <a:spcPts val="0"/>
                        </a:spcBef>
                        <a:spcAft>
                          <a:spcPts val="0"/>
                        </a:spcAft>
                        <a:buSzPts val="1400"/>
                        <a:buChar char="●"/>
                      </a:pPr>
                      <a:r>
                        <a:rPr lang="en"/>
                        <a:t>In 1885 people mostly drank water from fire hydrants</a:t>
                      </a:r>
                      <a:endParaRPr/>
                    </a:p>
                    <a:p>
                      <a:pPr indent="-317500" lvl="0" marL="457200" rtl="0" algn="l">
                        <a:spcBef>
                          <a:spcPts val="0"/>
                        </a:spcBef>
                        <a:spcAft>
                          <a:spcPts val="0"/>
                        </a:spcAft>
                        <a:buSzPts val="1400"/>
                        <a:buChar char="●"/>
                      </a:pPr>
                      <a:r>
                        <a:rPr lang="en"/>
                        <a:t>Chicago used to sell bonds</a:t>
                      </a:r>
                      <a:endParaRPr/>
                    </a:p>
                    <a:p>
                      <a:pPr indent="-317500" lvl="0" marL="457200" rtl="0" algn="l">
                        <a:spcBef>
                          <a:spcPts val="0"/>
                        </a:spcBef>
                        <a:spcAft>
                          <a:spcPts val="0"/>
                        </a:spcAft>
                        <a:buSzPts val="1400"/>
                        <a:buChar char="●"/>
                      </a:pPr>
                      <a:r>
                        <a:rPr lang="en"/>
                        <a:t>If you give the government money, over time you may get more money.</a:t>
                      </a:r>
                      <a:endParaRPr/>
                    </a:p>
                    <a:p>
                      <a:pPr indent="-317500" lvl="0" marL="457200" rtl="0" algn="l">
                        <a:spcBef>
                          <a:spcPts val="0"/>
                        </a:spcBef>
                        <a:spcAft>
                          <a:spcPts val="0"/>
                        </a:spcAft>
                        <a:buSzPts val="1400"/>
                        <a:buChar char="●"/>
                      </a:pPr>
                      <a:r>
                        <a:rPr lang="en"/>
                        <a:t>Part of land outside the city of chicago became part of chicago</a:t>
                      </a:r>
                      <a:endParaRPr/>
                    </a:p>
                    <a:p>
                      <a:pPr indent="-317500" lvl="0" marL="457200" rtl="0" algn="l">
                        <a:spcBef>
                          <a:spcPts val="0"/>
                        </a:spcBef>
                        <a:spcAft>
                          <a:spcPts val="0"/>
                        </a:spcAft>
                        <a:buSzPts val="1400"/>
                        <a:buChar char="●"/>
                      </a:pPr>
                      <a:r>
                        <a:rPr lang="en"/>
                        <a:t>The </a:t>
                      </a:r>
                      <a:r>
                        <a:rPr lang="en"/>
                        <a:t>chicago</a:t>
                      </a:r>
                      <a:r>
                        <a:rPr lang="en"/>
                        <a:t> sanitary district reversed the flow of the chicago river and it helped the water become cleaner.</a:t>
                      </a:r>
                      <a:endParaRPr/>
                    </a:p>
                    <a:p>
                      <a:pPr indent="-317500" lvl="0" marL="457200" rtl="0" algn="l">
                        <a:spcBef>
                          <a:spcPts val="0"/>
                        </a:spcBef>
                        <a:spcAft>
                          <a:spcPts val="0"/>
                        </a:spcAft>
                        <a:buSzPts val="1400"/>
                        <a:buChar char="●"/>
                      </a:pPr>
                      <a:r>
                        <a:rPr lang="en"/>
                        <a:t>People that lived closer to water got better water acces than people who didnt.</a:t>
                      </a:r>
                      <a:endParaRPr/>
                    </a:p>
                    <a:p>
                      <a:pPr indent="-317500" lvl="0" marL="457200" rtl="0" algn="l">
                        <a:spcBef>
                          <a:spcPts val="0"/>
                        </a:spcBef>
                        <a:spcAft>
                          <a:spcPts val="0"/>
                        </a:spcAft>
                        <a:buSzPts val="1400"/>
                        <a:buChar char="●"/>
                      </a:pPr>
                      <a:r>
                        <a:rPr lang="en"/>
                        <a:t>When people didn</a:t>
                      </a:r>
                      <a:r>
                        <a:rPr lang="en"/>
                        <a:t>'t have clean water, alot of people got sick.</a:t>
                      </a:r>
                      <a:endParaRPr/>
                    </a:p>
                    <a:p>
                      <a:pPr indent="-317500" lvl="0" marL="457200" rtl="0" algn="l">
                        <a:spcBef>
                          <a:spcPts val="0"/>
                        </a:spcBef>
                        <a:spcAft>
                          <a:spcPts val="0"/>
                        </a:spcAft>
                        <a:buSzPts val="1400"/>
                        <a:buChar char="●"/>
                      </a:pPr>
                      <a:r>
                        <a:rPr lang="en"/>
                        <a:t>People sold things just to get water.</a:t>
                      </a:r>
                      <a:endParaRPr/>
                    </a:p>
                    <a:p>
                      <a:pPr indent="-317500" lvl="0" marL="457200" rtl="0" algn="l">
                        <a:spcBef>
                          <a:spcPts val="0"/>
                        </a:spcBef>
                        <a:spcAft>
                          <a:spcPts val="0"/>
                        </a:spcAft>
                        <a:buSzPts val="1400"/>
                        <a:buChar char="●"/>
                      </a:pPr>
                      <a:r>
                        <a:rPr lang="en"/>
                        <a:t>Wealth affected how people got water.</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Today’s Text</a:t>
            </a:r>
            <a:endParaRPr>
              <a:solidFill>
                <a:schemeClr val="lt1"/>
              </a:solidFill>
            </a:endParaRPr>
          </a:p>
        </p:txBody>
      </p:sp>
      <p:sp>
        <p:nvSpPr>
          <p:cNvPr id="86" name="Google Shape;86;p17"/>
          <p:cNvSpPr txBox="1"/>
          <p:nvPr>
            <p:ph idx="1" type="body"/>
          </p:nvPr>
        </p:nvSpPr>
        <p:spPr>
          <a:xfrm>
            <a:off x="311700" y="1152475"/>
            <a:ext cx="4997700" cy="382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000000"/>
                </a:solidFill>
              </a:rPr>
              <a:t>In order to understand the global water crisis, we need to start by thinking about our local </a:t>
            </a:r>
            <a:r>
              <a:rPr lang="en" sz="1600">
                <a:solidFill>
                  <a:srgbClr val="000000"/>
                </a:solidFill>
              </a:rPr>
              <a:t>water</a:t>
            </a:r>
            <a:r>
              <a:rPr lang="en" sz="1600">
                <a:solidFill>
                  <a:srgbClr val="000000"/>
                </a:solidFill>
              </a:rPr>
              <a:t> sources.</a:t>
            </a:r>
            <a:endParaRPr sz="1600">
              <a:solidFill>
                <a:srgbClr val="000000"/>
              </a:solidFill>
            </a:endParaRPr>
          </a:p>
          <a:p>
            <a:pPr indent="0" lvl="0" marL="0" rtl="0" algn="l">
              <a:spcBef>
                <a:spcPts val="1200"/>
              </a:spcBef>
              <a:spcAft>
                <a:spcPts val="0"/>
              </a:spcAft>
              <a:buNone/>
            </a:pPr>
            <a:r>
              <a:rPr lang="en" sz="1600">
                <a:solidFill>
                  <a:srgbClr val="000000"/>
                </a:solidFill>
              </a:rPr>
              <a:t>Read the </a:t>
            </a:r>
            <a:r>
              <a:rPr lang="en" sz="1600" u="sng">
                <a:solidFill>
                  <a:schemeClr val="hlink"/>
                </a:solidFill>
                <a:hlinkClick r:id="rId3"/>
              </a:rPr>
              <a:t>text from the Encyclopedia of Chicago</a:t>
            </a:r>
            <a:r>
              <a:rPr lang="en" sz="1600">
                <a:solidFill>
                  <a:srgbClr val="000000"/>
                </a:solidFill>
              </a:rPr>
              <a:t> about Chicago’s water supply (</a:t>
            </a:r>
            <a:r>
              <a:rPr lang="en" sz="1600" u="sng">
                <a:solidFill>
                  <a:schemeClr val="hlink"/>
                </a:solidFill>
                <a:hlinkClick r:id="rId4"/>
              </a:rPr>
              <a:t>accom</a:t>
            </a:r>
            <a:r>
              <a:rPr lang="en" sz="1600">
                <a:solidFill>
                  <a:srgbClr val="000000"/>
                </a:solidFill>
              </a:rPr>
              <a:t>).</a:t>
            </a:r>
            <a:endParaRPr sz="1600">
              <a:solidFill>
                <a:srgbClr val="000000"/>
              </a:solidFill>
            </a:endParaRPr>
          </a:p>
          <a:p>
            <a:pPr indent="0" lvl="0" marL="0" rtl="0" algn="l">
              <a:spcBef>
                <a:spcPts val="1200"/>
              </a:spcBef>
              <a:spcAft>
                <a:spcPts val="1200"/>
              </a:spcAft>
              <a:buNone/>
            </a:pPr>
            <a:r>
              <a:rPr lang="en" sz="1600">
                <a:solidFill>
                  <a:srgbClr val="000000"/>
                </a:solidFill>
              </a:rPr>
              <a:t>Be ready to discuss the text with the class.</a:t>
            </a:r>
            <a:endParaRPr sz="1600">
              <a:solidFill>
                <a:srgbClr val="000000"/>
              </a:solidFill>
            </a:endParaRPr>
          </a:p>
        </p:txBody>
      </p:sp>
      <p:pic>
        <p:nvPicPr>
          <p:cNvPr id="87" name="Google Shape;87;p17"/>
          <p:cNvPicPr preferRelativeResize="0"/>
          <p:nvPr/>
        </p:nvPicPr>
        <p:blipFill>
          <a:blip r:embed="rId5">
            <a:alphaModFix/>
          </a:blip>
          <a:stretch>
            <a:fillRect/>
          </a:stretch>
        </p:blipFill>
        <p:spPr>
          <a:xfrm>
            <a:off x="5461800" y="599850"/>
            <a:ext cx="3279807" cy="3820975"/>
          </a:xfrm>
          <a:prstGeom prst="rect">
            <a:avLst/>
          </a:prstGeom>
          <a:noFill/>
          <a:ln>
            <a:noFill/>
          </a:ln>
        </p:spPr>
      </p:pic>
      <p:sp>
        <p:nvSpPr>
          <p:cNvPr id="88" name="Google Shape;88;p17"/>
          <p:cNvSpPr txBox="1"/>
          <p:nvPr/>
        </p:nvSpPr>
        <p:spPr>
          <a:xfrm>
            <a:off x="5486400" y="4484750"/>
            <a:ext cx="32553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rPr>
              <a:t>What even is this????</a:t>
            </a:r>
            <a:endParaRPr i="1" sz="1800">
              <a:solidFill>
                <a:schemeClr val="dk1"/>
              </a:solidFill>
            </a:endParaRPr>
          </a:p>
        </p:txBody>
      </p:sp>
      <p:sp>
        <p:nvSpPr>
          <p:cNvPr id="89" name="Google Shape;89;p17"/>
          <p:cNvSpPr/>
          <p:nvPr/>
        </p:nvSpPr>
        <p:spPr>
          <a:xfrm>
            <a:off x="6404475" y="3945225"/>
            <a:ext cx="276600" cy="572700"/>
          </a:xfrm>
          <a:prstGeom prst="up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Homework</a:t>
            </a:r>
            <a:endParaRPr>
              <a:solidFill>
                <a:schemeClr val="lt1"/>
              </a:solidFill>
            </a:endParaRPr>
          </a:p>
        </p:txBody>
      </p:sp>
      <p:sp>
        <p:nvSpPr>
          <p:cNvPr id="95" name="Google Shape;95;p18"/>
          <p:cNvSpPr txBox="1"/>
          <p:nvPr>
            <p:ph idx="1" type="body"/>
          </p:nvPr>
        </p:nvSpPr>
        <p:spPr>
          <a:xfrm>
            <a:off x="311700" y="1152475"/>
            <a:ext cx="4997700" cy="382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lang="en" sz="1600">
                <a:solidFill>
                  <a:srgbClr val="000000"/>
                </a:solidFill>
              </a:rPr>
              <a:t>Answer the question at the bottom of the page.</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lang="en" sz="1600">
                <a:solidFill>
                  <a:srgbClr val="000000"/>
                </a:solidFill>
              </a:rPr>
              <a:t>Write at least one idea in the </a:t>
            </a:r>
            <a:r>
              <a:rPr b="1" lang="en" sz="1600">
                <a:solidFill>
                  <a:srgbClr val="000000"/>
                </a:solidFill>
              </a:rPr>
              <a:t>learned </a:t>
            </a:r>
            <a:r>
              <a:rPr lang="en" sz="1600">
                <a:solidFill>
                  <a:srgbClr val="000000"/>
                </a:solidFill>
              </a:rPr>
              <a:t>column of your KWL chart.</a:t>
            </a:r>
            <a:endParaRPr sz="1600">
              <a:solidFill>
                <a:srgbClr val="000000"/>
              </a:solidFill>
            </a:endParaRPr>
          </a:p>
        </p:txBody>
      </p:sp>
      <p:pic>
        <p:nvPicPr>
          <p:cNvPr descr="This 4 minute countdown timer features lofi beats and nature to help with studying, relaxing, unwinding, meditation, or classroom warm ups.  Enjoy this scene from the back of cruise ship in the Gulf of Mexico.&#10;&#10;This was recorded in 4K by 2 teachers looking for more timers for their classrooms." id="96" name="Google Shape;96;p18" title="4 Minute Timer - Relaxing Water View and Relaxing Music">
            <a:hlinkClick r:id="rId3"/>
          </p:cNvPr>
          <p:cNvPicPr preferRelativeResize="0"/>
          <p:nvPr/>
        </p:nvPicPr>
        <p:blipFill>
          <a:blip r:embed="rId4">
            <a:alphaModFix/>
          </a:blip>
          <a:stretch>
            <a:fillRect/>
          </a:stretch>
        </p:blipFill>
        <p:spPr>
          <a:xfrm>
            <a:off x="5461800" y="1170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chemeClr val="lt1"/>
                </a:solidFill>
              </a:rPr>
              <a:t>World Studies</a:t>
            </a:r>
            <a:r>
              <a:rPr lang="en">
                <a:solidFill>
                  <a:srgbClr val="FFFFFF"/>
                </a:solidFill>
              </a:rPr>
              <a:t> - Tuesday - Bell 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108" name="Google Shape;108;p20"/>
          <p:cNvSpPr txBox="1"/>
          <p:nvPr>
            <p:ph idx="1" type="body"/>
          </p:nvPr>
        </p:nvSpPr>
        <p:spPr>
          <a:xfrm>
            <a:off x="0" y="572700"/>
            <a:ext cx="9144000" cy="457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Today we’ll learn more about Chicago’s sources of </a:t>
            </a:r>
            <a:r>
              <a:rPr lang="en" sz="1600">
                <a:solidFill>
                  <a:schemeClr val="dk1"/>
                </a:solidFill>
              </a:rPr>
              <a:t>drinking</a:t>
            </a:r>
            <a:r>
              <a:rPr lang="en" sz="1600">
                <a:solidFill>
                  <a:schemeClr val="dk1"/>
                </a:solidFill>
              </a:rPr>
              <a:t> water.</a:t>
            </a:r>
            <a:endParaRPr sz="1600">
              <a:solidFill>
                <a:schemeClr val="dk1"/>
              </a:solidFill>
            </a:endParaRPr>
          </a:p>
          <a:p>
            <a:pPr indent="0" lvl="0" marL="0" rtl="0" algn="l">
              <a:spcBef>
                <a:spcPts val="1200"/>
              </a:spcBef>
              <a:spcAft>
                <a:spcPts val="0"/>
              </a:spcAft>
              <a:buNone/>
            </a:pPr>
            <a:r>
              <a:rPr lang="en" sz="1600">
                <a:solidFill>
                  <a:schemeClr val="dk1"/>
                </a:solidFill>
              </a:rPr>
              <a:t>Add these items to the </a:t>
            </a:r>
            <a:r>
              <a:rPr lang="en" sz="1600" u="sng">
                <a:solidFill>
                  <a:schemeClr val="hlink"/>
                </a:solidFill>
                <a:hlinkClick r:id="rId3"/>
              </a:rPr>
              <a:t>map of the United States</a:t>
            </a:r>
            <a:r>
              <a:rPr lang="en" sz="1600">
                <a:solidFill>
                  <a:schemeClr val="dk1"/>
                </a:solidFill>
              </a:rPr>
              <a:t> you received at the door.</a:t>
            </a:r>
            <a:endParaRPr sz="1600">
              <a:solidFill>
                <a:schemeClr val="dk1"/>
              </a:solidFill>
            </a:endParaRPr>
          </a:p>
          <a:p>
            <a:pPr indent="0" lvl="0" marL="0" rtl="0" algn="l">
              <a:spcBef>
                <a:spcPts val="1200"/>
              </a:spcBef>
              <a:spcAft>
                <a:spcPts val="0"/>
              </a:spcAft>
              <a:buNone/>
            </a:pPr>
            <a:r>
              <a:rPr lang="en" sz="1600">
                <a:solidFill>
                  <a:schemeClr val="dk1"/>
                </a:solidFill>
              </a:rPr>
              <a:t>You can use colors and symbols if you want - get creative!</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Star Chicago</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Label Midwestern States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Illinois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Indiana</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Wisconsin</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Michigan</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Iowa</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Ohio</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Minnesota</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Missouri</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Kentucky</a:t>
            </a:r>
            <a:endParaRPr sz="1600">
              <a:solidFill>
                <a:schemeClr val="dk1"/>
              </a:solidFill>
            </a:endParaRPr>
          </a:p>
        </p:txBody>
      </p:sp>
      <p:sp>
        <p:nvSpPr>
          <p:cNvPr id="109" name="Google Shape;109;p20"/>
          <p:cNvSpPr txBox="1"/>
          <p:nvPr/>
        </p:nvSpPr>
        <p:spPr>
          <a:xfrm>
            <a:off x="3072000" y="1858300"/>
            <a:ext cx="3343500" cy="2130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Char char="●"/>
            </a:pPr>
            <a:r>
              <a:rPr lang="en" sz="1600">
                <a:solidFill>
                  <a:schemeClr val="dk1"/>
                </a:solidFill>
              </a:rPr>
              <a:t>Label the Great Lakes</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Lake Huron</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Lake Ontario</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Lake Michigan</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Lake Erie</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Lake Superior</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Label the Mississippi River</a:t>
            </a:r>
            <a:endParaRPr sz="1600"/>
          </a:p>
        </p:txBody>
      </p:sp>
      <p:pic>
        <p:nvPicPr>
          <p:cNvPr descr="10 minute timer with relaxing music and alarm on a winter night background. Great timer for reading, rest time, homework, focused study, or work sessions. Works great as a classroom timer.&#10;💿 Relaxing music by @ItsPomodoro &#10;&#10;Please support the channel by liking the video and subscribing!&#10;&#10;Looking for a different timer? Let me know in the comments what kind of design and music you'd like to see and I'll make a timer just for you!&#10;#countdowntimer #timerwithmusic  #relaxingmusic" id="110" name="Google Shape;110;p20" title="10 Minute Timer with Relaxing Music and Alarm 🎵⏰">
            <a:hlinkClick r:id="rId4"/>
          </p:cNvPr>
          <p:cNvPicPr preferRelativeResize="0"/>
          <p:nvPr/>
        </p:nvPicPr>
        <p:blipFill>
          <a:blip r:embed="rId5">
            <a:alphaModFix/>
          </a:blip>
          <a:stretch>
            <a:fillRect/>
          </a:stretch>
        </p:blipFill>
        <p:spPr>
          <a:xfrm>
            <a:off x="6559350" y="3689625"/>
            <a:ext cx="2584650" cy="1453875"/>
          </a:xfrm>
          <a:prstGeom prst="rect">
            <a:avLst/>
          </a:prstGeom>
          <a:noFill/>
          <a:ln>
            <a:noFill/>
          </a:ln>
        </p:spPr>
      </p:pic>
      <p:sp>
        <p:nvSpPr>
          <p:cNvPr id="111" name="Google Shape;111;p20"/>
          <p:cNvSpPr txBox="1"/>
          <p:nvPr/>
        </p:nvSpPr>
        <p:spPr>
          <a:xfrm>
            <a:off x="6791625" y="676575"/>
            <a:ext cx="2267700" cy="2874300"/>
          </a:xfrm>
          <a:prstGeom prst="rect">
            <a:avLst/>
          </a:prstGeom>
          <a:solidFill>
            <a:srgbClr val="CFE2F3"/>
          </a:solid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Why might we need to label these locations on a map?</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How might knowing these locations help us answer questions about water?</a:t>
            </a:r>
            <a:endParaRPr sz="17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Mapping Northeastern Illinois Drinking Water</a:t>
            </a:r>
            <a:endParaRPr>
              <a:solidFill>
                <a:schemeClr val="lt1"/>
              </a:solidFill>
            </a:endParaRPr>
          </a:p>
        </p:txBody>
      </p:sp>
      <p:sp>
        <p:nvSpPr>
          <p:cNvPr id="117" name="Google Shape;117;p21"/>
          <p:cNvSpPr txBox="1"/>
          <p:nvPr>
            <p:ph idx="1" type="body"/>
          </p:nvPr>
        </p:nvSpPr>
        <p:spPr>
          <a:xfrm>
            <a:off x="311700" y="1152475"/>
            <a:ext cx="5395800" cy="238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Go to the resource titled “</a:t>
            </a:r>
            <a:r>
              <a:rPr lang="en" u="sng">
                <a:solidFill>
                  <a:schemeClr val="hlink"/>
                </a:solidFill>
                <a:hlinkClick r:id="rId3"/>
              </a:rPr>
              <a:t>Meet Your Water</a:t>
            </a:r>
            <a:r>
              <a:rPr lang="en">
                <a:solidFill>
                  <a:schemeClr val="dk1"/>
                </a:solidFill>
              </a:rPr>
              <a:t>” on Google Classroom.</a:t>
            </a:r>
            <a:endParaRPr>
              <a:solidFill>
                <a:schemeClr val="dk1"/>
              </a:solidFill>
            </a:endParaRPr>
          </a:p>
          <a:p>
            <a:pPr indent="0" lvl="0" marL="0" rtl="0" algn="l">
              <a:spcBef>
                <a:spcPts val="1200"/>
              </a:spcBef>
              <a:spcAft>
                <a:spcPts val="0"/>
              </a:spcAft>
              <a:buNone/>
            </a:pPr>
            <a:r>
              <a:rPr lang="en">
                <a:solidFill>
                  <a:schemeClr val="dk1"/>
                </a:solidFill>
              </a:rPr>
              <a:t>Scroll down until you find the map titled “Northeastern Illinois Drinking Water.</a:t>
            </a:r>
            <a:endParaRPr>
              <a:solidFill>
                <a:schemeClr val="dk1"/>
              </a:solidFill>
            </a:endParaRPr>
          </a:p>
          <a:p>
            <a:pPr indent="0" lvl="0" marL="0" rtl="0" algn="l">
              <a:spcBef>
                <a:spcPts val="1200"/>
              </a:spcBef>
              <a:spcAft>
                <a:spcPts val="1200"/>
              </a:spcAft>
              <a:buNone/>
            </a:pPr>
            <a:r>
              <a:rPr lang="en">
                <a:solidFill>
                  <a:schemeClr val="dk1"/>
                </a:solidFill>
              </a:rPr>
              <a:t>Create and complete the See, Think, Wonder chart below.</a:t>
            </a:r>
            <a:endParaRPr>
              <a:solidFill>
                <a:schemeClr val="dk1"/>
              </a:solidFill>
            </a:endParaRPr>
          </a:p>
        </p:txBody>
      </p:sp>
      <p:pic>
        <p:nvPicPr>
          <p:cNvPr id="118" name="Google Shape;118;p21"/>
          <p:cNvPicPr preferRelativeResize="0"/>
          <p:nvPr/>
        </p:nvPicPr>
        <p:blipFill>
          <a:blip r:embed="rId4">
            <a:alphaModFix/>
          </a:blip>
          <a:stretch>
            <a:fillRect/>
          </a:stretch>
        </p:blipFill>
        <p:spPr>
          <a:xfrm>
            <a:off x="5859900" y="1170125"/>
            <a:ext cx="2831403" cy="3820974"/>
          </a:xfrm>
          <a:prstGeom prst="rect">
            <a:avLst/>
          </a:prstGeom>
          <a:noFill/>
          <a:ln>
            <a:noFill/>
          </a:ln>
        </p:spPr>
      </p:pic>
      <p:graphicFrame>
        <p:nvGraphicFramePr>
          <p:cNvPr id="119" name="Google Shape;119;p21"/>
          <p:cNvGraphicFramePr/>
          <p:nvPr/>
        </p:nvGraphicFramePr>
        <p:xfrm>
          <a:off x="311700" y="3674325"/>
          <a:ext cx="3000000" cy="3000000"/>
        </p:xfrm>
        <a:graphic>
          <a:graphicData uri="http://schemas.openxmlformats.org/drawingml/2006/table">
            <a:tbl>
              <a:tblPr>
                <a:noFill/>
                <a:tableStyleId>{34414582-356C-4DA7-8BD6-66920104834D}</a:tableStyleId>
              </a:tblPr>
              <a:tblGrid>
                <a:gridCol w="1759875"/>
                <a:gridCol w="1759875"/>
                <a:gridCol w="1759875"/>
              </a:tblGrid>
              <a:tr h="381000">
                <a:tc>
                  <a:txBody>
                    <a:bodyPr/>
                    <a:lstStyle/>
                    <a:p>
                      <a:pPr indent="0" lvl="0" marL="0" rtl="0" algn="ctr">
                        <a:spcBef>
                          <a:spcPts val="0"/>
                        </a:spcBef>
                        <a:spcAft>
                          <a:spcPts val="0"/>
                        </a:spcAft>
                        <a:buNone/>
                      </a:pPr>
                      <a:r>
                        <a:rPr b="1" lang="en"/>
                        <a:t>See</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
                        <a:t>Think</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
                        <a:t>Wonder</a:t>
                      </a:r>
                      <a:endParaRPr b="1"/>
                    </a:p>
                  </a:txBody>
                  <a:tcPr marT="91425" marB="91425" marR="91425" marL="91425">
                    <a:solidFill>
                      <a:srgbClr val="CFE2F3"/>
                    </a:solidFill>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