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Pacifico"/>
      <p:regular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6883F89-673E-46E2-A098-D58545BAAD04}">
  <a:tblStyle styleId="{E6883F89-673E-46E2-A098-D58545BAAD0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C6F57F92-CC70-4460-9E93-541E15F82090}" styleName="Table_1">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schemas.openxmlformats.org/officeDocument/2006/relationships/font" Target="fonts/Pacifico-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3ef060af65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3ef060af65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3ef060af6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3ef060af6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13ef060af65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13ef060af6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13ef060af65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13ef060af65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3ef060af65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3ef060af65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13ef060af65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13ef060af65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3ef060af65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3ef060af65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3ef060af65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3ef060af6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3ef060af65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3ef060af65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hyperlink" Target="http://www.youtube.com/watch?v=SEogyJSM1Fk" TargetMode="Externa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hyperlink" Target="http://www.youtube.com/watch?v=IaJ51vYyXX0" TargetMode="Externa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4xG2aJa6UyY" TargetMode="Externa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xDgW9eCNZgg" TargetMode="Externa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8C8C8C"/>
            </a:gs>
            <a:gs pos="100000">
              <a:srgbClr val="404040"/>
            </a:gs>
          </a:gsLst>
          <a:lin ang="5400012" scaled="0"/>
        </a:gradFill>
      </p:bgPr>
    </p:bg>
    <p:spTree>
      <p:nvGrpSpPr>
        <p:cNvPr id="53" name="Shape 53"/>
        <p:cNvGrpSpPr/>
        <p:nvPr/>
      </p:nvGrpSpPr>
      <p:grpSpPr>
        <a:xfrm>
          <a:off x="0" y="0"/>
          <a:ext cx="0" cy="0"/>
          <a:chOff x="0" y="0"/>
          <a:chExt cx="0" cy="0"/>
        </a:xfrm>
      </p:grpSpPr>
      <p:sp>
        <p:nvSpPr>
          <p:cNvPr id="54" name="Google Shape;54;p13"/>
          <p:cNvSpPr txBox="1"/>
          <p:nvPr/>
        </p:nvSpPr>
        <p:spPr>
          <a:xfrm>
            <a:off x="2697375" y="1898700"/>
            <a:ext cx="4553700" cy="1990200"/>
          </a:xfrm>
          <a:prstGeom prst="rect">
            <a:avLst/>
          </a:prstGeom>
          <a:solidFill>
            <a:srgbClr val="FFFF00"/>
          </a:solid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i="1" sz="2900"/>
          </a:p>
          <a:p>
            <a:pPr indent="0" lvl="0" marL="0" rtl="0" algn="l">
              <a:lnSpc>
                <a:spcPct val="115000"/>
              </a:lnSpc>
              <a:spcBef>
                <a:spcPts val="0"/>
              </a:spcBef>
              <a:spcAft>
                <a:spcPts val="0"/>
              </a:spcAft>
              <a:buNone/>
            </a:pPr>
            <a:r>
              <a:rPr b="1" i="1" lang="en" sz="3000"/>
              <a:t>For Successful Student-Led Discussion</a:t>
            </a:r>
            <a:endParaRPr b="1" i="1" sz="3000"/>
          </a:p>
        </p:txBody>
      </p:sp>
      <p:sp>
        <p:nvSpPr>
          <p:cNvPr id="55" name="Google Shape;55;p13"/>
          <p:cNvSpPr txBox="1"/>
          <p:nvPr/>
        </p:nvSpPr>
        <p:spPr>
          <a:xfrm>
            <a:off x="1418775" y="1075725"/>
            <a:ext cx="3927000" cy="1350600"/>
          </a:xfrm>
          <a:prstGeom prst="rect">
            <a:avLst/>
          </a:prstGeom>
          <a:solidFill>
            <a:srgbClr val="FF0000"/>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3900">
                <a:solidFill>
                  <a:srgbClr val="FFFFFF"/>
                </a:solidFill>
                <a:latin typeface="Pacifico"/>
                <a:ea typeface="Pacifico"/>
                <a:cs typeface="Pacifico"/>
                <a:sym typeface="Pacifico"/>
              </a:rPr>
              <a:t>Seminar Roles and Norms</a:t>
            </a:r>
            <a:endParaRPr sz="3900">
              <a:solidFill>
                <a:srgbClr val="FFFFFF"/>
              </a:solidFill>
              <a:latin typeface="Pacifico"/>
              <a:ea typeface="Pacifico"/>
              <a:cs typeface="Pacifico"/>
              <a:sym typeface="Pacific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00"/>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306650"/>
            <a:ext cx="8520600" cy="572700"/>
          </a:xfrm>
          <a:prstGeom prst="rect">
            <a:avLst/>
          </a:prstGeom>
          <a:solidFill>
            <a:schemeClr val="accent1"/>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FFFF00"/>
                </a:solidFill>
              </a:rPr>
              <a:t>Seminar Prep - Reading &amp; Annotating</a:t>
            </a:r>
            <a:endParaRPr>
              <a:solidFill>
                <a:srgbClr val="FFFF00"/>
              </a:solidFill>
            </a:endParaRPr>
          </a:p>
        </p:txBody>
      </p:sp>
      <p:sp>
        <p:nvSpPr>
          <p:cNvPr id="61" name="Google Shape;61;p14"/>
          <p:cNvSpPr txBox="1"/>
          <p:nvPr>
            <p:ph idx="1" type="body"/>
          </p:nvPr>
        </p:nvSpPr>
        <p:spPr>
          <a:xfrm>
            <a:off x="311700" y="1004200"/>
            <a:ext cx="4869300" cy="2212800"/>
          </a:xfrm>
          <a:prstGeom prst="rect">
            <a:avLst/>
          </a:prstGeom>
          <a:solidFill>
            <a:srgbClr val="00FFFF"/>
          </a:solidFill>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1"/>
                </a:solidFill>
              </a:rPr>
              <a:t>You have 20 minutes to… </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Read and Annotate your article</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Make sure Part 1-3 of your Seminar Prep packet is COMPLETE (due tomorrow)</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Prepare what you’re going to say in the Seminar OR do additional research</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Listen &amp; read the directions carefully!</a:t>
            </a:r>
            <a:endParaRPr sz="1300">
              <a:solidFill>
                <a:schemeClr val="dk1"/>
              </a:solidFill>
            </a:endParaRPr>
          </a:p>
          <a:p>
            <a:pPr indent="0" lvl="0" marL="0" rtl="0" algn="l">
              <a:spcBef>
                <a:spcPts val="0"/>
              </a:spcBef>
              <a:spcAft>
                <a:spcPts val="0"/>
              </a:spcAft>
              <a:buNone/>
            </a:pPr>
            <a:r>
              <a:rPr i="1" lang="en" sz="1100">
                <a:solidFill>
                  <a:schemeClr val="dk1"/>
                </a:solidFill>
              </a:rPr>
              <a:t>Remember - you get a 10 pt. grade for your annotations!</a:t>
            </a:r>
            <a:endParaRPr i="1" sz="1100">
              <a:solidFill>
                <a:schemeClr val="dk1"/>
              </a:solidFill>
            </a:endParaRPr>
          </a:p>
        </p:txBody>
      </p:sp>
      <p:pic>
        <p:nvPicPr>
          <p:cNvPr descr="20 Minute Timer - Calm Ambient Music&#10;&#10;📜 Message from the Creator of Tick Tock Countdown Timer&#10;&#10;I am Tom C. and I specialise in the field of Mental Health for a number of years.  I want to place where people can relax, unwind, study and sleep better. &#10;&#10;My videos are ideal for studying, sleep, relaxation and exercise. My aim is to provide the highest quality relaxing content that doesn’t contain any annoying talking or commentary. Research shows this can be help with mental heath. &#10;&#10;All my timer videos are made in high quality with editing programs such as Premiere Pro 2020, Photoshop and Luma Fusion. Each video takes many hours of editing and mixing to produce the perfect timer video for my viewers. &#10;&#10;Some video and audio files are make in collaboration with other video and audio creators with all the licenses and commercial use rights.&#10;&#10;All videos, audio, effects are mixed and created by myself.&#10;&#10;⏱ Popular Timers &#10;&#10;5 Minute Timer - Calm and Relaxing Music: https://youtu.be/hso3oR8PJss&#10;10 Minute Timer - Relaxing Music: https://youtu;.be/yxu0qHbG_2c&#10;15 Minute Timer - No Music: https://youtu.be/v-vXDXrGSlI&#10;30 Minute Timer - Instrumental Relaxing Music: https://youtu.be/G4X4ZQHsTyE&#10;45 Minute Timer - Ambient Music: https://youtu.be/TKmhQprljAc&#10;1 Hour Timer - Beautiful Ocean Sunset https://youtu.be/TKmhQprljAc&#10;&#10;🎥 Editing&#10;-  Luma Fusion&#10;-  Premiere Pro 2020&#10;- Adobe After Effects&#10;- Photoshop&#10;&#10;📽Video and filming&#10;- Sony a6000&#10;- Fujifilm X-T3&#10;- GoPro Hero8 &#10;- Story Blocks&#10;-  Pexels&#10;-  Pixabay&#10;- Adobe Stock&#10;- Pond 5&#10;&#10;🎶Audio&#10;- Story Blocks&#10;- Youtube Audio Library&#10;&#10;🎤Microphone&#10;- Blue Yeta&#10;- Audio-Technica BP4025&#10;- Zoom H2N&#10;&#10;&#10;Hashtags&#10;#Timer #Relaxation #RelaxingMusic&#10;&#10;© Copyright Tick Tock Countdown Timer 2021. All rights reserved. Any reproduction or republication of all or part of this video is prohibited. All of the video material on this channel is copyright protected." id="62" name="Google Shape;62;p14" title="20 Minute Timer - Calm Ambient Music">
            <a:hlinkClick r:id="rId3"/>
          </p:cNvPr>
          <p:cNvPicPr preferRelativeResize="0"/>
          <p:nvPr/>
        </p:nvPicPr>
        <p:blipFill>
          <a:blip r:embed="rId4">
            <a:alphaModFix/>
          </a:blip>
          <a:stretch>
            <a:fillRect/>
          </a:stretch>
        </p:blipFill>
        <p:spPr>
          <a:xfrm>
            <a:off x="6030175" y="788150"/>
            <a:ext cx="2843575" cy="2132675"/>
          </a:xfrm>
          <a:prstGeom prst="rect">
            <a:avLst/>
          </a:prstGeom>
          <a:noFill/>
          <a:ln>
            <a:noFill/>
          </a:ln>
        </p:spPr>
      </p:pic>
      <p:graphicFrame>
        <p:nvGraphicFramePr>
          <p:cNvPr id="63" name="Google Shape;63;p14"/>
          <p:cNvGraphicFramePr/>
          <p:nvPr/>
        </p:nvGraphicFramePr>
        <p:xfrm>
          <a:off x="5321813" y="3056925"/>
          <a:ext cx="3000000" cy="3000000"/>
        </p:xfrm>
        <a:graphic>
          <a:graphicData uri="http://schemas.openxmlformats.org/drawingml/2006/table">
            <a:tbl>
              <a:tblPr>
                <a:noFill/>
                <a:tableStyleId>{E6883F89-673E-46E2-A098-D58545BAAD04}</a:tableStyleId>
              </a:tblPr>
              <a:tblGrid>
                <a:gridCol w="569100"/>
                <a:gridCol w="2982825"/>
              </a:tblGrid>
              <a:tr h="505550">
                <a:tc>
                  <a:txBody>
                    <a:bodyPr/>
                    <a:lstStyle/>
                    <a:p>
                      <a:pPr indent="0" lvl="0" marL="0" rtl="0" algn="ctr">
                        <a:spcBef>
                          <a:spcPts val="0"/>
                        </a:spcBef>
                        <a:spcAft>
                          <a:spcPts val="0"/>
                        </a:spcAft>
                        <a:buNone/>
                      </a:pPr>
                      <a:r>
                        <a:rPr lang="en" sz="1800"/>
                        <a:t>M</a:t>
                      </a:r>
                      <a:endParaRPr sz="18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EFEFEF"/>
                    </a:solidFill>
                  </a:tcPr>
                </a:tc>
                <a:tc>
                  <a:txBody>
                    <a:bodyPr/>
                    <a:lstStyle/>
                    <a:p>
                      <a:pPr indent="0" lvl="0" marL="0" rtl="0" algn="ctr">
                        <a:spcBef>
                          <a:spcPts val="0"/>
                        </a:spcBef>
                        <a:spcAft>
                          <a:spcPts val="0"/>
                        </a:spcAft>
                        <a:buNone/>
                      </a:pPr>
                      <a:r>
                        <a:rPr lang="en" sz="1600"/>
                        <a:t>Seated, working solo</a:t>
                      </a:r>
                      <a:endParaRPr sz="16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FFFFFF"/>
                    </a:solidFill>
                  </a:tcPr>
                </a:tc>
              </a:tr>
              <a:tr h="479000">
                <a:tc>
                  <a:txBody>
                    <a:bodyPr/>
                    <a:lstStyle/>
                    <a:p>
                      <a:pPr indent="0" lvl="0" marL="0" rtl="0" algn="ctr">
                        <a:spcBef>
                          <a:spcPts val="0"/>
                        </a:spcBef>
                        <a:spcAft>
                          <a:spcPts val="0"/>
                        </a:spcAft>
                        <a:buNone/>
                      </a:pPr>
                      <a:r>
                        <a:rPr lang="en" sz="1800"/>
                        <a:t>V</a:t>
                      </a:r>
                      <a:endParaRPr sz="18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EFEFEF"/>
                    </a:solidFill>
                  </a:tcPr>
                </a:tc>
                <a:tc>
                  <a:txBody>
                    <a:bodyPr/>
                    <a:lstStyle/>
                    <a:p>
                      <a:pPr indent="0" lvl="0" marL="0" rtl="0" algn="ctr">
                        <a:spcBef>
                          <a:spcPts val="0"/>
                        </a:spcBef>
                        <a:spcAft>
                          <a:spcPts val="0"/>
                        </a:spcAft>
                        <a:buNone/>
                      </a:pPr>
                      <a:r>
                        <a:rPr lang="en" sz="1600"/>
                        <a:t>Level 0</a:t>
                      </a:r>
                      <a:endParaRPr sz="16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FFFFFF"/>
                    </a:solidFill>
                  </a:tcPr>
                </a:tc>
              </a:tr>
              <a:tr h="811050">
                <a:tc>
                  <a:txBody>
                    <a:bodyPr/>
                    <a:lstStyle/>
                    <a:p>
                      <a:pPr indent="0" lvl="0" marL="0" rtl="0" algn="ctr">
                        <a:spcBef>
                          <a:spcPts val="0"/>
                        </a:spcBef>
                        <a:spcAft>
                          <a:spcPts val="0"/>
                        </a:spcAft>
                        <a:buNone/>
                      </a:pPr>
                      <a:r>
                        <a:rPr lang="en" sz="1800"/>
                        <a:t>P</a:t>
                      </a:r>
                      <a:endParaRPr sz="18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EFEFEF"/>
                    </a:solidFill>
                  </a:tcPr>
                </a:tc>
                <a:tc>
                  <a:txBody>
                    <a:bodyPr/>
                    <a:lstStyle/>
                    <a:p>
                      <a:pPr indent="0" lvl="0" marL="0" rtl="0" algn="ctr">
                        <a:spcBef>
                          <a:spcPts val="0"/>
                        </a:spcBef>
                        <a:spcAft>
                          <a:spcPts val="0"/>
                        </a:spcAft>
                        <a:buNone/>
                      </a:pPr>
                      <a:r>
                        <a:rPr lang="en" sz="1600"/>
                        <a:t>Read, annotate, </a:t>
                      </a:r>
                      <a:endParaRPr sz="1600"/>
                    </a:p>
                    <a:p>
                      <a:pPr indent="0" lvl="0" marL="0" rtl="0" algn="ctr">
                        <a:spcBef>
                          <a:spcPts val="0"/>
                        </a:spcBef>
                        <a:spcAft>
                          <a:spcPts val="0"/>
                        </a:spcAft>
                        <a:buNone/>
                      </a:pPr>
                      <a:r>
                        <a:rPr lang="en" sz="1600"/>
                        <a:t>complete Part 1-3</a:t>
                      </a:r>
                      <a:endParaRPr sz="1600"/>
                    </a:p>
                  </a:txBody>
                  <a:tcPr marT="91425" marB="91425" marR="91425" marL="91425" anchor="ctr">
                    <a:lnL cap="flat" cmpd="sng" w="9525">
                      <a:solidFill>
                        <a:srgbClr val="990000"/>
                      </a:solidFill>
                      <a:prstDash val="solid"/>
                      <a:round/>
                      <a:headEnd len="sm" w="sm" type="none"/>
                      <a:tailEnd len="sm" w="sm" type="none"/>
                    </a:lnL>
                    <a:lnR cap="flat" cmpd="sng" w="9525">
                      <a:solidFill>
                        <a:srgbClr val="990000"/>
                      </a:solidFill>
                      <a:prstDash val="solid"/>
                      <a:round/>
                      <a:headEnd len="sm" w="sm" type="none"/>
                      <a:tailEnd len="sm" w="sm" type="none"/>
                    </a:lnR>
                    <a:lnT cap="flat" cmpd="sng" w="9525">
                      <a:solidFill>
                        <a:srgbClr val="990000"/>
                      </a:solidFill>
                      <a:prstDash val="solid"/>
                      <a:round/>
                      <a:headEnd len="sm" w="sm" type="none"/>
                      <a:tailEnd len="sm" w="sm" type="none"/>
                    </a:lnT>
                    <a:lnB cap="flat" cmpd="sng" w="9525">
                      <a:solidFill>
                        <a:srgbClr val="990000"/>
                      </a:solidFill>
                      <a:prstDash val="solid"/>
                      <a:round/>
                      <a:headEnd len="sm" w="sm" type="none"/>
                      <a:tailEnd len="sm" w="sm" type="none"/>
                    </a:lnB>
                    <a:solidFill>
                      <a:srgbClr val="FFFFFF"/>
                    </a:solidFill>
                  </a:tcPr>
                </a:tc>
              </a:tr>
            </a:tbl>
          </a:graphicData>
        </a:graphic>
      </p:graphicFrame>
      <p:sp>
        <p:nvSpPr>
          <p:cNvPr id="64" name="Google Shape;64;p14"/>
          <p:cNvSpPr txBox="1"/>
          <p:nvPr/>
        </p:nvSpPr>
        <p:spPr>
          <a:xfrm>
            <a:off x="235500" y="3265650"/>
            <a:ext cx="4869300" cy="801900"/>
          </a:xfrm>
          <a:prstGeom prst="rect">
            <a:avLst/>
          </a:prstGeom>
          <a:solidFill>
            <a:srgbClr val="FFFFFF"/>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a:t>Driving Questions:</a:t>
            </a:r>
            <a:endParaRPr b="1"/>
          </a:p>
          <a:p>
            <a:pPr indent="-317500" lvl="0" marL="457200" rtl="0" algn="l">
              <a:lnSpc>
                <a:spcPct val="115000"/>
              </a:lnSpc>
              <a:spcBef>
                <a:spcPts val="1200"/>
              </a:spcBef>
              <a:spcAft>
                <a:spcPts val="0"/>
              </a:spcAft>
              <a:buSzPts val="1400"/>
              <a:buAutoNum type="arabicPeriod"/>
            </a:pPr>
            <a:r>
              <a:rPr b="1" i="1" lang="en"/>
              <a:t>How can we stop the next pandemic?</a:t>
            </a:r>
            <a:endParaRPr i="1" sz="10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1000"/>
                                        <p:tgtEl>
                                          <p:spTgt spid="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68" name="Shape 68"/>
        <p:cNvGrpSpPr/>
        <p:nvPr/>
      </p:nvGrpSpPr>
      <p:grpSpPr>
        <a:xfrm>
          <a:off x="0" y="0"/>
          <a:ext cx="0" cy="0"/>
          <a:chOff x="0" y="0"/>
          <a:chExt cx="0" cy="0"/>
        </a:xfrm>
      </p:grpSpPr>
      <p:sp>
        <p:nvSpPr>
          <p:cNvPr id="69" name="Google Shape;69;p15"/>
          <p:cNvSpPr txBox="1"/>
          <p:nvPr>
            <p:ph type="title"/>
          </p:nvPr>
        </p:nvSpPr>
        <p:spPr>
          <a:xfrm>
            <a:off x="311700" y="445025"/>
            <a:ext cx="8520600" cy="572700"/>
          </a:xfrm>
          <a:prstGeom prst="rect">
            <a:avLst/>
          </a:prstGeom>
          <a:solidFill>
            <a:srgbClr val="FFFFFF"/>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Seminar - Facilitator</a:t>
            </a:r>
            <a:endParaRPr/>
          </a:p>
        </p:txBody>
      </p:sp>
      <p:sp>
        <p:nvSpPr>
          <p:cNvPr id="70" name="Google Shape;70;p15"/>
          <p:cNvSpPr txBox="1"/>
          <p:nvPr>
            <p:ph idx="1" type="body"/>
          </p:nvPr>
        </p:nvSpPr>
        <p:spPr>
          <a:xfrm>
            <a:off x="457200" y="1362625"/>
            <a:ext cx="8418000" cy="3334500"/>
          </a:xfrm>
          <a:prstGeom prst="rect">
            <a:avLst/>
          </a:prstGeom>
          <a:solidFill>
            <a:srgbClr val="FFFFFF"/>
          </a:solidFill>
        </p:spPr>
        <p:txBody>
          <a:bodyPr anchorCtr="0" anchor="t" bIns="91425" lIns="91425" spcFirstLastPara="1" rIns="91425" wrap="square" tIns="91425">
            <a:normAutofit/>
          </a:bodyPr>
          <a:lstStyle/>
          <a:p>
            <a:pPr indent="-406400" lvl="0" marL="457200" rtl="0" algn="l">
              <a:spcBef>
                <a:spcPts val="0"/>
              </a:spcBef>
              <a:spcAft>
                <a:spcPts val="0"/>
              </a:spcAft>
              <a:buClr>
                <a:schemeClr val="dk1"/>
              </a:buClr>
              <a:buSzPts val="2800"/>
              <a:buChar char="●"/>
            </a:pPr>
            <a:r>
              <a:rPr lang="en" sz="2800">
                <a:solidFill>
                  <a:schemeClr val="dk1"/>
                </a:solidFill>
              </a:rPr>
              <a:t>The </a:t>
            </a:r>
            <a:r>
              <a:rPr b="1" lang="en" sz="2800" u="sng">
                <a:solidFill>
                  <a:schemeClr val="dk1"/>
                </a:solidFill>
              </a:rPr>
              <a:t>facilitator</a:t>
            </a:r>
            <a:r>
              <a:rPr lang="en" sz="2800">
                <a:solidFill>
                  <a:schemeClr val="dk1"/>
                </a:solidFill>
              </a:rPr>
              <a:t> is an </a:t>
            </a:r>
            <a:br>
              <a:rPr lang="en" sz="2800">
                <a:solidFill>
                  <a:schemeClr val="dk1"/>
                </a:solidFill>
              </a:rPr>
            </a:br>
            <a:r>
              <a:rPr lang="en" sz="2800">
                <a:solidFill>
                  <a:schemeClr val="dk1"/>
                </a:solidFill>
              </a:rPr>
              <a:t>important role in Seminar.</a:t>
            </a:r>
            <a:endParaRPr sz="2800">
              <a:solidFill>
                <a:schemeClr val="dk1"/>
              </a:solidFill>
            </a:endParaRPr>
          </a:p>
          <a:p>
            <a:pPr indent="-406400" lvl="0" marL="457200" rtl="0" algn="l">
              <a:spcBef>
                <a:spcPts val="0"/>
              </a:spcBef>
              <a:spcAft>
                <a:spcPts val="0"/>
              </a:spcAft>
              <a:buClr>
                <a:schemeClr val="dk1"/>
              </a:buClr>
              <a:buSzPts val="2800"/>
              <a:buChar char="●"/>
            </a:pPr>
            <a:r>
              <a:rPr lang="en" sz="2800">
                <a:solidFill>
                  <a:schemeClr val="dk1"/>
                </a:solidFill>
              </a:rPr>
              <a:t>The facilitator reads the question, calls on students to participate, and makes sure students follow the norms.</a:t>
            </a:r>
            <a:endParaRPr sz="2800">
              <a:solidFill>
                <a:schemeClr val="dk1"/>
              </a:solidFill>
            </a:endParaRPr>
          </a:p>
        </p:txBody>
      </p:sp>
      <p:pic>
        <p:nvPicPr>
          <p:cNvPr id="71" name="Google Shape;71;p15"/>
          <p:cNvPicPr preferRelativeResize="0"/>
          <p:nvPr/>
        </p:nvPicPr>
        <p:blipFill>
          <a:blip r:embed="rId3">
            <a:alphaModFix/>
          </a:blip>
          <a:stretch>
            <a:fillRect/>
          </a:stretch>
        </p:blipFill>
        <p:spPr>
          <a:xfrm>
            <a:off x="5674700" y="72776"/>
            <a:ext cx="3393100" cy="1906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75" name="Shape 75"/>
        <p:cNvGrpSpPr/>
        <p:nvPr/>
      </p:nvGrpSpPr>
      <p:grpSpPr>
        <a:xfrm>
          <a:off x="0" y="0"/>
          <a:ext cx="0" cy="0"/>
          <a:chOff x="0" y="0"/>
          <a:chExt cx="0" cy="0"/>
        </a:xfrm>
      </p:grpSpPr>
      <p:sp>
        <p:nvSpPr>
          <p:cNvPr id="76" name="Google Shape;76;p16"/>
          <p:cNvSpPr txBox="1"/>
          <p:nvPr>
            <p:ph type="title"/>
          </p:nvPr>
        </p:nvSpPr>
        <p:spPr>
          <a:xfrm>
            <a:off x="311700" y="445025"/>
            <a:ext cx="8520600" cy="572700"/>
          </a:xfrm>
          <a:prstGeom prst="rect">
            <a:avLst/>
          </a:prstGeom>
          <a:solidFill>
            <a:srgbClr val="FFFFFF"/>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Seminar Groups &amp; Roles</a:t>
            </a:r>
            <a:endParaRPr/>
          </a:p>
        </p:txBody>
      </p:sp>
      <p:sp>
        <p:nvSpPr>
          <p:cNvPr id="77" name="Google Shape;77;p16"/>
          <p:cNvSpPr txBox="1"/>
          <p:nvPr>
            <p:ph idx="1" type="body"/>
          </p:nvPr>
        </p:nvSpPr>
        <p:spPr>
          <a:xfrm>
            <a:off x="311700" y="1152475"/>
            <a:ext cx="8520600" cy="3416400"/>
          </a:xfrm>
          <a:prstGeom prst="rect">
            <a:avLst/>
          </a:prstGeom>
          <a:solidFill>
            <a:srgbClr val="FFFFFF"/>
          </a:solidFill>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We</a:t>
            </a:r>
            <a:r>
              <a:rPr lang="en">
                <a:solidFill>
                  <a:schemeClr val="dk1"/>
                </a:solidFill>
              </a:rPr>
              <a:t> will create a chart on the board showing who will start in the INSIDE and who will start in the OUTSIDE circles.</a:t>
            </a:r>
            <a:endParaRPr>
              <a:solidFill>
                <a:schemeClr val="dk1"/>
              </a:solidFill>
            </a:endParaRPr>
          </a:p>
          <a:p>
            <a:pPr indent="0" lvl="0" marL="0" rtl="0" algn="l">
              <a:spcBef>
                <a:spcPts val="1200"/>
              </a:spcBef>
              <a:spcAft>
                <a:spcPts val="0"/>
              </a:spcAft>
              <a:buNone/>
            </a:pPr>
            <a:r>
              <a:rPr lang="en">
                <a:solidFill>
                  <a:schemeClr val="dk1"/>
                </a:solidFill>
              </a:rPr>
              <a:t>She will also need volunteers for 2 roles:</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Facilitator (2 students)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Point Tracker (2 students)</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81" name="Shape 81"/>
        <p:cNvGrpSpPr/>
        <p:nvPr/>
      </p:nvGrpSpPr>
      <p:grpSpPr>
        <a:xfrm>
          <a:off x="0" y="0"/>
          <a:ext cx="0" cy="0"/>
          <a:chOff x="0" y="0"/>
          <a:chExt cx="0" cy="0"/>
        </a:xfrm>
      </p:grpSpPr>
      <p:sp>
        <p:nvSpPr>
          <p:cNvPr id="82" name="Google Shape;82;p17"/>
          <p:cNvSpPr txBox="1"/>
          <p:nvPr>
            <p:ph type="title"/>
          </p:nvPr>
        </p:nvSpPr>
        <p:spPr>
          <a:xfrm>
            <a:off x="311700" y="445025"/>
            <a:ext cx="8520600" cy="572700"/>
          </a:xfrm>
          <a:prstGeom prst="rect">
            <a:avLst/>
          </a:prstGeom>
          <a:solidFill>
            <a:srgbClr val="FFFFFF"/>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Positive Seminar Participation</a:t>
            </a:r>
            <a:endParaRPr/>
          </a:p>
        </p:txBody>
      </p:sp>
      <p:sp>
        <p:nvSpPr>
          <p:cNvPr id="83" name="Google Shape;83;p17"/>
          <p:cNvSpPr txBox="1"/>
          <p:nvPr/>
        </p:nvSpPr>
        <p:spPr>
          <a:xfrm>
            <a:off x="351875" y="1489800"/>
            <a:ext cx="8480400" cy="3359700"/>
          </a:xfrm>
          <a:prstGeom prst="rect">
            <a:avLst/>
          </a:prstGeom>
          <a:solidFill>
            <a:srgbClr val="FFFFFF"/>
          </a:solid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000000"/>
              </a:buClr>
              <a:buSzPts val="2400"/>
              <a:buChar char="●"/>
            </a:pPr>
            <a:r>
              <a:rPr lang="en" sz="2400">
                <a:solidFill>
                  <a:srgbClr val="000000"/>
                </a:solidFill>
                <a:latin typeface="Calibri"/>
                <a:ea typeface="Calibri"/>
                <a:cs typeface="Calibri"/>
                <a:sym typeface="Calibri"/>
              </a:rPr>
              <a:t>Respectfully respond to another person’s point.</a:t>
            </a:r>
            <a:endParaRPr sz="2400">
              <a:solidFill>
                <a:srgbClr val="000000"/>
              </a:solidFill>
              <a:latin typeface="Calibri"/>
              <a:ea typeface="Calibri"/>
              <a:cs typeface="Calibri"/>
              <a:sym typeface="Calibri"/>
            </a:endParaRPr>
          </a:p>
          <a:p>
            <a:pPr indent="-381000" lvl="0" marL="457200" rtl="0" algn="l">
              <a:lnSpc>
                <a:spcPct val="115000"/>
              </a:lnSpc>
              <a:spcBef>
                <a:spcPts val="0"/>
              </a:spcBef>
              <a:spcAft>
                <a:spcPts val="0"/>
              </a:spcAft>
              <a:buClr>
                <a:srgbClr val="000000"/>
              </a:buClr>
              <a:buSzPts val="2400"/>
              <a:buChar char="●"/>
            </a:pPr>
            <a:r>
              <a:rPr lang="en" sz="2400">
                <a:solidFill>
                  <a:srgbClr val="000000"/>
                </a:solidFill>
                <a:latin typeface="Calibri"/>
                <a:ea typeface="Calibri"/>
                <a:cs typeface="Calibri"/>
                <a:sym typeface="Calibri"/>
              </a:rPr>
              <a:t>Cite textual evidence - and start by telling students where they can find it in the text (under what heading, etc.)</a:t>
            </a:r>
            <a:endParaRPr sz="2400">
              <a:solidFill>
                <a:srgbClr val="000000"/>
              </a:solidFill>
              <a:latin typeface="Calibri"/>
              <a:ea typeface="Calibri"/>
              <a:cs typeface="Calibri"/>
              <a:sym typeface="Calibri"/>
            </a:endParaRPr>
          </a:p>
          <a:p>
            <a:pPr indent="-381000" lvl="0" marL="457200" rtl="0" algn="l">
              <a:lnSpc>
                <a:spcPct val="115000"/>
              </a:lnSpc>
              <a:spcBef>
                <a:spcPts val="0"/>
              </a:spcBef>
              <a:spcAft>
                <a:spcPts val="0"/>
              </a:spcAft>
              <a:buClr>
                <a:srgbClr val="000000"/>
              </a:buClr>
              <a:buSzPts val="2400"/>
              <a:buChar char="●"/>
            </a:pPr>
            <a:r>
              <a:rPr lang="en" sz="2400">
                <a:solidFill>
                  <a:srgbClr val="000000"/>
                </a:solidFill>
                <a:latin typeface="Calibri"/>
                <a:ea typeface="Calibri"/>
                <a:cs typeface="Calibri"/>
                <a:sym typeface="Calibri"/>
              </a:rPr>
              <a:t>Keep conversation flowing with a new INTERESTING question.</a:t>
            </a:r>
            <a:endParaRPr sz="2400">
              <a:solidFill>
                <a:srgbClr val="000000"/>
              </a:solidFill>
              <a:latin typeface="Calibri"/>
              <a:ea typeface="Calibri"/>
              <a:cs typeface="Calibri"/>
              <a:sym typeface="Calibri"/>
            </a:endParaRPr>
          </a:p>
          <a:p>
            <a:pPr indent="-381000" lvl="0" marL="457200" rtl="0" algn="l">
              <a:lnSpc>
                <a:spcPct val="115000"/>
              </a:lnSpc>
              <a:spcBef>
                <a:spcPts val="0"/>
              </a:spcBef>
              <a:spcAft>
                <a:spcPts val="0"/>
              </a:spcAft>
              <a:buClr>
                <a:srgbClr val="000000"/>
              </a:buClr>
              <a:buSzPts val="2400"/>
              <a:buChar char="●"/>
            </a:pPr>
            <a:r>
              <a:rPr lang="en" sz="2400">
                <a:solidFill>
                  <a:srgbClr val="000000"/>
                </a:solidFill>
                <a:latin typeface="Calibri"/>
                <a:ea typeface="Calibri"/>
                <a:cs typeface="Calibri"/>
                <a:sym typeface="Calibri"/>
              </a:rPr>
              <a:t>Connect the text to your life experience.</a:t>
            </a:r>
            <a:endParaRPr sz="2400">
              <a:solidFill>
                <a:srgbClr val="000000"/>
              </a:solidFill>
              <a:latin typeface="Calibri"/>
              <a:ea typeface="Calibri"/>
              <a:cs typeface="Calibri"/>
              <a:sym typeface="Calibri"/>
            </a:endParaRPr>
          </a:p>
          <a:p>
            <a:pPr indent="-381000" lvl="0" marL="457200" rtl="0" algn="l">
              <a:lnSpc>
                <a:spcPct val="115000"/>
              </a:lnSpc>
              <a:spcBef>
                <a:spcPts val="0"/>
              </a:spcBef>
              <a:spcAft>
                <a:spcPts val="0"/>
              </a:spcAft>
              <a:buClr>
                <a:srgbClr val="000000"/>
              </a:buClr>
              <a:buSzPts val="2400"/>
              <a:buChar char="●"/>
            </a:pPr>
            <a:r>
              <a:rPr lang="en" sz="2400">
                <a:solidFill>
                  <a:srgbClr val="000000"/>
                </a:solidFill>
                <a:latin typeface="Calibri"/>
                <a:ea typeface="Calibri"/>
                <a:cs typeface="Calibri"/>
                <a:sym typeface="Calibri"/>
              </a:rPr>
              <a:t>Active Listening! Track the speaker, snap in agreement.</a:t>
            </a:r>
            <a:endParaRPr sz="2400">
              <a:solidFill>
                <a:srgbClr val="000000"/>
              </a:solidFill>
              <a:latin typeface="Calibri"/>
              <a:ea typeface="Calibri"/>
              <a:cs typeface="Calibri"/>
              <a:sym typeface="Calibri"/>
            </a:endParaRPr>
          </a:p>
          <a:p>
            <a:pPr indent="-381000" lvl="0" marL="457200" rtl="0" algn="l">
              <a:lnSpc>
                <a:spcPct val="115000"/>
              </a:lnSpc>
              <a:spcBef>
                <a:spcPts val="0"/>
              </a:spcBef>
              <a:spcAft>
                <a:spcPts val="0"/>
              </a:spcAft>
              <a:buClr>
                <a:srgbClr val="000000"/>
              </a:buClr>
              <a:buSzPts val="2400"/>
              <a:buFont typeface="Calibri"/>
              <a:buChar char="●"/>
            </a:pPr>
            <a:r>
              <a:rPr lang="en" sz="2400">
                <a:solidFill>
                  <a:srgbClr val="000000"/>
                </a:solidFill>
                <a:latin typeface="Calibri"/>
                <a:ea typeface="Calibri"/>
                <a:cs typeface="Calibri"/>
                <a:sym typeface="Calibri"/>
              </a:rPr>
              <a:t>Let other students talk first.</a:t>
            </a:r>
            <a:endParaRPr sz="2400">
              <a:solidFill>
                <a:srgbClr val="000000"/>
              </a:solidFill>
              <a:latin typeface="Calibri"/>
              <a:ea typeface="Calibri"/>
              <a:cs typeface="Calibri"/>
              <a:sym typeface="Calibri"/>
            </a:endParaRPr>
          </a:p>
          <a:p>
            <a:pPr indent="0" lvl="0" marL="0" rtl="0" algn="l">
              <a:spcBef>
                <a:spcPts val="600"/>
              </a:spcBef>
              <a:spcAft>
                <a:spcPts val="0"/>
              </a:spcAft>
              <a:buNone/>
            </a:pPr>
            <a:r>
              <a:t/>
            </a:r>
            <a:endParaRPr sz="22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87" name="Shape 87"/>
        <p:cNvGrpSpPr/>
        <p:nvPr/>
      </p:nvGrpSpPr>
      <p:grpSpPr>
        <a:xfrm>
          <a:off x="0" y="0"/>
          <a:ext cx="0" cy="0"/>
          <a:chOff x="0" y="0"/>
          <a:chExt cx="0" cy="0"/>
        </a:xfrm>
      </p:grpSpPr>
      <p:sp>
        <p:nvSpPr>
          <p:cNvPr id="88" name="Google Shape;88;p18"/>
          <p:cNvSpPr txBox="1"/>
          <p:nvPr>
            <p:ph type="title"/>
          </p:nvPr>
        </p:nvSpPr>
        <p:spPr>
          <a:xfrm>
            <a:off x="311700" y="233275"/>
            <a:ext cx="8520600" cy="572700"/>
          </a:xfrm>
          <a:prstGeom prst="rect">
            <a:avLst/>
          </a:prstGeom>
          <a:solidFill>
            <a:srgbClr val="FFFFFF"/>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Scoring Guidelines - Seminar</a:t>
            </a:r>
            <a:endParaRPr/>
          </a:p>
        </p:txBody>
      </p:sp>
      <p:sp>
        <p:nvSpPr>
          <p:cNvPr id="89" name="Google Shape;89;p18"/>
          <p:cNvSpPr txBox="1"/>
          <p:nvPr>
            <p:ph idx="1" type="body"/>
          </p:nvPr>
        </p:nvSpPr>
        <p:spPr>
          <a:xfrm>
            <a:off x="311700" y="980650"/>
            <a:ext cx="3771000" cy="1360800"/>
          </a:xfrm>
          <a:prstGeom prst="rect">
            <a:avLst/>
          </a:prstGeom>
          <a:solidFill>
            <a:srgbClr val="FFFFFF"/>
          </a:solidFill>
          <a:ln cap="flat" cmpd="sng" w="1905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n" sz="1400">
                <a:solidFill>
                  <a:schemeClr val="dk1"/>
                </a:solidFill>
              </a:rPr>
              <a:t>Positive Participation (4 points): </a:t>
            </a:r>
            <a:r>
              <a:rPr lang="en" sz="1400">
                <a:solidFill>
                  <a:schemeClr val="dk1"/>
                </a:solidFill>
              </a:rPr>
              <a:t>Each time you positively participate, you earn 1 point.</a:t>
            </a:r>
            <a:endParaRPr sz="1400">
              <a:solidFill>
                <a:schemeClr val="dk1"/>
              </a:solidFill>
            </a:endParaRPr>
          </a:p>
          <a:p>
            <a:pPr indent="0" lvl="0" marL="0" rtl="0" algn="l">
              <a:spcBef>
                <a:spcPts val="0"/>
              </a:spcBef>
              <a:spcAft>
                <a:spcPts val="0"/>
              </a:spcAft>
              <a:buNone/>
            </a:pPr>
            <a:r>
              <a:rPr b="1" lang="en" sz="1400">
                <a:solidFill>
                  <a:schemeClr val="dk1"/>
                </a:solidFill>
              </a:rPr>
              <a:t>Seminar Norms (6 points): </a:t>
            </a:r>
            <a:r>
              <a:rPr lang="en" sz="1400">
                <a:solidFill>
                  <a:schemeClr val="dk1"/>
                </a:solidFill>
              </a:rPr>
              <a:t>The norms are to the right. Did you follow them?</a:t>
            </a:r>
            <a:endParaRPr sz="1400"/>
          </a:p>
        </p:txBody>
      </p:sp>
      <p:sp>
        <p:nvSpPr>
          <p:cNvPr id="90" name="Google Shape;90;p18"/>
          <p:cNvSpPr txBox="1"/>
          <p:nvPr/>
        </p:nvSpPr>
        <p:spPr>
          <a:xfrm>
            <a:off x="311700" y="2570125"/>
            <a:ext cx="3771000" cy="1878000"/>
          </a:xfrm>
          <a:prstGeom prst="rect">
            <a:avLst/>
          </a:prstGeom>
          <a:solidFill>
            <a:srgbClr val="FFFFFF"/>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a:t>Teacher Notes:</a:t>
            </a:r>
            <a:endParaRPr b="1"/>
          </a:p>
        </p:txBody>
      </p:sp>
      <p:sp>
        <p:nvSpPr>
          <p:cNvPr id="91" name="Google Shape;91;p18"/>
          <p:cNvSpPr txBox="1"/>
          <p:nvPr/>
        </p:nvSpPr>
        <p:spPr>
          <a:xfrm>
            <a:off x="5089950" y="150025"/>
            <a:ext cx="3846900" cy="739200"/>
          </a:xfrm>
          <a:prstGeom prst="rect">
            <a:avLst/>
          </a:prstGeom>
          <a:solidFill>
            <a:srgbClr val="FFFFFF"/>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a:t>Student Name: </a:t>
            </a:r>
            <a:endParaRPr/>
          </a:p>
        </p:txBody>
      </p:sp>
      <p:sp>
        <p:nvSpPr>
          <p:cNvPr id="92" name="Google Shape;92;p18"/>
          <p:cNvSpPr txBox="1"/>
          <p:nvPr/>
        </p:nvSpPr>
        <p:spPr>
          <a:xfrm>
            <a:off x="311700" y="4591075"/>
            <a:ext cx="3771000" cy="400200"/>
          </a:xfrm>
          <a:prstGeom prst="rect">
            <a:avLst/>
          </a:prstGeom>
          <a:solidFill>
            <a:srgbClr val="FF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Score: _____/10</a:t>
            </a:r>
            <a:endParaRPr/>
          </a:p>
        </p:txBody>
      </p:sp>
      <p:sp>
        <p:nvSpPr>
          <p:cNvPr id="93" name="Google Shape;93;p18"/>
          <p:cNvSpPr txBox="1"/>
          <p:nvPr/>
        </p:nvSpPr>
        <p:spPr>
          <a:xfrm>
            <a:off x="4200450" y="980650"/>
            <a:ext cx="4736400" cy="41250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b="1" lang="en" sz="2000"/>
              <a:t>Co-Created Norms </a:t>
            </a:r>
            <a:r>
              <a:rPr b="1" lang="en" sz="1700"/>
              <a:t>(Both Circles!)</a:t>
            </a:r>
            <a:endParaRPr b="1" sz="1700"/>
          </a:p>
          <a:p>
            <a:pPr indent="0" lvl="0" marL="0" rtl="0" algn="ctr">
              <a:spcBef>
                <a:spcPts val="0"/>
              </a:spcBef>
              <a:spcAft>
                <a:spcPts val="0"/>
              </a:spcAft>
              <a:buNone/>
            </a:pPr>
            <a:r>
              <a:rPr i="1" lang="en" sz="1200"/>
              <a:t>Remember - we worked together as a class to set these.</a:t>
            </a:r>
            <a:endParaRPr i="1" sz="1200"/>
          </a:p>
          <a:p>
            <a:pPr indent="0" lvl="0" marL="0" rtl="0" algn="ctr">
              <a:spcBef>
                <a:spcPts val="0"/>
              </a:spcBef>
              <a:spcAft>
                <a:spcPts val="0"/>
              </a:spcAft>
              <a:buNone/>
            </a:pPr>
            <a:r>
              <a:rPr i="1" lang="en" sz="1200"/>
              <a:t>Did you follow them?</a:t>
            </a:r>
            <a:endParaRPr i="1" sz="1200"/>
          </a:p>
          <a:p>
            <a:pPr indent="0" lvl="0" marL="0" rtl="0" algn="ctr">
              <a:spcBef>
                <a:spcPts val="0"/>
              </a:spcBef>
              <a:spcAft>
                <a:spcPts val="0"/>
              </a:spcAft>
              <a:buNone/>
            </a:pPr>
            <a:r>
              <a:t/>
            </a:r>
            <a:endParaRPr i="1" sz="400"/>
          </a:p>
          <a:p>
            <a:pPr indent="-311150" lvl="0" marL="457200" rtl="0" algn="l">
              <a:spcBef>
                <a:spcPts val="0"/>
              </a:spcBef>
              <a:spcAft>
                <a:spcPts val="0"/>
              </a:spcAft>
              <a:buSzPts val="1300"/>
              <a:buChar char="➔"/>
            </a:pPr>
            <a:r>
              <a:rPr b="1" lang="en" sz="1300"/>
              <a:t>Respect Each Other</a:t>
            </a:r>
            <a:endParaRPr b="1" sz="1300"/>
          </a:p>
          <a:p>
            <a:pPr indent="-311150" lvl="1" marL="914400" rtl="0" algn="l">
              <a:spcBef>
                <a:spcPts val="0"/>
              </a:spcBef>
              <a:spcAft>
                <a:spcPts val="0"/>
              </a:spcAft>
              <a:buSzPts val="1300"/>
              <a:buChar char="◆"/>
            </a:pPr>
            <a:r>
              <a:rPr lang="en" sz="1300"/>
              <a:t>Active Listening</a:t>
            </a:r>
            <a:endParaRPr sz="1300"/>
          </a:p>
          <a:p>
            <a:pPr indent="-311150" lvl="1" marL="914400" rtl="0" algn="l">
              <a:spcBef>
                <a:spcPts val="0"/>
              </a:spcBef>
              <a:spcAft>
                <a:spcPts val="0"/>
              </a:spcAft>
              <a:buSzPts val="1300"/>
              <a:buChar char="◆"/>
            </a:pPr>
            <a:r>
              <a:rPr lang="en" sz="1300"/>
              <a:t>One Mic</a:t>
            </a:r>
            <a:endParaRPr sz="1300"/>
          </a:p>
          <a:p>
            <a:pPr indent="-311150" lvl="1" marL="914400" rtl="0" algn="l">
              <a:spcBef>
                <a:spcPts val="0"/>
              </a:spcBef>
              <a:spcAft>
                <a:spcPts val="0"/>
              </a:spcAft>
              <a:buSzPts val="1300"/>
              <a:buChar char="◆"/>
            </a:pPr>
            <a:r>
              <a:rPr lang="en" sz="1300"/>
              <a:t>Challenge ideas, not persons</a:t>
            </a:r>
            <a:endParaRPr sz="1300"/>
          </a:p>
          <a:p>
            <a:pPr indent="-311150" lvl="0" marL="457200" rtl="0" algn="l">
              <a:spcBef>
                <a:spcPts val="0"/>
              </a:spcBef>
              <a:spcAft>
                <a:spcPts val="0"/>
              </a:spcAft>
              <a:buSzPts val="1300"/>
              <a:buChar char="➔"/>
            </a:pPr>
            <a:r>
              <a:rPr b="1" lang="en" sz="1300"/>
              <a:t>Respect the Circle</a:t>
            </a:r>
            <a:endParaRPr b="1" sz="1300"/>
          </a:p>
          <a:p>
            <a:pPr indent="-311150" lvl="1" marL="914400" rtl="0" algn="l">
              <a:spcBef>
                <a:spcPts val="0"/>
              </a:spcBef>
              <a:spcAft>
                <a:spcPts val="0"/>
              </a:spcAft>
              <a:buSzPts val="1300"/>
              <a:buChar char="◆"/>
            </a:pPr>
            <a:r>
              <a:rPr lang="en" sz="1300"/>
              <a:t>Not engaging in side conversations, arguing, interrupting, or causing disruptions.</a:t>
            </a:r>
            <a:endParaRPr sz="1300"/>
          </a:p>
          <a:p>
            <a:pPr indent="-311150" lvl="0" marL="457200" rtl="0" algn="l">
              <a:spcBef>
                <a:spcPts val="0"/>
              </a:spcBef>
              <a:spcAft>
                <a:spcPts val="0"/>
              </a:spcAft>
              <a:buSzPts val="1300"/>
              <a:buChar char="➔"/>
            </a:pPr>
            <a:r>
              <a:rPr b="1" lang="en" sz="1300"/>
              <a:t>Patience: </a:t>
            </a:r>
            <a:r>
              <a:rPr b="1" lang="en" sz="1300">
                <a:solidFill>
                  <a:schemeClr val="dk1"/>
                </a:solidFill>
              </a:rPr>
              <a:t>Pause Before Speaking</a:t>
            </a:r>
            <a:endParaRPr b="1" sz="1300"/>
          </a:p>
          <a:p>
            <a:pPr indent="-311150" lvl="1" marL="914400" rtl="0" algn="l">
              <a:spcBef>
                <a:spcPts val="0"/>
              </a:spcBef>
              <a:spcAft>
                <a:spcPts val="0"/>
              </a:spcAft>
              <a:buSzPts val="1300"/>
              <a:buChar char="◆"/>
            </a:pPr>
            <a:r>
              <a:rPr lang="en" sz="1300"/>
              <a:t>Listening, processing, thinking… then responding</a:t>
            </a:r>
            <a:endParaRPr sz="1300"/>
          </a:p>
          <a:p>
            <a:pPr indent="-311150" lvl="0" marL="457200" rtl="0" algn="l">
              <a:spcBef>
                <a:spcPts val="0"/>
              </a:spcBef>
              <a:spcAft>
                <a:spcPts val="0"/>
              </a:spcAft>
              <a:buSzPts val="1300"/>
              <a:buChar char="➔"/>
            </a:pPr>
            <a:r>
              <a:rPr b="1" lang="en" sz="1300"/>
              <a:t>Mindfulness: Step Up, Step Back</a:t>
            </a:r>
            <a:endParaRPr b="1" sz="1300"/>
          </a:p>
          <a:p>
            <a:pPr indent="-311150" lvl="1" marL="914400" rtl="0" algn="l">
              <a:spcBef>
                <a:spcPts val="0"/>
              </a:spcBef>
              <a:spcAft>
                <a:spcPts val="0"/>
              </a:spcAft>
              <a:buSzPts val="1300"/>
              <a:buChar char="◆"/>
            </a:pPr>
            <a:r>
              <a:rPr lang="en" sz="1300"/>
              <a:t>Give space to those who still need to participate.</a:t>
            </a:r>
            <a:endParaRPr sz="1300"/>
          </a:p>
          <a:p>
            <a:pPr indent="-311150" lvl="1" marL="914400" rtl="0" algn="l">
              <a:spcBef>
                <a:spcPts val="0"/>
              </a:spcBef>
              <a:spcAft>
                <a:spcPts val="0"/>
              </a:spcAft>
              <a:buSzPts val="1300"/>
              <a:buChar char="◆"/>
            </a:pPr>
            <a:r>
              <a:rPr lang="en" sz="1300"/>
              <a:t>Each person MUST have an opportunity to speak</a:t>
            </a:r>
            <a:endParaRPr sz="1300"/>
          </a:p>
          <a:p>
            <a:pPr indent="-311150" lvl="0" marL="457200" rtl="0" algn="l">
              <a:spcBef>
                <a:spcPts val="0"/>
              </a:spcBef>
              <a:spcAft>
                <a:spcPts val="0"/>
              </a:spcAft>
              <a:buSzPts val="1300"/>
              <a:buChar char="➔"/>
            </a:pPr>
            <a:r>
              <a:rPr b="1" lang="en" sz="1300"/>
              <a:t>Body Language:</a:t>
            </a:r>
            <a:endParaRPr b="1" sz="1300"/>
          </a:p>
          <a:p>
            <a:pPr indent="-311150" lvl="1" marL="914400" rtl="0" algn="l">
              <a:spcBef>
                <a:spcPts val="0"/>
              </a:spcBef>
              <a:spcAft>
                <a:spcPts val="0"/>
              </a:spcAft>
              <a:buSzPts val="1300"/>
              <a:buChar char="◆"/>
            </a:pPr>
            <a:r>
              <a:rPr lang="en" sz="1300"/>
              <a:t>Sitting upright</a:t>
            </a:r>
            <a:endParaRPr sz="1300"/>
          </a:p>
          <a:p>
            <a:pPr indent="-311150" lvl="1" marL="914400" rtl="0" algn="l">
              <a:spcBef>
                <a:spcPts val="0"/>
              </a:spcBef>
              <a:spcAft>
                <a:spcPts val="0"/>
              </a:spcAft>
              <a:buSzPts val="1300"/>
              <a:buChar char="◆"/>
            </a:pPr>
            <a:r>
              <a:rPr lang="en" sz="1300"/>
              <a:t>Tracking the speaker</a:t>
            </a:r>
            <a:endParaRPr sz="1300"/>
          </a:p>
          <a:p>
            <a:pPr indent="-311150" lvl="1" marL="914400" rtl="0" algn="l">
              <a:spcBef>
                <a:spcPts val="0"/>
              </a:spcBef>
              <a:spcAft>
                <a:spcPts val="0"/>
              </a:spcAft>
              <a:buSzPts val="1300"/>
              <a:buChar char="◆"/>
            </a:pPr>
            <a:r>
              <a:rPr lang="en" sz="1300"/>
              <a:t>Limiting movement</a:t>
            </a:r>
            <a:endParaRPr sz="13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graphicFrame>
        <p:nvGraphicFramePr>
          <p:cNvPr id="98" name="Google Shape;98;p19"/>
          <p:cNvGraphicFramePr/>
          <p:nvPr/>
        </p:nvGraphicFramePr>
        <p:xfrm>
          <a:off x="27575" y="57150"/>
          <a:ext cx="3000000" cy="3000000"/>
        </p:xfrm>
        <a:graphic>
          <a:graphicData uri="http://schemas.openxmlformats.org/drawingml/2006/table">
            <a:tbl>
              <a:tblPr>
                <a:noFill/>
                <a:tableStyleId>{C6F57F92-CC70-4460-9E93-541E15F82090}</a:tableStyleId>
              </a:tblPr>
              <a:tblGrid>
                <a:gridCol w="4544425"/>
                <a:gridCol w="4544425"/>
              </a:tblGrid>
              <a:tr h="588275">
                <a:tc>
                  <a:txBody>
                    <a:bodyPr/>
                    <a:lstStyle/>
                    <a:p>
                      <a:pPr indent="0" lvl="0" marL="0" rtl="0" algn="ctr">
                        <a:spcBef>
                          <a:spcPts val="0"/>
                        </a:spcBef>
                        <a:spcAft>
                          <a:spcPts val="0"/>
                        </a:spcAft>
                        <a:buNone/>
                      </a:pPr>
                      <a:r>
                        <a:rPr b="1" lang="en" sz="1500">
                          <a:latin typeface="Calibri"/>
                          <a:ea typeface="Calibri"/>
                          <a:cs typeface="Calibri"/>
                          <a:sym typeface="Calibri"/>
                        </a:rPr>
                        <a:t>Agree</a:t>
                      </a:r>
                      <a:endParaRPr b="1" sz="1500">
                        <a:latin typeface="Calibri"/>
                        <a:ea typeface="Calibri"/>
                        <a:cs typeface="Calibri"/>
                        <a:sym typeface="Calibri"/>
                      </a:endParaRPr>
                    </a:p>
                    <a:p>
                      <a:pPr indent="0" lvl="0" marL="0" rtl="0" algn="ctr">
                        <a:spcBef>
                          <a:spcPts val="0"/>
                        </a:spcBef>
                        <a:spcAft>
                          <a:spcPts val="0"/>
                        </a:spcAft>
                        <a:buNone/>
                      </a:pPr>
                      <a:r>
                        <a:t/>
                      </a:r>
                      <a:endParaRPr b="1"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I agree with what _____ said, because...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Adding on to what  ____ said, I think that…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There is evidence for what ____ is saying on Page __. Let me read it: …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My idea is related to _______’s idea: … </a:t>
                      </a:r>
                      <a:endParaRPr sz="100">
                        <a:latin typeface="Calibri"/>
                        <a:ea typeface="Calibri"/>
                        <a:cs typeface="Calibri"/>
                        <a:sym typeface="Calibri"/>
                      </a:endParaRPr>
                    </a:p>
                  </a:txBody>
                  <a:tcPr marT="63500" marB="63500" marR="63500" marL="63500">
                    <a:solidFill>
                      <a:srgbClr val="D9EAD3"/>
                    </a:solidFill>
                  </a:tcPr>
                </a:tc>
                <a:tc>
                  <a:txBody>
                    <a:bodyPr/>
                    <a:lstStyle/>
                    <a:p>
                      <a:pPr indent="0" lvl="0" marL="0" rtl="0" algn="ctr">
                        <a:spcBef>
                          <a:spcPts val="0"/>
                        </a:spcBef>
                        <a:spcAft>
                          <a:spcPts val="0"/>
                        </a:spcAft>
                        <a:buNone/>
                      </a:pPr>
                      <a:r>
                        <a:rPr b="1" lang="en" sz="1500">
                          <a:latin typeface="Calibri"/>
                          <a:ea typeface="Calibri"/>
                          <a:cs typeface="Calibri"/>
                          <a:sym typeface="Calibri"/>
                        </a:rPr>
                        <a:t>Using Evidence</a:t>
                      </a:r>
                      <a:endParaRPr b="1" sz="1500">
                        <a:latin typeface="Calibri"/>
                        <a:ea typeface="Calibri"/>
                        <a:cs typeface="Calibri"/>
                        <a:sym typeface="Calibri"/>
                      </a:endParaRPr>
                    </a:p>
                    <a:p>
                      <a:pPr indent="0" lvl="0" marL="0" rtl="0" algn="l">
                        <a:spcBef>
                          <a:spcPts val="0"/>
                        </a:spcBef>
                        <a:spcAft>
                          <a:spcPts val="0"/>
                        </a:spcAft>
                        <a:buNone/>
                      </a:pPr>
                      <a:r>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I have some evidence from the text for what _____ was saying. Let me read it: …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According to</a:t>
                      </a: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209550" lvl="0" marL="342900" rtl="0" algn="l">
                        <a:lnSpc>
                          <a:spcPct val="115000"/>
                        </a:lnSpc>
                        <a:spcBef>
                          <a:spcPts val="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In “City upon a Hill”, Winthrop states… </a:t>
                      </a:r>
                      <a:endParaRPr sz="1500">
                        <a:solidFill>
                          <a:schemeClr val="dk1"/>
                        </a:solidFill>
                        <a:latin typeface="Calibri"/>
                        <a:ea typeface="Calibri"/>
                        <a:cs typeface="Calibri"/>
                        <a:sym typeface="Calibri"/>
                      </a:endParaRPr>
                    </a:p>
                    <a:p>
                      <a:pPr indent="-209550" lvl="0" marL="342900" rtl="0" algn="l">
                        <a:lnSpc>
                          <a:spcPct val="115000"/>
                        </a:lnSpc>
                        <a:spcBef>
                          <a:spcPts val="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For example, in Cotton’s speech he said… </a:t>
                      </a:r>
                      <a:endParaRPr sz="1500">
                        <a:latin typeface="Calibri"/>
                        <a:ea typeface="Calibri"/>
                        <a:cs typeface="Calibri"/>
                        <a:sym typeface="Calibri"/>
                      </a:endParaRPr>
                    </a:p>
                  </a:txBody>
                  <a:tcPr marT="63500" marB="63500" marR="63500" marL="63500">
                    <a:solidFill>
                      <a:srgbClr val="CFE2F3"/>
                    </a:solidFill>
                  </a:tcPr>
                </a:tc>
              </a:tr>
              <a:tr h="1660600">
                <a:tc>
                  <a:txBody>
                    <a:bodyPr/>
                    <a:lstStyle/>
                    <a:p>
                      <a:pPr indent="0" lvl="0" marL="0" rtl="0" algn="ctr">
                        <a:spcBef>
                          <a:spcPts val="0"/>
                        </a:spcBef>
                        <a:spcAft>
                          <a:spcPts val="0"/>
                        </a:spcAft>
                        <a:buNone/>
                      </a:pPr>
                      <a:r>
                        <a:rPr b="1" lang="en" sz="1500">
                          <a:latin typeface="Calibri"/>
                          <a:ea typeface="Calibri"/>
                          <a:cs typeface="Calibri"/>
                          <a:sym typeface="Calibri"/>
                        </a:rPr>
                        <a:t>Disagree</a:t>
                      </a:r>
                      <a:endParaRPr b="1" sz="1500">
                        <a:latin typeface="Calibri"/>
                        <a:ea typeface="Calibri"/>
                        <a:cs typeface="Calibri"/>
                        <a:sym typeface="Calibri"/>
                      </a:endParaRPr>
                    </a:p>
                    <a:p>
                      <a:pPr indent="0" lvl="0" marL="0" rtl="0" algn="ctr">
                        <a:spcBef>
                          <a:spcPts val="0"/>
                        </a:spcBef>
                        <a:spcAft>
                          <a:spcPts val="0"/>
                        </a:spcAft>
                        <a:buNone/>
                      </a:pPr>
                      <a:r>
                        <a:t/>
                      </a:r>
                      <a:endParaRPr b="1"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I interpreted things differently.  What I think is...</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_____ made a good point, but I see it a little differently. The way I see it is…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That’s an interesting point _____, but I have a different opinion.  My opinion is… </a:t>
                      </a:r>
                      <a:endParaRPr sz="1500">
                        <a:latin typeface="Calibri"/>
                        <a:ea typeface="Calibri"/>
                        <a:cs typeface="Calibri"/>
                        <a:sym typeface="Calibri"/>
                      </a:endParaRPr>
                    </a:p>
                    <a:p>
                      <a:pPr indent="0" lvl="0" marL="0" rtl="0" algn="l">
                        <a:spcBef>
                          <a:spcPts val="0"/>
                        </a:spcBef>
                        <a:spcAft>
                          <a:spcPts val="0"/>
                        </a:spcAft>
                        <a:buNone/>
                      </a:pPr>
                      <a:r>
                        <a:t/>
                      </a:r>
                      <a:endParaRPr sz="100">
                        <a:latin typeface="Calibri"/>
                        <a:ea typeface="Calibri"/>
                        <a:cs typeface="Calibri"/>
                        <a:sym typeface="Calibri"/>
                      </a:endParaRPr>
                    </a:p>
                  </a:txBody>
                  <a:tcPr marT="63500" marB="63500" marR="63500" marL="63500">
                    <a:solidFill>
                      <a:srgbClr val="F4CCCC"/>
                    </a:solidFill>
                  </a:tcPr>
                </a:tc>
                <a:tc>
                  <a:txBody>
                    <a:bodyPr/>
                    <a:lstStyle/>
                    <a:p>
                      <a:pPr indent="0" lvl="0" marL="0" rtl="0" algn="ctr">
                        <a:spcBef>
                          <a:spcPts val="0"/>
                        </a:spcBef>
                        <a:spcAft>
                          <a:spcPts val="0"/>
                        </a:spcAft>
                        <a:buNone/>
                      </a:pPr>
                      <a:r>
                        <a:rPr b="1" lang="en" sz="1500">
                          <a:latin typeface="Calibri"/>
                          <a:ea typeface="Calibri"/>
                          <a:cs typeface="Calibri"/>
                          <a:sym typeface="Calibri"/>
                        </a:rPr>
                        <a:t>Questioning</a:t>
                      </a:r>
                      <a:endParaRPr b="1" sz="1500">
                        <a:latin typeface="Calibri"/>
                        <a:ea typeface="Calibri"/>
                        <a:cs typeface="Calibri"/>
                        <a:sym typeface="Calibri"/>
                      </a:endParaRPr>
                    </a:p>
                    <a:p>
                      <a:pPr indent="0" lvl="0" marL="0" rtl="0" algn="ctr">
                        <a:spcBef>
                          <a:spcPts val="0"/>
                        </a:spcBef>
                        <a:spcAft>
                          <a:spcPts val="0"/>
                        </a:spcAft>
                        <a:buNone/>
                      </a:pPr>
                      <a:r>
                        <a:t/>
                      </a:r>
                      <a:endParaRPr b="1"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Why do you think that _____ did/said/wrote _____?</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To what extent is it the case that _____?</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Would you all agree with the statement _____?  Why or why not?  </a:t>
                      </a:r>
                      <a:endParaRPr sz="1500">
                        <a:latin typeface="Calibri"/>
                        <a:ea typeface="Calibri"/>
                        <a:cs typeface="Calibri"/>
                        <a:sym typeface="Calibri"/>
                      </a:endParaRPr>
                    </a:p>
                  </a:txBody>
                  <a:tcPr marT="63500" marB="63500" marR="63500" marL="63500">
                    <a:solidFill>
                      <a:srgbClr val="D9D2E9"/>
                    </a:solidFill>
                  </a:tcPr>
                </a:tc>
              </a:tr>
              <a:tr h="1409225">
                <a:tc gridSpan="2">
                  <a:txBody>
                    <a:bodyPr/>
                    <a:lstStyle/>
                    <a:p>
                      <a:pPr indent="0" lvl="0" marL="0" rtl="0" algn="ctr">
                        <a:spcBef>
                          <a:spcPts val="0"/>
                        </a:spcBef>
                        <a:spcAft>
                          <a:spcPts val="0"/>
                        </a:spcAft>
                        <a:buNone/>
                      </a:pPr>
                      <a:r>
                        <a:rPr b="1" lang="en" sz="1500">
                          <a:latin typeface="Calibri"/>
                          <a:ea typeface="Calibri"/>
                          <a:cs typeface="Calibri"/>
                          <a:sym typeface="Calibri"/>
                        </a:rPr>
                        <a:t>Clarifying Questions</a:t>
                      </a:r>
                      <a:endParaRPr b="1" sz="1500">
                        <a:latin typeface="Calibri"/>
                        <a:ea typeface="Calibri"/>
                        <a:cs typeface="Calibri"/>
                        <a:sym typeface="Calibri"/>
                      </a:endParaRPr>
                    </a:p>
                    <a:p>
                      <a:pPr indent="0" lvl="0" marL="0" rtl="0" algn="ctr">
                        <a:spcBef>
                          <a:spcPts val="0"/>
                        </a:spcBef>
                        <a:spcAft>
                          <a:spcPts val="0"/>
                        </a:spcAft>
                        <a:buNone/>
                      </a:pPr>
                      <a:r>
                        <a:t/>
                      </a:r>
                      <a:endParaRPr b="1"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I think I understand what you are getting at, but can you explain it a little bit more?</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What part of the text made you think that? </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Could you explain a little more about ____?</a:t>
                      </a:r>
                      <a:endParaRPr sz="1500">
                        <a:latin typeface="Calibri"/>
                        <a:ea typeface="Calibri"/>
                        <a:cs typeface="Calibri"/>
                        <a:sym typeface="Calibri"/>
                      </a:endParaRPr>
                    </a:p>
                    <a:p>
                      <a:pPr indent="-209550" lvl="0" marL="342900" rtl="0" algn="l">
                        <a:spcBef>
                          <a:spcPts val="0"/>
                        </a:spcBef>
                        <a:spcAft>
                          <a:spcPts val="0"/>
                        </a:spcAft>
                        <a:buSzPts val="1500"/>
                        <a:buFont typeface="Calibri"/>
                        <a:buChar char="❖"/>
                      </a:pPr>
                      <a:r>
                        <a:rPr lang="en" sz="1500">
                          <a:latin typeface="Calibri"/>
                          <a:ea typeface="Calibri"/>
                          <a:cs typeface="Calibri"/>
                          <a:sym typeface="Calibri"/>
                        </a:rPr>
                        <a:t>Can you explain your thinking?</a:t>
                      </a:r>
                      <a:endParaRPr sz="1500">
                        <a:latin typeface="Calibri"/>
                        <a:ea typeface="Calibri"/>
                        <a:cs typeface="Calibri"/>
                        <a:sym typeface="Calibri"/>
                      </a:endParaRPr>
                    </a:p>
                  </a:txBody>
                  <a:tcPr marT="63500" marB="63500" marR="63500" marL="63500">
                    <a:solidFill>
                      <a:srgbClr val="FFF2CC"/>
                    </a:solidFill>
                  </a:tcPr>
                </a:tc>
                <a:tc hMerge="1"/>
              </a:tr>
            </a:tbl>
          </a:graphicData>
        </a:graphic>
      </p:graphicFrame>
      <p:pic>
        <p:nvPicPr>
          <p:cNvPr descr="15 Minute Timer - Calm Ambient Music&#10;&#10;📜 Message from the Creator of Tick Tock Countdown Timer&#10;&#10;I am Tom C. and I specialise in the field of Mental Health for a number of years.  I want to place where people can relax, unwind, study and sleep better. &#10;&#10;My videos are ideal for studying, sleep, relaxation and exercise. My aim is to provide the highest quality relaxing content that doesn’t contain any annoying talking or commentary. Research shows this can be help with mental heath. &#10;&#10;All my timer videos are made in high quality with editing programs such as Premiere Pro 2020, Photoshop and Luma Fusion. Each video takes many hours of editing and mixing to produce the perfect timer video for my viewers. &#10;&#10;Some video and audio files are make in collaboration with other video and audio creators with all the licenses and commercial use rights.&#10;&#10;All videos, audio, effects are mixed and created by myself.&#10;&#10;⏱ Popular Timers &#10;&#10;5 Minute Timer - Calm and Relaxing Music: https://youtu.be/hso3oR8PJss&#10;10 Minute Timer - Relaxing Music: https://youtu;.be/yxu0qHbG_2c&#10;15 Minute Timer - No Music: https://youtu.be/v-vXDXrGSlI&#10;30 Minute Timer - Instrumental Relaxing Music: https://youtu.be/G4X4ZQHsTyE&#10;45 Minute Timer - Ambient Music: https://youtu.be/TKmhQprljAc&#10;1 Hour Timer - Beautiful Ocean Sunset https://youtu.be/TKmhQprljAc&#10;&#10;🎥 Editing&#10;-  Luma Fusion&#10;-  Premiere Pro 2020&#10;- Adobe After Effects&#10;- Photoshop&#10;&#10;📽Video and filming&#10;- Sony a6000&#10;- Fujifilm X-T3&#10;- GoPro Hero8 &#10;- Story Blocks&#10;-  Pexels&#10;-  Pixabay&#10;- Adobe Stock&#10;- Pond 5&#10;&#10;🎶Audio&#10;- Story Blocks&#10;- Youtube Audio Library&#10;&#10;🎤Microphone&#10;- Blue Yeta&#10;- Audio-Technica BP4025&#10;- Zoom H2N&#10;&#10;&#10;Hashtags&#10;#Timer #Relaxation #RelaxingMusic&#10;&#10;© Copyright Tick Tock Countdown Timer 2021. All rights reserved. Any reproduction or republication of all or part of this video is prohibited. All of the video material on this channel is copyright protected." id="99" name="Google Shape;99;p19" title="15 Minute Timer - Calm Ambient Music">
            <a:hlinkClick r:id="rId3"/>
          </p:cNvPr>
          <p:cNvPicPr preferRelativeResize="0"/>
          <p:nvPr/>
        </p:nvPicPr>
        <p:blipFill>
          <a:blip r:embed="rId4">
            <a:alphaModFix/>
          </a:blip>
          <a:stretch>
            <a:fillRect/>
          </a:stretch>
        </p:blipFill>
        <p:spPr>
          <a:xfrm>
            <a:off x="7120449" y="3625850"/>
            <a:ext cx="2023552" cy="1517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10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Coaching Break!</a:t>
            </a:r>
            <a:endParaRPr/>
          </a:p>
        </p:txBody>
      </p:sp>
      <p:sp>
        <p:nvSpPr>
          <p:cNvPr id="105" name="Google Shape;105;p20"/>
          <p:cNvSpPr txBox="1"/>
          <p:nvPr>
            <p:ph idx="1" type="body"/>
          </p:nvPr>
        </p:nvSpPr>
        <p:spPr>
          <a:xfrm>
            <a:off x="311700" y="1152475"/>
            <a:ext cx="42603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Meet with your partner in the outside circle.</a:t>
            </a:r>
            <a:endParaRPr/>
          </a:p>
          <a:p>
            <a:pPr indent="0" lvl="0" marL="0" rtl="0" algn="l">
              <a:spcBef>
                <a:spcPts val="1200"/>
              </a:spcBef>
              <a:spcAft>
                <a:spcPts val="0"/>
              </a:spcAft>
              <a:buNone/>
            </a:pPr>
            <a:r>
              <a:rPr lang="en"/>
              <a:t>Discuss what went well in the first round of seminar.</a:t>
            </a:r>
            <a:endParaRPr/>
          </a:p>
          <a:p>
            <a:pPr indent="0" lvl="0" marL="0" rtl="0" algn="l">
              <a:spcBef>
                <a:spcPts val="1200"/>
              </a:spcBef>
              <a:spcAft>
                <a:spcPts val="1200"/>
              </a:spcAft>
              <a:buNone/>
            </a:pPr>
            <a:r>
              <a:rPr lang="en"/>
              <a:t>Get ready to take part in Seminar Round 2!</a:t>
            </a:r>
            <a:endParaRPr/>
          </a:p>
        </p:txBody>
      </p:sp>
      <p:pic>
        <p:nvPicPr>
          <p:cNvPr descr="This timer counts down silently until it reaches 0:00, then a police siren sounds to alert you that time is up." id="106" name="Google Shape;106;p20" title="2 Minute Timer">
            <a:hlinkClick r:id="rId3"/>
          </p:cNvPr>
          <p:cNvPicPr preferRelativeResize="0"/>
          <p:nvPr/>
        </p:nvPicPr>
        <p:blipFill>
          <a:blip r:embed="rId4">
            <a:alphaModFix/>
          </a:blip>
          <a:stretch>
            <a:fillRect/>
          </a:stretch>
        </p:blipFill>
        <p:spPr>
          <a:xfrm>
            <a:off x="4724400" y="1170125"/>
            <a:ext cx="4267200" cy="3200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10" name="Shape 110"/>
        <p:cNvGrpSpPr/>
        <p:nvPr/>
      </p:nvGrpSpPr>
      <p:grpSpPr>
        <a:xfrm>
          <a:off x="0" y="0"/>
          <a:ext cx="0" cy="0"/>
          <a:chOff x="0" y="0"/>
          <a:chExt cx="0" cy="0"/>
        </a:xfrm>
      </p:grpSpPr>
      <p:sp>
        <p:nvSpPr>
          <p:cNvPr id="111" name="Google Shape;111;p21"/>
          <p:cNvSpPr txBox="1"/>
          <p:nvPr>
            <p:ph type="title"/>
          </p:nvPr>
        </p:nvSpPr>
        <p:spPr>
          <a:xfrm>
            <a:off x="311700" y="445025"/>
            <a:ext cx="8520600" cy="572700"/>
          </a:xfrm>
          <a:prstGeom prst="rect">
            <a:avLst/>
          </a:prstGeom>
          <a:solidFill>
            <a:srgbClr val="00FF00"/>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CERC Paragraph Structure</a:t>
            </a:r>
            <a:endParaRPr b="1"/>
          </a:p>
        </p:txBody>
      </p:sp>
      <p:sp>
        <p:nvSpPr>
          <p:cNvPr id="112" name="Google Shape;112;p21"/>
          <p:cNvSpPr txBox="1"/>
          <p:nvPr>
            <p:ph idx="1" type="body"/>
          </p:nvPr>
        </p:nvSpPr>
        <p:spPr>
          <a:xfrm>
            <a:off x="311700" y="1152475"/>
            <a:ext cx="4179300" cy="38868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None/>
            </a:pPr>
            <a:r>
              <a:rPr b="1" lang="en" sz="1600">
                <a:solidFill>
                  <a:schemeClr val="dk1"/>
                </a:solidFill>
              </a:rPr>
              <a:t>Paragraph - 6+ sentences</a:t>
            </a:r>
            <a:endParaRPr b="1" sz="1600">
              <a:solidFill>
                <a:schemeClr val="dk1"/>
              </a:solidFill>
            </a:endParaRPr>
          </a:p>
          <a:p>
            <a:pPr indent="-330200" lvl="0" marL="457200" rtl="0" algn="l">
              <a:spcBef>
                <a:spcPts val="1200"/>
              </a:spcBef>
              <a:spcAft>
                <a:spcPts val="0"/>
              </a:spcAft>
              <a:buClr>
                <a:schemeClr val="dk1"/>
              </a:buClr>
              <a:buSzPts val="1600"/>
              <a:buChar char="●"/>
            </a:pPr>
            <a:r>
              <a:rPr b="1" lang="en" sz="1600">
                <a:solidFill>
                  <a:schemeClr val="dk1"/>
                </a:solidFill>
              </a:rPr>
              <a:t>Claim - </a:t>
            </a:r>
            <a:r>
              <a:rPr lang="en" sz="1600">
                <a:solidFill>
                  <a:schemeClr val="dk1"/>
                </a:solidFill>
              </a:rPr>
              <a:t>restate the question. "We can stop the next pandemic by…"</a:t>
            </a:r>
            <a:endParaRPr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Evidence 1 -</a:t>
            </a:r>
            <a:r>
              <a:rPr lang="en" sz="1600">
                <a:solidFill>
                  <a:schemeClr val="dk1"/>
                </a:solidFill>
              </a:rPr>
              <a:t> According to Document… quote…</a:t>
            </a:r>
            <a:endParaRPr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Reason 1 - </a:t>
            </a:r>
            <a:r>
              <a:rPr lang="en" sz="1600">
                <a:solidFill>
                  <a:schemeClr val="dk1"/>
                </a:solidFill>
              </a:rPr>
              <a:t>This supports my claim because…</a:t>
            </a:r>
            <a:endParaRPr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Evidence 2</a:t>
            </a:r>
            <a:endParaRPr b="1"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Reason 2</a:t>
            </a:r>
            <a:endParaRPr b="1"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Conclusion - </a:t>
            </a:r>
            <a:r>
              <a:rPr lang="en" sz="1600">
                <a:solidFill>
                  <a:schemeClr val="dk1"/>
                </a:solidFill>
              </a:rPr>
              <a:t>At the end of the day, we can/cannot…</a:t>
            </a:r>
            <a:endParaRPr sz="1600">
              <a:solidFill>
                <a:schemeClr val="dk1"/>
              </a:solidFill>
            </a:endParaRPr>
          </a:p>
        </p:txBody>
      </p:sp>
      <p:sp>
        <p:nvSpPr>
          <p:cNvPr id="113" name="Google Shape;113;p21"/>
          <p:cNvSpPr txBox="1"/>
          <p:nvPr>
            <p:ph idx="1" type="body"/>
          </p:nvPr>
        </p:nvSpPr>
        <p:spPr>
          <a:xfrm>
            <a:off x="4653000" y="1152475"/>
            <a:ext cx="4179300" cy="19539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When you're done…</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Grade yourself using the rubric.</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Re-read your paragraph.</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Check - did you actually answer the question?</a:t>
            </a:r>
            <a:endParaRPr>
              <a:solidFill>
                <a:schemeClr val="dk1"/>
              </a:solidFill>
            </a:endParaRPr>
          </a:p>
        </p:txBody>
      </p:sp>
      <p:pic>
        <p:nvPicPr>
          <p:cNvPr descr="A 20 Minute Timer calm and relaxing music with Lights background.&#10;life Lights background, Countdown VID for 20 minutes you can play it for meditation, homework, break time, classroom, study, and any purpose.&#10;Enjoy your time with us(timer to).&#10;&#10;✅SUBSCRIBE US for more TIMER 👉:https://www.youtube.com/c/SETTIMERTO?sub_confirmation=1&#10;&#10;Share this video with a friend:&#10;https://youtu.be/xDgW9eCNZgg&#10;&#10;🛑Recommended Video Series You Should Check Out!&#10;&#10;➡️AMONG US TIMER:&#10; &#10; 🎥 Among Us 15 Minute Timer With  Among Us Cartoon &amp; Music:&#10; https://youtu.be/o1j74L___ZI&#10; 🎥 20 Minutes Timer With AMONG US 🚀:&#10; https://youtu.be/5Ba3eg8dTBw&#10; 🎥 5 Minute Timer With AMONG US 🚀 5 Minute Timer Bomb With Music:&#10; https://youtu.be/MAaRXbo-mJc&#10; 🚨➡AMONG US TIMER Playlist:&#10; https://youtu.be/o1j74L___ZI&#10;&#10;➡️LEGO TIMER:&#10;&#10; 🎥 5 minutes LEGO TIMER- 5 minutes LEGO Countdown - 5 MIN LEGO timer (with music):&#10; https://youtu.be/OQgjQnLNiPM&#10; 🎥 10 minutes LEGO TIMER- 10 minutes LEGO Countdown - 10 MIN LEGO timer (with music):&#10; https://youtu.be/eMXPeXQxxTU&#10; 🎥 15 minute LEGO TIMER countdown with music:&#10; https://youtu.be/vw0QzAZN-Pg&#10; 🚨➡LEGO TIMER Playlist:&#10; https://youtu.be/OQgjQnLNiPM&#10;&#10;&#10;💕My Most Cute Video:&#10; 🎥 10 Minute Cute Puppy Timer With Alarm &amp; Music:&#10; https://youtu.be/Jxh_KGY8CHQ&#10;&#10;&#10;TIMER TO set timers for any purpose from a cooking timer, rest timer, break timer, children timer, play timer, classroom timer, and any other purpose.&#10;&#10;Our set timers are convenient and adapted to anything and any purpose. Feel free to watch the channel, comment, and ask us for more timers.&#10;&#10;&#10;💬 JOIN US IN THE COMMENTS&#10;WE LIKE TO HAVE FUN!!" id="114" name="Google Shape;114;p21" title="20 Minute Timer - Calm And Relaxing Music">
            <a:hlinkClick r:id="rId3"/>
          </p:cNvPr>
          <p:cNvPicPr preferRelativeResize="0"/>
          <p:nvPr/>
        </p:nvPicPr>
        <p:blipFill>
          <a:blip r:embed="rId4">
            <a:alphaModFix/>
          </a:blip>
          <a:stretch>
            <a:fillRect/>
          </a:stretch>
        </p:blipFill>
        <p:spPr>
          <a:xfrm>
            <a:off x="6227233" y="3113500"/>
            <a:ext cx="2605067" cy="19538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