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1f8fc9742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11f8fc9742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675"/>
            <a:ext cx="8520600" cy="88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Scoring Guidelines - Seminar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Topic: </a:t>
            </a:r>
            <a:endParaRPr b="1" sz="2400"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980650"/>
            <a:ext cx="3771000" cy="13608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</a:rPr>
              <a:t>Positive Participation (4 points): </a:t>
            </a:r>
            <a:r>
              <a:rPr lang="en" sz="1400">
                <a:solidFill>
                  <a:schemeClr val="dk1"/>
                </a:solidFill>
              </a:rPr>
              <a:t>Each time you positively participate, you earn 1 point.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</a:rPr>
              <a:t>Seminar Norms (6 points): </a:t>
            </a:r>
            <a:r>
              <a:rPr lang="en" sz="1400">
                <a:solidFill>
                  <a:schemeClr val="dk1"/>
                </a:solidFill>
              </a:rPr>
              <a:t>The norms are to the right. Did you follow them?</a:t>
            </a:r>
            <a:endParaRPr sz="1400"/>
          </a:p>
        </p:txBody>
      </p:sp>
      <p:sp>
        <p:nvSpPr>
          <p:cNvPr id="56" name="Google Shape;56;p13"/>
          <p:cNvSpPr txBox="1"/>
          <p:nvPr/>
        </p:nvSpPr>
        <p:spPr>
          <a:xfrm>
            <a:off x="311700" y="2570125"/>
            <a:ext cx="3771000" cy="18780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Teacher Notes:</a:t>
            </a:r>
            <a:endParaRPr b="1"/>
          </a:p>
        </p:txBody>
      </p:sp>
      <p:sp>
        <p:nvSpPr>
          <p:cNvPr id="57" name="Google Shape;57;p13"/>
          <p:cNvSpPr txBox="1"/>
          <p:nvPr/>
        </p:nvSpPr>
        <p:spPr>
          <a:xfrm>
            <a:off x="5089950" y="150025"/>
            <a:ext cx="3846900" cy="7392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 Name: </a:t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311700" y="4591075"/>
            <a:ext cx="4038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Score: _____/10</a:t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4200450" y="980650"/>
            <a:ext cx="4736400" cy="4125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Co-Created Norms </a:t>
            </a:r>
            <a:r>
              <a:rPr b="1" lang="en" sz="1700"/>
              <a:t>(Both Circles!)</a:t>
            </a:r>
            <a:endParaRPr b="1" sz="17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/>
              <a:t>Remember - we worked together as a class to set these.</a:t>
            </a:r>
            <a:endParaRPr i="1" sz="1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/>
              <a:t>Did you follow them?</a:t>
            </a:r>
            <a:endParaRPr i="1" sz="1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4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➔"/>
            </a:pPr>
            <a:r>
              <a:rPr b="1" lang="en" sz="1300"/>
              <a:t>Respect Each Other</a:t>
            </a:r>
            <a:endParaRPr b="1"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Active Listening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One Mic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Challenge ideas, not persons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➔"/>
            </a:pPr>
            <a:r>
              <a:rPr b="1" lang="en" sz="1300"/>
              <a:t>Respect the Circle</a:t>
            </a:r>
            <a:endParaRPr b="1"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Not engaging in side conversations, arguing, interrupting, or causing disruptions.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➔"/>
            </a:pPr>
            <a:r>
              <a:rPr b="1" lang="en" sz="1300"/>
              <a:t>Patience: </a:t>
            </a:r>
            <a:r>
              <a:rPr b="1" lang="en" sz="1300">
                <a:solidFill>
                  <a:schemeClr val="dk1"/>
                </a:solidFill>
              </a:rPr>
              <a:t>Pause</a:t>
            </a:r>
            <a:r>
              <a:rPr b="1" lang="en" sz="1300">
                <a:solidFill>
                  <a:schemeClr val="dk1"/>
                </a:solidFill>
              </a:rPr>
              <a:t> Before Speaking</a:t>
            </a:r>
            <a:endParaRPr b="1"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Listening, processing, thinking… then responding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➔"/>
            </a:pPr>
            <a:r>
              <a:rPr b="1" lang="en" sz="1300"/>
              <a:t>Mindfulness: Step Up, Step Back</a:t>
            </a:r>
            <a:endParaRPr b="1"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Give </a:t>
            </a:r>
            <a:r>
              <a:rPr lang="en" sz="1300"/>
              <a:t>space</a:t>
            </a:r>
            <a:r>
              <a:rPr lang="en" sz="1300"/>
              <a:t> to those who still need to participate.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Each person MUST have an </a:t>
            </a:r>
            <a:r>
              <a:rPr lang="en" sz="1300"/>
              <a:t>opportunity</a:t>
            </a:r>
            <a:r>
              <a:rPr lang="en" sz="1300"/>
              <a:t> to speak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➔"/>
            </a:pPr>
            <a:r>
              <a:rPr b="1" lang="en" sz="1300"/>
              <a:t>Body Language:</a:t>
            </a:r>
            <a:endParaRPr b="1"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Sitting upright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Tracking the speaker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Limiting movement</a:t>
            </a:r>
            <a:endParaRPr sz="1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675"/>
            <a:ext cx="8520600" cy="88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Scoring Guidelines - Seminar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Topic: </a:t>
            </a:r>
            <a:endParaRPr b="1" sz="2400"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980650"/>
            <a:ext cx="3771000" cy="13608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</a:rPr>
              <a:t>Positive Participation (4 points): </a:t>
            </a:r>
            <a:r>
              <a:rPr lang="en" sz="1400">
                <a:solidFill>
                  <a:schemeClr val="dk1"/>
                </a:solidFill>
              </a:rPr>
              <a:t>Each time you positively participate, you earn 1 point.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</a:rPr>
              <a:t>Seminar Norms (6 points): </a:t>
            </a:r>
            <a:r>
              <a:rPr lang="en" sz="1400">
                <a:solidFill>
                  <a:schemeClr val="dk1"/>
                </a:solidFill>
              </a:rPr>
              <a:t>The norms are to the right. Did you follow them?</a:t>
            </a:r>
            <a:endParaRPr sz="1400"/>
          </a:p>
        </p:txBody>
      </p:sp>
      <p:sp>
        <p:nvSpPr>
          <p:cNvPr id="66" name="Google Shape;66;p14"/>
          <p:cNvSpPr txBox="1"/>
          <p:nvPr/>
        </p:nvSpPr>
        <p:spPr>
          <a:xfrm>
            <a:off x="311700" y="2570125"/>
            <a:ext cx="3771000" cy="18780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Teacher Notes:</a:t>
            </a:r>
            <a:endParaRPr b="1"/>
          </a:p>
        </p:txBody>
      </p:sp>
      <p:sp>
        <p:nvSpPr>
          <p:cNvPr id="67" name="Google Shape;67;p14"/>
          <p:cNvSpPr txBox="1"/>
          <p:nvPr/>
        </p:nvSpPr>
        <p:spPr>
          <a:xfrm>
            <a:off x="5089950" y="150025"/>
            <a:ext cx="3846900" cy="7392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 Name: </a:t>
            </a:r>
            <a:endParaRPr/>
          </a:p>
        </p:txBody>
      </p:sp>
      <p:sp>
        <p:nvSpPr>
          <p:cNvPr id="68" name="Google Shape;68;p14"/>
          <p:cNvSpPr txBox="1"/>
          <p:nvPr/>
        </p:nvSpPr>
        <p:spPr>
          <a:xfrm>
            <a:off x="311700" y="4591075"/>
            <a:ext cx="4038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Score: _____/10</a:t>
            </a:r>
            <a:endParaRPr/>
          </a:p>
        </p:txBody>
      </p:sp>
      <p:sp>
        <p:nvSpPr>
          <p:cNvPr id="69" name="Google Shape;69;p14"/>
          <p:cNvSpPr txBox="1"/>
          <p:nvPr/>
        </p:nvSpPr>
        <p:spPr>
          <a:xfrm>
            <a:off x="4200450" y="980650"/>
            <a:ext cx="4736400" cy="4125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Co-Created Norms </a:t>
            </a:r>
            <a:r>
              <a:rPr b="1" lang="en" sz="1700"/>
              <a:t>(Both Circles!)</a:t>
            </a:r>
            <a:endParaRPr b="1" sz="17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/>
              <a:t>Remember - we worked together as a class to set these.</a:t>
            </a:r>
            <a:endParaRPr i="1" sz="1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/>
              <a:t>Did you follow them?</a:t>
            </a:r>
            <a:endParaRPr i="1" sz="1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4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➔"/>
            </a:pPr>
            <a:r>
              <a:rPr b="1" lang="en" sz="1300"/>
              <a:t>Respect Each Other</a:t>
            </a:r>
            <a:endParaRPr b="1"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Active Listening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One Mic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Challenge ideas, not persons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➔"/>
            </a:pPr>
            <a:r>
              <a:rPr b="1" lang="en" sz="1300"/>
              <a:t>Respect the Circle</a:t>
            </a:r>
            <a:endParaRPr b="1"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Not engaging in side conversations, arguing, interrupting, or causing disruptions.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➔"/>
            </a:pPr>
            <a:r>
              <a:rPr b="1" lang="en" sz="1300"/>
              <a:t>Patience: </a:t>
            </a:r>
            <a:r>
              <a:rPr b="1" lang="en" sz="1300">
                <a:solidFill>
                  <a:schemeClr val="dk1"/>
                </a:solidFill>
              </a:rPr>
              <a:t>Pause Before Speaking</a:t>
            </a:r>
            <a:endParaRPr b="1"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Listening, processing, thinking… then responding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➔"/>
            </a:pPr>
            <a:r>
              <a:rPr b="1" lang="en" sz="1300"/>
              <a:t>Mindfulness: Step Up, Step Back</a:t>
            </a:r>
            <a:endParaRPr b="1"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Give space to those who still need to participate.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Each person MUST have an opportunity to speak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➔"/>
            </a:pPr>
            <a:r>
              <a:rPr b="1" lang="en" sz="1300"/>
              <a:t>Body Language:</a:t>
            </a:r>
            <a:endParaRPr b="1"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Sitting upright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Tracking the speaker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◆"/>
            </a:pPr>
            <a:r>
              <a:rPr lang="en" sz="1300"/>
              <a:t>Limiting movement</a:t>
            </a:r>
            <a:endParaRPr sz="13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