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Lst>
  <p:sldSz cy="5143500" cx="9144000"/>
  <p:notesSz cx="6858000" cy="9144000"/>
  <p:embeddedFontLst>
    <p:embeddedFont>
      <p:font typeface="Caveat"/>
      <p:regular r:id="rId77"/>
      <p:bold r:id="rId78"/>
    </p:embeddedFont>
    <p:embeddedFont>
      <p:font typeface="Amatic SC"/>
      <p:regular r:id="rId79"/>
      <p:bold r:id="rId80"/>
    </p:embeddedFont>
    <p:embeddedFont>
      <p:font typeface="Source Code Pro"/>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3D0FEFA-23A1-4FB6-8E73-60850EFB74BB}">
  <a:tblStyle styleId="{E3D0FEFA-23A1-4FB6-8E73-60850EFB74BB}"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SourceCodePro-boldItalic.fntdata"/><Relationship Id="rId83" Type="http://schemas.openxmlformats.org/officeDocument/2006/relationships/font" Target="fonts/SourceCodePro-italic.fntdata"/><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AmaticSC-bold.fntdata"/><Relationship Id="rId82" Type="http://schemas.openxmlformats.org/officeDocument/2006/relationships/font" Target="fonts/SourceCodePro-bold.fntdata"/><Relationship Id="rId81" Type="http://schemas.openxmlformats.org/officeDocument/2006/relationships/font" Target="fonts/SourceCodePr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font" Target="fonts/Caveat-regular.fntdata"/><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font" Target="fonts/AmaticSC-regular.fntdata"/><Relationship Id="rId34" Type="http://schemas.openxmlformats.org/officeDocument/2006/relationships/slide" Target="slides/slide28.xml"/><Relationship Id="rId78" Type="http://schemas.openxmlformats.org/officeDocument/2006/relationships/font" Target="fonts/Caveat-bold.fntdata"/><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c69c8c4bf5_0_6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c69c8c4bf5_0_6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c69c8c4bf5_0_6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c69c8c4bf5_0_6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6c50c40c5f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6c50c40c5f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6c50c40c5f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6c50c40c5f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6c50c40c5f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6c50c40c5f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6c50c40c5f_0_5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6c50c40c5f_0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c69c8c4bf5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c69c8c4bf5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6c50c40c5f_0_5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6c50c40c5f_0_5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6c50c40c5f_0_5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6c50c40c5f_0_5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6c50c40c5f_0_5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6c50c40c5f_0_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6c50c40c5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6c50c40c5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6c50c40c5f_0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6c50c40c5f_0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6c50c40c5f_0_5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6c50c40c5f_0_5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c69c8c4bf5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c69c8c4bf5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6c50c40c5f_0_5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6c50c40c5f_0_5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6c50c40c5f_0_5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6c50c40c5f_0_5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c69c8c4bf5_0_7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c69c8c4bf5_0_7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6c50c40c5f_0_5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6c50c40c5f_0_5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6c50c40c5f_0_1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6c50c40c5f_0_1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c69c8c4bf5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c69c8c4bf5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6c50c40c5f_0_6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6c50c40c5f_0_6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6c50c40c5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6c50c40c5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6c50c40c5f_0_6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6c50c40c5f_0_6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c69c8c4bf5_0_6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2c69c8c4bf5_0_6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c69c8c4bf5_0_6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c69c8c4bf5_0_6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6c50c40c5f_0_6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6c50c40c5f_0_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c69c8c4bf5_0_6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c69c8c4bf5_0_6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c69c8c4bf5_0_6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2c69c8c4bf5_0_6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6c50c40c5f_0_1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6c50c40c5f_0_1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6c50c40c5f_0_1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26c50c40c5f_0_1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6c50c40c5f_0_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26c50c40c5f_0_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6c50c40c5f_0_1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26c50c40c5f_0_1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c69c8c4bf5_0_6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c69c8c4bf5_0_6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c69c8c4bf5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2c69c8c4bf5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6c50c40c5f_0_6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26c50c40c5f_0_6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6c50c40c5f_0_8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26c50c40c5f_0_8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c69c8c4bf5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2c69c8c4bf5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6c50c40c5f_0_9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26c50c40c5f_0_9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6c50c40c5f_0_9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26c50c40c5f_0_9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6c50c40c5f_0_9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26c50c40c5f_0_9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6c50c40c5f_0_9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26c50c40c5f_0_9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c69c8c4bf5_0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2c69c8c4bf5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6c50c40c5f_0_9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26c50c40c5f_0_9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6c50c40c5f_0_8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6c50c40c5f_0_8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6c50c40c5f_0_9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26c50c40c5f_0_9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6c50c40c5f_0_9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26c50c40c5f_0_9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6c50c40c5f_0_9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26c50c40c5f_0_9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c69c8c4bf5_0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2c69c8c4bf5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6c50c40c5f_0_9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26c50c40c5f_0_9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6e233a051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26e233a051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6c50c40c5f_0_10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26c50c40c5f_0_10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c69c8c4bf5_0_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2c69c8c4bf5_0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6c50c40c5f_0_14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26c50c40c5f_0_1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6c50c40c5f_0_10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26c50c40c5f_0_10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6c50c40c5f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6c50c40c5f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c69c8c4bf5_0_5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2c69c8c4bf5_0_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6c50c40c5f_0_10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26c50c40c5f_0_10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6c50c40c5f_0_1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26c50c40c5f_0_1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c69c8c4bf5_0_6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2c69c8c4bf5_0_6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c69c8c4bf5_0_6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2c69c8c4bf5_0_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26c50c40c5f_0_1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26c50c40c5f_0_1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6c50c40c5f_0_1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26c50c40c5f_0_1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6c50c40c5f_0_1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26c50c40c5f_0_1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6c50c40c5f_0_1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26c50c40c5f_0_1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6c50c40c5f_0_1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26c50c40c5f_0_1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6c50c40c5f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6c50c40c5f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6c50c40c5f_0_1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26c50c40c5f_0_1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c69c8c4bf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c69c8c4bf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6c50c40c5f_0_14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6c50c40c5f_0_1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norm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spcBef>
                <a:spcPts val="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0"/>
              </a:spcBef>
              <a:spcAft>
                <a:spcPts val="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2">
    <p:spTree>
      <p:nvGrpSpPr>
        <p:cNvPr id="52" name="Shape 52"/>
        <p:cNvGrpSpPr/>
        <p:nvPr/>
      </p:nvGrpSpPr>
      <p:grpSpPr>
        <a:xfrm>
          <a:off x="0" y="0"/>
          <a:ext cx="0" cy="0"/>
          <a:chOff x="0" y="0"/>
          <a:chExt cx="0" cy="0"/>
        </a:xfrm>
      </p:grpSpPr>
      <p:sp>
        <p:nvSpPr>
          <p:cNvPr id="53" name="Google Shape;53;p1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54" name="Google Shape;54;p1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5" name="Google Shape;55;p1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6" name="Google Shape;56;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4">
  <p:cSld name="TITLE_AND_TWO_COLUMNS_4">
    <p:spTree>
      <p:nvGrpSpPr>
        <p:cNvPr id="57" name="Shape 57"/>
        <p:cNvGrpSpPr/>
        <p:nvPr/>
      </p:nvGrpSpPr>
      <p:grpSpPr>
        <a:xfrm>
          <a:off x="0" y="0"/>
          <a:ext cx="0" cy="0"/>
          <a:chOff x="0" y="0"/>
          <a:chExt cx="0" cy="0"/>
        </a:xfrm>
      </p:grpSpPr>
      <p:sp>
        <p:nvSpPr>
          <p:cNvPr id="58" name="Google Shape;58;p14"/>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59" name="Google Shape;59;p14"/>
          <p:cNvSpPr txBox="1"/>
          <p:nvPr>
            <p:ph idx="1" type="body"/>
          </p:nvPr>
        </p:nvSpPr>
        <p:spPr>
          <a:xfrm>
            <a:off x="311700" y="1228675"/>
            <a:ext cx="3999900" cy="3340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0" name="Google Shape;60;p14"/>
          <p:cNvSpPr txBox="1"/>
          <p:nvPr>
            <p:ph idx="2" type="body"/>
          </p:nvPr>
        </p:nvSpPr>
        <p:spPr>
          <a:xfrm>
            <a:off x="4832400" y="1228675"/>
            <a:ext cx="3999900" cy="3340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1" name="Google Shape;61;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0"/>
              </a:spcBef>
              <a:spcAft>
                <a:spcPts val="0"/>
              </a:spcAft>
              <a:buClr>
                <a:schemeClr val="accent1"/>
              </a:buClr>
              <a:buSzPts val="1400"/>
              <a:buChar char="○"/>
              <a:defRPr>
                <a:solidFill>
                  <a:schemeClr val="accent1"/>
                </a:solidFill>
                <a:highlight>
                  <a:schemeClr val="lt1"/>
                </a:highlight>
              </a:defRPr>
            </a:lvl2pPr>
            <a:lvl3pPr indent="-317500" lvl="2" marL="1371600">
              <a:spcBef>
                <a:spcPts val="0"/>
              </a:spcBef>
              <a:spcAft>
                <a:spcPts val="0"/>
              </a:spcAft>
              <a:buClr>
                <a:schemeClr val="accent1"/>
              </a:buClr>
              <a:buSzPts val="1400"/>
              <a:buChar char="■"/>
              <a:defRPr>
                <a:solidFill>
                  <a:schemeClr val="accent1"/>
                </a:solidFill>
                <a:highlight>
                  <a:schemeClr val="lt1"/>
                </a:highlight>
              </a:defRPr>
            </a:lvl3pPr>
            <a:lvl4pPr indent="-317500" lvl="3" marL="1828800">
              <a:spcBef>
                <a:spcPts val="0"/>
              </a:spcBef>
              <a:spcAft>
                <a:spcPts val="0"/>
              </a:spcAft>
              <a:buClr>
                <a:schemeClr val="accent1"/>
              </a:buClr>
              <a:buSzPts val="1400"/>
              <a:buChar char="●"/>
              <a:defRPr>
                <a:solidFill>
                  <a:schemeClr val="accent1"/>
                </a:solidFill>
                <a:highlight>
                  <a:schemeClr val="lt1"/>
                </a:highlight>
              </a:defRPr>
            </a:lvl4pPr>
            <a:lvl5pPr indent="-317500" lvl="4" marL="2286000">
              <a:spcBef>
                <a:spcPts val="0"/>
              </a:spcBef>
              <a:spcAft>
                <a:spcPts val="0"/>
              </a:spcAft>
              <a:buClr>
                <a:schemeClr val="accent1"/>
              </a:buClr>
              <a:buSzPts val="1400"/>
              <a:buChar char="○"/>
              <a:defRPr>
                <a:solidFill>
                  <a:schemeClr val="accent1"/>
                </a:solidFill>
                <a:highlight>
                  <a:schemeClr val="lt1"/>
                </a:highlight>
              </a:defRPr>
            </a:lvl5pPr>
            <a:lvl6pPr indent="-317500" lvl="5" marL="2743200">
              <a:spcBef>
                <a:spcPts val="0"/>
              </a:spcBef>
              <a:spcAft>
                <a:spcPts val="0"/>
              </a:spcAft>
              <a:buClr>
                <a:schemeClr val="accent1"/>
              </a:buClr>
              <a:buSzPts val="1400"/>
              <a:buChar char="■"/>
              <a:defRPr>
                <a:solidFill>
                  <a:schemeClr val="accent1"/>
                </a:solidFill>
                <a:highlight>
                  <a:schemeClr val="lt1"/>
                </a:highlight>
              </a:defRPr>
            </a:lvl6pPr>
            <a:lvl7pPr indent="-317500" lvl="6" marL="3200400">
              <a:spcBef>
                <a:spcPts val="0"/>
              </a:spcBef>
              <a:spcAft>
                <a:spcPts val="0"/>
              </a:spcAft>
              <a:buClr>
                <a:schemeClr val="accent1"/>
              </a:buClr>
              <a:buSzPts val="1400"/>
              <a:buChar char="●"/>
              <a:defRPr>
                <a:solidFill>
                  <a:schemeClr val="accent1"/>
                </a:solidFill>
                <a:highlight>
                  <a:schemeClr val="lt1"/>
                </a:highlight>
              </a:defRPr>
            </a:lvl7pPr>
            <a:lvl8pPr indent="-317500" lvl="7" marL="3657600">
              <a:spcBef>
                <a:spcPts val="0"/>
              </a:spcBef>
              <a:spcAft>
                <a:spcPts val="0"/>
              </a:spcAft>
              <a:buClr>
                <a:schemeClr val="accent1"/>
              </a:buClr>
              <a:buSzPts val="1400"/>
              <a:buChar char="○"/>
              <a:defRPr>
                <a:solidFill>
                  <a:schemeClr val="accent1"/>
                </a:solidFill>
                <a:highlight>
                  <a:schemeClr val="lt1"/>
                </a:highlight>
              </a:defRPr>
            </a:lvl8pPr>
            <a:lvl9pPr indent="-317500" lvl="8" marL="4114800">
              <a:spcBef>
                <a:spcPts val="0"/>
              </a:spcBef>
              <a:spcAft>
                <a:spcPts val="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hyperlink" Target="https://docs.google.com/document/d/1iu6k2mZWuuusRmQj6H7mg2bGyKSpawn5eFDnTD0CyXE/edit?usp=drive_link" TargetMode="External"/><Relationship Id="rId4" Type="http://schemas.openxmlformats.org/officeDocument/2006/relationships/hyperlink" Target="https://docs.google.com/document/d/1Fbq6lnCkkBmIHaC7HH0HAqbwiiGPpRlZiw5HOBVw-_s/edit?usp=drive_link"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hyperlink" Target="https://docs.google.com/document/d/1iu6k2mZWuuusRmQj6H7mg2bGyKSpawn5eFDnTD0CyXE/edit?usp=drive_link" TargetMode="External"/><Relationship Id="rId4" Type="http://schemas.openxmlformats.org/officeDocument/2006/relationships/hyperlink" Target="https://docs.google.com/document/d/1Fbq6lnCkkBmIHaC7HH0HAqbwiiGPpRlZiw5HOBVw-_s/edit?usp=sharin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hyperlink" Target="https://docs.google.com/document/d/1iu6k2mZWuuusRmQj6H7mg2bGyKSpawn5eFDnTD0CyXE/edit?usp=drive_link" TargetMode="External"/><Relationship Id="rId4" Type="http://schemas.openxmlformats.org/officeDocument/2006/relationships/hyperlink" Target="https://docs.google.com/document/d/1Fbq6lnCkkBmIHaC7HH0HAqbwiiGPpRlZiw5HOBVw-_s/edit?usp=drive_link"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hyperlink" Target="https://docs.google.com/document/d/1iu6k2mZWuuusRmQj6H7mg2bGyKSpawn5eFDnTD0CyXE/edit?usp=drive_link" TargetMode="External"/><Relationship Id="rId4" Type="http://schemas.openxmlformats.org/officeDocument/2006/relationships/hyperlink" Target="https://docs.google.com/document/d/1Fbq6lnCkkBmIHaC7HH0HAqbwiiGPpRlZiw5HOBVw-_s/edit?usp=drive_link" TargetMode="External"/><Relationship Id="rId5"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hyperlink" Target="https://docs.google.com/document/d/1iu6k2mZWuuusRmQj6H7mg2bGyKSpawn5eFDnTD0CyXE/edit?usp=drive_link"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hyperlink" Target="https://docs.google.com/document/d/1qy7ojvbkMYg3Bm6MME3oDGZav_HKPNRSxVrDKvhC5nY/edit?usp=sharin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2.jp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hyperlink" Target="https://docs.google.com/presentation/d/1hwOfKbehucaL2DN8Ythm7-DiRxpvcgouy1Q1NleOpMo/edit?usp=drive_link"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hyperlink" Target="https://docs.google.com/presentation/d/1hwOfKbehucaL2DN8Ythm7-DiRxpvcgouy1Q1NleOpMo/edit?usp=drive_link"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hyperlink" Target="https://docs.google.com/presentation/d/1hwOfKbehucaL2DN8Ythm7-DiRxpvcgouy1Q1NleOpMo/edit?usp=drive_link"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hyperlink" Target="https://docs.google.com/document/d/1Lrm5q5txFHNErVJD_0F4JOV0AGvPTiOpwW22tIamElo/edit?usp=sharing"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1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hyperlink" Target="https://docs.google.com/document/d/1qy7ojvbkMYg3Bm6MME3oDGZav_HKPNRSxVrDKvhC5nY/edit?usp=sharing"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1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22.jp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hyperlink" Target="https://docs.google.com/document/d/1U5v9B698YEeg8hoagQeNU7U-EgajlBj8qqaiNXALC_8/edit?usp=drive_link"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1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1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hyperlink" Target="https://docs.google.com/document/d/1CE97FJIVCxmE0tpf-EH08rSKsJXU8cxe63j0aEPPt9k/edit?usp=drive_link" TargetMode="External"/><Relationship Id="rId4" Type="http://schemas.openxmlformats.org/officeDocument/2006/relationships/hyperlink" Target="https://docs.google.com/presentation/d/1hwOfKbehucaL2DN8Ythm7-DiRxpvcgouy1Q1NleOpMo/edit?usp=drive_link"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2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2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hyperlink" Target="https://docs.google.com/document/d/1cv5kOibSc9b2rIZDJhPaVhYpaFM_j2yVY4Pkhs2uGWo/edit?usp=drive_link"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2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2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hyperlink" Target="https://docs.google.com/document/d/1CE97FJIVCxmE0tpf-EH08rSKsJXU8cxe63j0aEPPt9k/edit?usp=sharing"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2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hyperlink" Target="https://docs.google.com/forms/d/e/1FAIpQLSdce4Q-ASGCZIQxatK-GqwMiEwby0ZTJJK1N6eXv0oTpGL_Uw/viewform?usp=sharing" TargetMode="External"/><Relationship Id="rId4" Type="http://schemas.openxmlformats.org/officeDocument/2006/relationships/hyperlink" Target="https://docs.google.com/document/d/1CE97FJIVCxmE0tpf-EH08rSKsJXU8cxe63j0aEPPt9k/edit?usp=sharing"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2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28.png"/><Relationship Id="rId4" Type="http://schemas.openxmlformats.org/officeDocument/2006/relationships/hyperlink" Target="https://docs.google.com/forms/d/e/1FAIpQLSdce4Q-ASGCZIQxatK-GqwMiEwby0ZTJJK1N6eXv0oTpGL_Uw/viewform?usp=sf_link"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hyperlink" Target="https://docs.google.com/document/d/1iu6k2mZWuuusRmQj6H7mg2bGyKSpawn5eFDnTD0CyXE/edit?usp=drive_link" TargetMode="External"/><Relationship Id="rId4" Type="http://schemas.openxmlformats.org/officeDocument/2006/relationships/hyperlink" Target="https://docs.google.com/document/d/1Fbq6lnCkkBmIHaC7HH0HAqbwiiGPpRlZiw5HOBVw-_s/edit?usp=sharing"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type="ctrTitle"/>
          </p:nvPr>
        </p:nvSpPr>
        <p:spPr>
          <a:xfrm>
            <a:off x="311700" y="392150"/>
            <a:ext cx="8520600" cy="26904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Fake News + Text Analysis</a:t>
            </a:r>
            <a:endParaRPr/>
          </a:p>
        </p:txBody>
      </p:sp>
      <p:sp>
        <p:nvSpPr>
          <p:cNvPr id="67" name="Google Shape;67;p15"/>
          <p:cNvSpPr txBox="1"/>
          <p:nvPr>
            <p:ph idx="1" type="subTitle"/>
          </p:nvPr>
        </p:nvSpPr>
        <p:spPr>
          <a:xfrm>
            <a:off x="311700" y="3890400"/>
            <a:ext cx="8520600" cy="706200"/>
          </a:xfrm>
          <a:prstGeom prst="rect">
            <a:avLst/>
          </a:prstGeom>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en" sz="3000"/>
              <a:t>An analysis of our relationships with news and social media.</a:t>
            </a:r>
            <a:endParaRPr sz="3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4"/>
          <p:cNvSpPr txBox="1"/>
          <p:nvPr>
            <p:ph type="title"/>
          </p:nvPr>
        </p:nvSpPr>
        <p:spPr>
          <a:xfrm>
            <a:off x="83100" y="140450"/>
            <a:ext cx="2936100" cy="801000"/>
          </a:xfrm>
          <a:prstGeom prst="rect">
            <a:avLst/>
          </a:prstGeom>
          <a:solidFill>
            <a:schemeClr val="dk1"/>
          </a:solidFill>
        </p:spPr>
        <p:txBody>
          <a:bodyPr anchorCtr="0" anchor="t" bIns="91425" lIns="91425" spcFirstLastPara="1" rIns="91425" wrap="square" tIns="91425">
            <a:noAutofit/>
          </a:bodyPr>
          <a:lstStyle/>
          <a:p>
            <a:pPr indent="0" lvl="0" marL="0" rtl="0" algn="l">
              <a:spcBef>
                <a:spcPts val="0"/>
              </a:spcBef>
              <a:spcAft>
                <a:spcPts val="0"/>
              </a:spcAft>
              <a:buNone/>
            </a:pPr>
            <a:r>
              <a:rPr lang="en" sz="4550"/>
              <a:t>Reading Rubric:</a:t>
            </a:r>
            <a:endParaRPr sz="4550"/>
          </a:p>
        </p:txBody>
      </p:sp>
      <p:graphicFrame>
        <p:nvGraphicFramePr>
          <p:cNvPr id="140" name="Google Shape;140;p24"/>
          <p:cNvGraphicFramePr/>
          <p:nvPr/>
        </p:nvGraphicFramePr>
        <p:xfrm>
          <a:off x="0" y="1182900"/>
          <a:ext cx="3000000" cy="3000000"/>
        </p:xfrm>
        <a:graphic>
          <a:graphicData uri="http://schemas.openxmlformats.org/drawingml/2006/table">
            <a:tbl>
              <a:tblPr>
                <a:noFill/>
                <a:tableStyleId>{E3D0FEFA-23A1-4FB6-8E73-60850EFB74BB}</a:tableStyleId>
              </a:tblPr>
              <a:tblGrid>
                <a:gridCol w="650000"/>
                <a:gridCol w="1682150"/>
                <a:gridCol w="2021650"/>
                <a:gridCol w="2072575"/>
                <a:gridCol w="2717625"/>
              </a:tblGrid>
              <a:tr h="394025">
                <a:tc>
                  <a:txBody>
                    <a:bodyPr/>
                    <a:lstStyle/>
                    <a:p>
                      <a:pPr indent="0" lvl="0" marL="0" rtl="0" algn="l">
                        <a:spcBef>
                          <a:spcPts val="0"/>
                        </a:spcBef>
                        <a:spcAft>
                          <a:spcPts val="0"/>
                        </a:spcAft>
                        <a:buNone/>
                      </a:pPr>
                      <a:r>
                        <a:rPr b="1" lang="en" sz="1200"/>
                        <a:t>Score</a:t>
                      </a:r>
                      <a:endParaRPr b="1" sz="1200"/>
                    </a:p>
                  </a:txBody>
                  <a:tcPr marT="63500" marB="63500" marR="63500" marL="63500"/>
                </a:tc>
                <a:tc>
                  <a:txBody>
                    <a:bodyPr/>
                    <a:lstStyle/>
                    <a:p>
                      <a:pPr indent="0" lvl="0" marL="0" rtl="0" algn="ctr">
                        <a:spcBef>
                          <a:spcPts val="0"/>
                        </a:spcBef>
                        <a:spcAft>
                          <a:spcPts val="0"/>
                        </a:spcAft>
                        <a:buNone/>
                      </a:pPr>
                      <a:r>
                        <a:rPr lang="en" sz="1200"/>
                        <a:t>1-2</a:t>
                      </a:r>
                      <a:endParaRPr sz="1200"/>
                    </a:p>
                  </a:txBody>
                  <a:tcPr marT="63500" marB="63500" marR="63500" marL="63500"/>
                </a:tc>
                <a:tc>
                  <a:txBody>
                    <a:bodyPr/>
                    <a:lstStyle/>
                    <a:p>
                      <a:pPr indent="0" lvl="0" marL="0" rtl="0" algn="ctr">
                        <a:spcBef>
                          <a:spcPts val="0"/>
                        </a:spcBef>
                        <a:spcAft>
                          <a:spcPts val="0"/>
                        </a:spcAft>
                        <a:buNone/>
                      </a:pPr>
                      <a:r>
                        <a:rPr lang="en" sz="1200"/>
                        <a:t>3-4</a:t>
                      </a:r>
                      <a:endParaRPr sz="1200"/>
                    </a:p>
                  </a:txBody>
                  <a:tcPr marT="63500" marB="63500" marR="63500" marL="63500"/>
                </a:tc>
                <a:tc>
                  <a:txBody>
                    <a:bodyPr/>
                    <a:lstStyle/>
                    <a:p>
                      <a:pPr indent="0" lvl="0" marL="0" rtl="0" algn="ctr">
                        <a:spcBef>
                          <a:spcPts val="0"/>
                        </a:spcBef>
                        <a:spcAft>
                          <a:spcPts val="0"/>
                        </a:spcAft>
                        <a:buNone/>
                      </a:pPr>
                      <a:r>
                        <a:rPr lang="en" sz="1200"/>
                        <a:t>5-6</a:t>
                      </a:r>
                      <a:endParaRPr sz="1200"/>
                    </a:p>
                  </a:txBody>
                  <a:tcPr marT="63500" marB="63500" marR="63500" marL="63500"/>
                </a:tc>
                <a:tc>
                  <a:txBody>
                    <a:bodyPr/>
                    <a:lstStyle/>
                    <a:p>
                      <a:pPr indent="0" lvl="0" marL="0" rtl="0" algn="ctr">
                        <a:spcBef>
                          <a:spcPts val="0"/>
                        </a:spcBef>
                        <a:spcAft>
                          <a:spcPts val="0"/>
                        </a:spcAft>
                        <a:buNone/>
                      </a:pPr>
                      <a:r>
                        <a:rPr b="1" lang="en" sz="1900"/>
                        <a:t>7-8</a:t>
                      </a:r>
                      <a:endParaRPr sz="1900"/>
                    </a:p>
                  </a:txBody>
                  <a:tcPr marT="63500" marB="63500" marR="63500" marL="63500">
                    <a:solidFill>
                      <a:srgbClr val="FFFF00"/>
                    </a:solidFill>
                  </a:tcPr>
                </a:tc>
              </a:tr>
              <a:tr h="980925">
                <a:tc>
                  <a:txBody>
                    <a:bodyPr/>
                    <a:lstStyle/>
                    <a:p>
                      <a:pPr indent="0" lvl="0" marL="0" rtl="0" algn="l">
                        <a:spcBef>
                          <a:spcPts val="0"/>
                        </a:spcBef>
                        <a:spcAft>
                          <a:spcPts val="0"/>
                        </a:spcAft>
                        <a:buNone/>
                      </a:pPr>
                      <a:r>
                        <a:rPr b="1" lang="en" sz="1200"/>
                        <a:t>Level descriptor</a:t>
                      </a:r>
                      <a:endParaRPr b="1" sz="1200"/>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iii.identifies </a:t>
                      </a:r>
                      <a:r>
                        <a:rPr b="1" lang="en" sz="1200">
                          <a:latin typeface="Calibri"/>
                          <a:ea typeface="Calibri"/>
                          <a:cs typeface="Calibri"/>
                          <a:sym typeface="Calibri"/>
                        </a:rPr>
                        <a:t>basic</a:t>
                      </a:r>
                      <a:r>
                        <a:rPr lang="en" sz="1200">
                          <a:latin typeface="Calibri"/>
                          <a:ea typeface="Calibri"/>
                          <a:cs typeface="Calibri"/>
                          <a:sym typeface="Calibri"/>
                        </a:rPr>
                        <a:t> connections in complex authentic texts.</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iii.identifies </a:t>
                      </a:r>
                      <a:r>
                        <a:rPr b="1" lang="en" sz="1200">
                          <a:latin typeface="Calibri"/>
                          <a:ea typeface="Calibri"/>
                          <a:cs typeface="Calibri"/>
                          <a:sym typeface="Calibri"/>
                        </a:rPr>
                        <a:t>basic</a:t>
                      </a:r>
                      <a:r>
                        <a:rPr lang="en" sz="1200">
                          <a:latin typeface="Calibri"/>
                          <a:ea typeface="Calibri"/>
                          <a:cs typeface="Calibri"/>
                          <a:sym typeface="Calibri"/>
                        </a:rPr>
                        <a:t> connections in complex authentic texts.</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iii.</a:t>
                      </a:r>
                      <a:r>
                        <a:rPr b="1" lang="en" sz="1200">
                          <a:latin typeface="Calibri"/>
                          <a:ea typeface="Calibri"/>
                          <a:cs typeface="Calibri"/>
                          <a:sym typeface="Calibri"/>
                        </a:rPr>
                        <a:t>interprets</a:t>
                      </a:r>
                      <a:r>
                        <a:rPr lang="en" sz="1200">
                          <a:latin typeface="Calibri"/>
                          <a:ea typeface="Calibri"/>
                          <a:cs typeface="Calibri"/>
                          <a:sym typeface="Calibri"/>
                        </a:rPr>
                        <a:t> connections in complex authentic texts.</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900">
                          <a:latin typeface="Calibri"/>
                          <a:ea typeface="Calibri"/>
                          <a:cs typeface="Calibri"/>
                          <a:sym typeface="Calibri"/>
                        </a:rPr>
                        <a:t>iii.</a:t>
                      </a:r>
                      <a:r>
                        <a:rPr b="1" lang="en" sz="1900">
                          <a:latin typeface="Calibri"/>
                          <a:ea typeface="Calibri"/>
                          <a:cs typeface="Calibri"/>
                          <a:sym typeface="Calibri"/>
                        </a:rPr>
                        <a:t>analyses</a:t>
                      </a:r>
                      <a:r>
                        <a:rPr lang="en" sz="1900">
                          <a:latin typeface="Calibri"/>
                          <a:ea typeface="Calibri"/>
                          <a:cs typeface="Calibri"/>
                          <a:sym typeface="Calibri"/>
                        </a:rPr>
                        <a:t> connections in complex authentic texts.</a:t>
                      </a:r>
                      <a:endParaRPr sz="1900">
                        <a:latin typeface="Calibri"/>
                        <a:ea typeface="Calibri"/>
                        <a:cs typeface="Calibri"/>
                        <a:sym typeface="Calibri"/>
                      </a:endParaRPr>
                    </a:p>
                  </a:txBody>
                  <a:tcPr marT="63500" marB="63500" marR="63500" marL="63500">
                    <a:solidFill>
                      <a:srgbClr val="FFFF00"/>
                    </a:solidFill>
                  </a:tcPr>
                </a:tc>
              </a:tr>
              <a:tr h="444975">
                <a:tc>
                  <a:txBody>
                    <a:bodyPr/>
                    <a:lstStyle/>
                    <a:p>
                      <a:pPr indent="0" lvl="0" marL="0" rtl="0" algn="ctr">
                        <a:spcBef>
                          <a:spcPts val="0"/>
                        </a:spcBef>
                        <a:spcAft>
                          <a:spcPts val="0"/>
                        </a:spcAft>
                        <a:buNone/>
                      </a:pPr>
                      <a:r>
                        <a:rPr b="1" lang="en" sz="1200"/>
                        <a:t>%</a:t>
                      </a:r>
                      <a:endParaRPr b="1" sz="1200"/>
                    </a:p>
                  </a:txBody>
                  <a:tcPr marT="63500" marB="63500" marR="63500" marL="63500"/>
                </a:tc>
                <a:tc>
                  <a:txBody>
                    <a:bodyPr/>
                    <a:lstStyle/>
                    <a:p>
                      <a:pPr indent="0" lvl="0" marL="0" rtl="0" algn="ctr">
                        <a:spcBef>
                          <a:spcPts val="0"/>
                        </a:spcBef>
                        <a:spcAft>
                          <a:spcPts val="0"/>
                        </a:spcAft>
                        <a:buNone/>
                      </a:pPr>
                      <a:r>
                        <a:rPr lang="en" sz="1200">
                          <a:latin typeface="Calibri"/>
                          <a:ea typeface="Calibri"/>
                          <a:cs typeface="Calibri"/>
                          <a:sym typeface="Calibri"/>
                        </a:rPr>
                        <a:t>69%-50%</a:t>
                      </a:r>
                      <a:endParaRPr sz="12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rPr lang="en" sz="1200">
                          <a:latin typeface="Calibri"/>
                          <a:ea typeface="Calibri"/>
                          <a:cs typeface="Calibri"/>
                          <a:sym typeface="Calibri"/>
                        </a:rPr>
                        <a:t>79%-70%</a:t>
                      </a:r>
                      <a:endParaRPr sz="12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rPr lang="en" sz="1200">
                          <a:latin typeface="Calibri"/>
                          <a:ea typeface="Calibri"/>
                          <a:cs typeface="Calibri"/>
                          <a:sym typeface="Calibri"/>
                        </a:rPr>
                        <a:t>89%-80%</a:t>
                      </a:r>
                      <a:endParaRPr sz="12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rPr b="1" lang="en" sz="1900">
                          <a:latin typeface="Calibri"/>
                          <a:ea typeface="Calibri"/>
                          <a:cs typeface="Calibri"/>
                          <a:sym typeface="Calibri"/>
                        </a:rPr>
                        <a:t>100%-90%</a:t>
                      </a:r>
                      <a:endParaRPr b="1" sz="1900">
                        <a:latin typeface="Calibri"/>
                        <a:ea typeface="Calibri"/>
                        <a:cs typeface="Calibri"/>
                        <a:sym typeface="Calibri"/>
                      </a:endParaRPr>
                    </a:p>
                  </a:txBody>
                  <a:tcPr marT="63500" marB="63500" marR="63500" marL="63500">
                    <a:solidFill>
                      <a:srgbClr val="FFFF00"/>
                    </a:solidFill>
                  </a:tcPr>
                </a:tc>
              </a:tr>
              <a:tr h="1859000">
                <a:tc>
                  <a:txBody>
                    <a:bodyPr/>
                    <a:lstStyle/>
                    <a:p>
                      <a:pPr indent="0" lvl="0" marL="0" rtl="0" algn="l">
                        <a:spcBef>
                          <a:spcPts val="0"/>
                        </a:spcBef>
                        <a:spcAft>
                          <a:spcPts val="0"/>
                        </a:spcAft>
                        <a:buNone/>
                      </a:pPr>
                      <a:r>
                        <a:rPr b="1" lang="en" sz="1200"/>
                        <a:t>On this task</a:t>
                      </a:r>
                      <a:endParaRPr b="1" sz="1200"/>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iii. Identifies the </a:t>
                      </a:r>
                      <a:r>
                        <a:rPr b="1" lang="en" sz="1200">
                          <a:latin typeface="Calibri"/>
                          <a:ea typeface="Calibri"/>
                          <a:cs typeface="Calibri"/>
                          <a:sym typeface="Calibri"/>
                        </a:rPr>
                        <a:t>basic</a:t>
                      </a:r>
                      <a:r>
                        <a:rPr lang="en" sz="1200">
                          <a:latin typeface="Calibri"/>
                          <a:ea typeface="Calibri"/>
                          <a:cs typeface="Calibri"/>
                          <a:sym typeface="Calibri"/>
                        </a:rPr>
                        <a:t> meaning of</a:t>
                      </a:r>
                      <a:r>
                        <a:rPr b="1" lang="en" sz="1200">
                          <a:latin typeface="Calibri"/>
                          <a:ea typeface="Calibri"/>
                          <a:cs typeface="Calibri"/>
                          <a:sym typeface="Calibri"/>
                        </a:rPr>
                        <a:t> </a:t>
                      </a:r>
                      <a:r>
                        <a:rPr lang="en" sz="1200">
                          <a:latin typeface="Calibri"/>
                          <a:ea typeface="Calibri"/>
                          <a:cs typeface="Calibri"/>
                          <a:sym typeface="Calibri"/>
                        </a:rPr>
                        <a:t>social media posts using</a:t>
                      </a:r>
                      <a:r>
                        <a:rPr b="1" lang="en" sz="1200">
                          <a:latin typeface="Calibri"/>
                          <a:ea typeface="Calibri"/>
                          <a:cs typeface="Calibri"/>
                          <a:sym typeface="Calibri"/>
                        </a:rPr>
                        <a:t> </a:t>
                      </a:r>
                      <a:r>
                        <a:rPr lang="en" sz="1200">
                          <a:latin typeface="Calibri"/>
                          <a:ea typeface="Calibri"/>
                          <a:cs typeface="Calibri"/>
                          <a:sym typeface="Calibri"/>
                        </a:rPr>
                        <a:t>MAPS-C  = analysis is completed with summaries. </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iii. Identifies the </a:t>
                      </a:r>
                      <a:r>
                        <a:rPr b="1" lang="en" sz="1200">
                          <a:latin typeface="Calibri"/>
                          <a:ea typeface="Calibri"/>
                          <a:cs typeface="Calibri"/>
                          <a:sym typeface="Calibri"/>
                        </a:rPr>
                        <a:t>basic</a:t>
                      </a:r>
                      <a:r>
                        <a:rPr lang="en" sz="1200">
                          <a:latin typeface="Calibri"/>
                          <a:ea typeface="Calibri"/>
                          <a:cs typeface="Calibri"/>
                          <a:sym typeface="Calibri"/>
                        </a:rPr>
                        <a:t> meaning of</a:t>
                      </a:r>
                      <a:r>
                        <a:rPr b="1" lang="en" sz="1200">
                          <a:latin typeface="Calibri"/>
                          <a:ea typeface="Calibri"/>
                          <a:cs typeface="Calibri"/>
                          <a:sym typeface="Calibri"/>
                        </a:rPr>
                        <a:t> </a:t>
                      </a:r>
                      <a:r>
                        <a:rPr lang="en" sz="1200">
                          <a:latin typeface="Calibri"/>
                          <a:ea typeface="Calibri"/>
                          <a:cs typeface="Calibri"/>
                          <a:sym typeface="Calibri"/>
                        </a:rPr>
                        <a:t>social media posts using</a:t>
                      </a:r>
                      <a:r>
                        <a:rPr b="1" lang="en" sz="1200">
                          <a:latin typeface="Calibri"/>
                          <a:ea typeface="Calibri"/>
                          <a:cs typeface="Calibri"/>
                          <a:sym typeface="Calibri"/>
                        </a:rPr>
                        <a:t> </a:t>
                      </a:r>
                      <a:r>
                        <a:rPr lang="en" sz="1200">
                          <a:latin typeface="Calibri"/>
                          <a:ea typeface="Calibri"/>
                          <a:cs typeface="Calibri"/>
                          <a:sym typeface="Calibri"/>
                        </a:rPr>
                        <a:t>MAPS-C  = complete analysis of some speculations without evidence.</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iii. </a:t>
                      </a:r>
                      <a:r>
                        <a:rPr b="1" lang="en" sz="1200">
                          <a:latin typeface="Calibri"/>
                          <a:ea typeface="Calibri"/>
                          <a:cs typeface="Calibri"/>
                          <a:sym typeface="Calibri"/>
                        </a:rPr>
                        <a:t>interprets </a:t>
                      </a:r>
                      <a:r>
                        <a:rPr lang="en" sz="1200">
                          <a:latin typeface="Calibri"/>
                          <a:ea typeface="Calibri"/>
                          <a:cs typeface="Calibri"/>
                          <a:sym typeface="Calibri"/>
                        </a:rPr>
                        <a:t>social media posts using</a:t>
                      </a:r>
                      <a:r>
                        <a:rPr b="1" lang="en" sz="1200">
                          <a:latin typeface="Calibri"/>
                          <a:ea typeface="Calibri"/>
                          <a:cs typeface="Calibri"/>
                          <a:sym typeface="Calibri"/>
                        </a:rPr>
                        <a:t> </a:t>
                      </a:r>
                      <a:r>
                        <a:rPr lang="en" sz="1200">
                          <a:latin typeface="Calibri"/>
                          <a:ea typeface="Calibri"/>
                          <a:cs typeface="Calibri"/>
                          <a:sym typeface="Calibri"/>
                        </a:rPr>
                        <a:t>MAPS-C =complete analysis includes both interpretations with evidence and some speculations without evidence.</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900">
                          <a:latin typeface="Calibri"/>
                          <a:ea typeface="Calibri"/>
                          <a:cs typeface="Calibri"/>
                          <a:sym typeface="Calibri"/>
                        </a:rPr>
                        <a:t>iii. </a:t>
                      </a:r>
                      <a:r>
                        <a:rPr b="1" lang="en" sz="1900">
                          <a:latin typeface="Calibri"/>
                          <a:ea typeface="Calibri"/>
                          <a:cs typeface="Calibri"/>
                          <a:sym typeface="Calibri"/>
                        </a:rPr>
                        <a:t>Analyzes </a:t>
                      </a:r>
                      <a:r>
                        <a:rPr lang="en" sz="1900">
                          <a:latin typeface="Calibri"/>
                          <a:ea typeface="Calibri"/>
                          <a:cs typeface="Calibri"/>
                          <a:sym typeface="Calibri"/>
                        </a:rPr>
                        <a:t>a news article using</a:t>
                      </a:r>
                      <a:r>
                        <a:rPr b="1" lang="en" sz="1900">
                          <a:latin typeface="Calibri"/>
                          <a:ea typeface="Calibri"/>
                          <a:cs typeface="Calibri"/>
                          <a:sym typeface="Calibri"/>
                        </a:rPr>
                        <a:t> </a:t>
                      </a:r>
                      <a:r>
                        <a:rPr lang="en" sz="1900">
                          <a:latin typeface="Calibri"/>
                          <a:ea typeface="Calibri"/>
                          <a:cs typeface="Calibri"/>
                          <a:sym typeface="Calibri"/>
                        </a:rPr>
                        <a:t>MAPS-C = complete analysis includes interpretations with evidence in all sections.</a:t>
                      </a:r>
                      <a:endParaRPr sz="1900">
                        <a:latin typeface="Calibri"/>
                        <a:ea typeface="Calibri"/>
                        <a:cs typeface="Calibri"/>
                        <a:sym typeface="Calibri"/>
                      </a:endParaRPr>
                    </a:p>
                  </a:txBody>
                  <a:tcPr marT="63500" marB="63500" marR="63500" marL="63500">
                    <a:solidFill>
                      <a:srgbClr val="FFFF00"/>
                    </a:solidFill>
                  </a:tcPr>
                </a:tc>
              </a:tr>
            </a:tbl>
          </a:graphicData>
        </a:graphic>
      </p:graphicFrame>
      <p:sp>
        <p:nvSpPr>
          <p:cNvPr id="141" name="Google Shape;141;p24"/>
          <p:cNvSpPr txBox="1"/>
          <p:nvPr/>
        </p:nvSpPr>
        <p:spPr>
          <a:xfrm>
            <a:off x="3124200" y="76200"/>
            <a:ext cx="6100500" cy="103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200"/>
              <a:t>MYP Language Acquisition: </a:t>
            </a:r>
            <a:r>
              <a:rPr b="1" lang="en" sz="2200"/>
              <a:t>Criterion B:  </a:t>
            </a:r>
            <a:r>
              <a:rPr lang="en" sz="2200"/>
              <a:t>Reading: </a:t>
            </a:r>
            <a:r>
              <a:rPr b="1" i="1" lang="en" sz="2200"/>
              <a:t>iii.analyse connections.</a:t>
            </a:r>
            <a:endParaRPr b="1" i="1" sz="22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5"/>
          <p:cNvSpPr txBox="1"/>
          <p:nvPr>
            <p:ph type="title"/>
          </p:nvPr>
        </p:nvSpPr>
        <p:spPr>
          <a:xfrm>
            <a:off x="83100" y="140450"/>
            <a:ext cx="2970300" cy="801000"/>
          </a:xfrm>
          <a:prstGeom prst="rect">
            <a:avLst/>
          </a:prstGeom>
          <a:solidFill>
            <a:schemeClr val="dk1"/>
          </a:solidFill>
        </p:spPr>
        <p:txBody>
          <a:bodyPr anchorCtr="0" anchor="t" bIns="91425" lIns="91425" spcFirstLastPara="1" rIns="91425" wrap="square" tIns="91425">
            <a:noAutofit/>
          </a:bodyPr>
          <a:lstStyle/>
          <a:p>
            <a:pPr indent="0" lvl="0" marL="0" rtl="0" algn="l">
              <a:spcBef>
                <a:spcPts val="0"/>
              </a:spcBef>
              <a:spcAft>
                <a:spcPts val="0"/>
              </a:spcAft>
              <a:buNone/>
            </a:pPr>
            <a:r>
              <a:rPr lang="en" sz="4550"/>
              <a:t>Writing Rubric:</a:t>
            </a:r>
            <a:endParaRPr sz="4550"/>
          </a:p>
        </p:txBody>
      </p:sp>
      <p:graphicFrame>
        <p:nvGraphicFramePr>
          <p:cNvPr id="147" name="Google Shape;147;p25"/>
          <p:cNvGraphicFramePr/>
          <p:nvPr/>
        </p:nvGraphicFramePr>
        <p:xfrm>
          <a:off x="0" y="1301225"/>
          <a:ext cx="3000000" cy="3000000"/>
        </p:xfrm>
        <a:graphic>
          <a:graphicData uri="http://schemas.openxmlformats.org/drawingml/2006/table">
            <a:tbl>
              <a:tblPr>
                <a:noFill/>
                <a:tableStyleId>{E3D0FEFA-23A1-4FB6-8E73-60850EFB74BB}</a:tableStyleId>
              </a:tblPr>
              <a:tblGrid>
                <a:gridCol w="717900"/>
                <a:gridCol w="1800975"/>
                <a:gridCol w="2053125"/>
                <a:gridCol w="2007150"/>
                <a:gridCol w="2564850"/>
              </a:tblGrid>
              <a:tr h="458750">
                <a:tc>
                  <a:txBody>
                    <a:bodyPr/>
                    <a:lstStyle/>
                    <a:p>
                      <a:pPr indent="0" lvl="0" marL="0" rtl="0" algn="l">
                        <a:spcBef>
                          <a:spcPts val="0"/>
                        </a:spcBef>
                        <a:spcAft>
                          <a:spcPts val="0"/>
                        </a:spcAft>
                        <a:buNone/>
                      </a:pPr>
                      <a:r>
                        <a:rPr b="1" lang="en" sz="1200"/>
                        <a:t>Score</a:t>
                      </a:r>
                      <a:endParaRPr b="1" sz="1200"/>
                    </a:p>
                  </a:txBody>
                  <a:tcPr marT="63500" marB="63500" marR="63500" marL="63500"/>
                </a:tc>
                <a:tc>
                  <a:txBody>
                    <a:bodyPr/>
                    <a:lstStyle/>
                    <a:p>
                      <a:pPr indent="0" lvl="0" marL="0" rtl="0" algn="ctr">
                        <a:spcBef>
                          <a:spcPts val="0"/>
                        </a:spcBef>
                        <a:spcAft>
                          <a:spcPts val="0"/>
                        </a:spcAft>
                        <a:buNone/>
                      </a:pPr>
                      <a:r>
                        <a:rPr lang="en" sz="1200"/>
                        <a:t>1-2</a:t>
                      </a:r>
                      <a:endParaRPr sz="1200"/>
                    </a:p>
                  </a:txBody>
                  <a:tcPr marT="63500" marB="63500" marR="63500" marL="63500"/>
                </a:tc>
                <a:tc>
                  <a:txBody>
                    <a:bodyPr/>
                    <a:lstStyle/>
                    <a:p>
                      <a:pPr indent="0" lvl="0" marL="0" rtl="0" algn="ctr">
                        <a:spcBef>
                          <a:spcPts val="0"/>
                        </a:spcBef>
                        <a:spcAft>
                          <a:spcPts val="0"/>
                        </a:spcAft>
                        <a:buNone/>
                      </a:pPr>
                      <a:r>
                        <a:rPr lang="en" sz="1200"/>
                        <a:t>3-4</a:t>
                      </a:r>
                      <a:endParaRPr sz="1200"/>
                    </a:p>
                  </a:txBody>
                  <a:tcPr marT="63500" marB="63500" marR="63500" marL="63500"/>
                </a:tc>
                <a:tc>
                  <a:txBody>
                    <a:bodyPr/>
                    <a:lstStyle/>
                    <a:p>
                      <a:pPr indent="0" lvl="0" marL="0" rtl="0" algn="ctr">
                        <a:spcBef>
                          <a:spcPts val="0"/>
                        </a:spcBef>
                        <a:spcAft>
                          <a:spcPts val="0"/>
                        </a:spcAft>
                        <a:buNone/>
                      </a:pPr>
                      <a:r>
                        <a:rPr lang="en" sz="1200"/>
                        <a:t>5-6</a:t>
                      </a:r>
                      <a:endParaRPr sz="1200"/>
                    </a:p>
                  </a:txBody>
                  <a:tcPr marT="63500" marB="63500" marR="63500" marL="63500"/>
                </a:tc>
                <a:tc>
                  <a:txBody>
                    <a:bodyPr/>
                    <a:lstStyle/>
                    <a:p>
                      <a:pPr indent="0" lvl="0" marL="0" rtl="0" algn="ctr">
                        <a:spcBef>
                          <a:spcPts val="0"/>
                        </a:spcBef>
                        <a:spcAft>
                          <a:spcPts val="0"/>
                        </a:spcAft>
                        <a:buNone/>
                      </a:pPr>
                      <a:r>
                        <a:rPr b="1" lang="en" sz="1900"/>
                        <a:t>7-8</a:t>
                      </a:r>
                      <a:endParaRPr sz="1900"/>
                    </a:p>
                  </a:txBody>
                  <a:tcPr marT="63500" marB="63500" marR="63500" marL="63500">
                    <a:solidFill>
                      <a:srgbClr val="FFFF00"/>
                    </a:solidFill>
                  </a:tcPr>
                </a:tc>
              </a:tr>
              <a:tr h="1078800">
                <a:tc>
                  <a:txBody>
                    <a:bodyPr/>
                    <a:lstStyle/>
                    <a:p>
                      <a:pPr indent="0" lvl="0" marL="0" rtl="0" algn="l">
                        <a:spcBef>
                          <a:spcPts val="0"/>
                        </a:spcBef>
                        <a:spcAft>
                          <a:spcPts val="0"/>
                        </a:spcAft>
                        <a:buNone/>
                      </a:pPr>
                      <a:r>
                        <a:rPr b="1" lang="en" sz="1200"/>
                        <a:t>Level descriptor</a:t>
                      </a:r>
                      <a:endParaRPr b="1" sz="1200"/>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i.uses a </a:t>
                      </a:r>
                      <a:r>
                        <a:rPr b="1" lang="en" sz="1200">
                          <a:latin typeface="Calibri"/>
                          <a:ea typeface="Calibri"/>
                          <a:cs typeface="Calibri"/>
                          <a:sym typeface="Calibri"/>
                        </a:rPr>
                        <a:t>limited range</a:t>
                      </a:r>
                      <a:r>
                        <a:rPr lang="en" sz="1200">
                          <a:latin typeface="Calibri"/>
                          <a:ea typeface="Calibri"/>
                          <a:cs typeface="Calibri"/>
                          <a:sym typeface="Calibri"/>
                        </a:rPr>
                        <a:t> of vocabulary</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i.uses a</a:t>
                      </a:r>
                      <a:r>
                        <a:rPr b="1" lang="en" sz="1200">
                          <a:latin typeface="Calibri"/>
                          <a:ea typeface="Calibri"/>
                          <a:cs typeface="Calibri"/>
                          <a:sym typeface="Calibri"/>
                        </a:rPr>
                        <a:t> basic range</a:t>
                      </a:r>
                      <a:r>
                        <a:rPr lang="en" sz="1200">
                          <a:latin typeface="Calibri"/>
                          <a:ea typeface="Calibri"/>
                          <a:cs typeface="Calibri"/>
                          <a:sym typeface="Calibri"/>
                        </a:rPr>
                        <a:t> of vocabulary</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i.uses a </a:t>
                      </a:r>
                      <a:r>
                        <a:rPr b="1" lang="en" sz="1200">
                          <a:latin typeface="Calibri"/>
                          <a:ea typeface="Calibri"/>
                          <a:cs typeface="Calibri"/>
                          <a:sym typeface="Calibri"/>
                        </a:rPr>
                        <a:t>range</a:t>
                      </a:r>
                      <a:r>
                        <a:rPr lang="en" sz="1200">
                          <a:latin typeface="Calibri"/>
                          <a:ea typeface="Calibri"/>
                          <a:cs typeface="Calibri"/>
                          <a:sym typeface="Calibri"/>
                        </a:rPr>
                        <a:t> of vocabulary</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900">
                          <a:latin typeface="Calibri"/>
                          <a:ea typeface="Calibri"/>
                          <a:cs typeface="Calibri"/>
                          <a:sym typeface="Calibri"/>
                        </a:rPr>
                        <a:t>i.uses a </a:t>
                      </a:r>
                      <a:r>
                        <a:rPr b="1" lang="en" sz="1900">
                          <a:latin typeface="Calibri"/>
                          <a:ea typeface="Calibri"/>
                          <a:cs typeface="Calibri"/>
                          <a:sym typeface="Calibri"/>
                        </a:rPr>
                        <a:t>wide range</a:t>
                      </a:r>
                      <a:r>
                        <a:rPr lang="en" sz="1900">
                          <a:latin typeface="Calibri"/>
                          <a:ea typeface="Calibri"/>
                          <a:cs typeface="Calibri"/>
                          <a:sym typeface="Calibri"/>
                        </a:rPr>
                        <a:t> of vocabulary</a:t>
                      </a:r>
                      <a:endParaRPr sz="1900">
                        <a:latin typeface="Calibri"/>
                        <a:ea typeface="Calibri"/>
                        <a:cs typeface="Calibri"/>
                        <a:sym typeface="Calibri"/>
                      </a:endParaRPr>
                    </a:p>
                  </a:txBody>
                  <a:tcPr marT="63500" marB="63500" marR="63500" marL="63500">
                    <a:solidFill>
                      <a:srgbClr val="FFFF00"/>
                    </a:solidFill>
                  </a:tcPr>
                </a:tc>
              </a:tr>
              <a:tr h="458775">
                <a:tc>
                  <a:txBody>
                    <a:bodyPr/>
                    <a:lstStyle/>
                    <a:p>
                      <a:pPr indent="0" lvl="0" marL="0" rtl="0" algn="ctr">
                        <a:spcBef>
                          <a:spcPts val="0"/>
                        </a:spcBef>
                        <a:spcAft>
                          <a:spcPts val="0"/>
                        </a:spcAft>
                        <a:buNone/>
                      </a:pPr>
                      <a:r>
                        <a:rPr b="1" lang="en" sz="1200"/>
                        <a:t>%</a:t>
                      </a:r>
                      <a:endParaRPr b="1" sz="1200"/>
                    </a:p>
                  </a:txBody>
                  <a:tcPr marT="63500" marB="63500" marR="63500" marL="63500"/>
                </a:tc>
                <a:tc>
                  <a:txBody>
                    <a:bodyPr/>
                    <a:lstStyle/>
                    <a:p>
                      <a:pPr indent="0" lvl="0" marL="0" rtl="0" algn="ctr">
                        <a:spcBef>
                          <a:spcPts val="0"/>
                        </a:spcBef>
                        <a:spcAft>
                          <a:spcPts val="0"/>
                        </a:spcAft>
                        <a:buNone/>
                      </a:pPr>
                      <a:r>
                        <a:rPr lang="en" sz="1200">
                          <a:latin typeface="Calibri"/>
                          <a:ea typeface="Calibri"/>
                          <a:cs typeface="Calibri"/>
                          <a:sym typeface="Calibri"/>
                        </a:rPr>
                        <a:t>69%-50%</a:t>
                      </a:r>
                      <a:endParaRPr sz="12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rPr lang="en" sz="1200">
                          <a:latin typeface="Calibri"/>
                          <a:ea typeface="Calibri"/>
                          <a:cs typeface="Calibri"/>
                          <a:sym typeface="Calibri"/>
                        </a:rPr>
                        <a:t>79%-70%</a:t>
                      </a:r>
                      <a:endParaRPr sz="12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rPr lang="en" sz="1200">
                          <a:latin typeface="Calibri"/>
                          <a:ea typeface="Calibri"/>
                          <a:cs typeface="Calibri"/>
                          <a:sym typeface="Calibri"/>
                        </a:rPr>
                        <a:t>89%-80%</a:t>
                      </a:r>
                      <a:endParaRPr sz="12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rPr b="1" lang="en" sz="1900">
                          <a:latin typeface="Calibri"/>
                          <a:ea typeface="Calibri"/>
                          <a:cs typeface="Calibri"/>
                          <a:sym typeface="Calibri"/>
                        </a:rPr>
                        <a:t>100%-90%</a:t>
                      </a:r>
                      <a:endParaRPr b="1" sz="1900">
                        <a:latin typeface="Calibri"/>
                        <a:ea typeface="Calibri"/>
                        <a:cs typeface="Calibri"/>
                        <a:sym typeface="Calibri"/>
                      </a:endParaRPr>
                    </a:p>
                  </a:txBody>
                  <a:tcPr marT="63500" marB="63500" marR="63500" marL="63500">
                    <a:solidFill>
                      <a:srgbClr val="FFFF00"/>
                    </a:solidFill>
                  </a:tcPr>
                </a:tc>
              </a:tr>
              <a:tr h="1365900">
                <a:tc>
                  <a:txBody>
                    <a:bodyPr/>
                    <a:lstStyle/>
                    <a:p>
                      <a:pPr indent="0" lvl="0" marL="0" rtl="0" algn="l">
                        <a:spcBef>
                          <a:spcPts val="0"/>
                        </a:spcBef>
                        <a:spcAft>
                          <a:spcPts val="0"/>
                        </a:spcAft>
                        <a:buNone/>
                      </a:pPr>
                      <a:r>
                        <a:rPr b="1" lang="en" sz="1200"/>
                        <a:t>On this task</a:t>
                      </a:r>
                      <a:endParaRPr b="1" sz="1200"/>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 </a:t>
                      </a:r>
                      <a:r>
                        <a:rPr b="1" lang="en" sz="1200">
                          <a:latin typeface="Calibri"/>
                          <a:ea typeface="Calibri"/>
                          <a:cs typeface="Calibri"/>
                          <a:sym typeface="Calibri"/>
                        </a:rPr>
                        <a:t>Limited range</a:t>
                      </a:r>
                      <a:r>
                        <a:rPr lang="en" sz="1200">
                          <a:latin typeface="Calibri"/>
                          <a:ea typeface="Calibri"/>
                          <a:cs typeface="Calibri"/>
                          <a:sym typeface="Calibri"/>
                        </a:rPr>
                        <a:t> - does not connect textl analysis to evidence from a news article.. </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 </a:t>
                      </a:r>
                      <a:r>
                        <a:rPr b="1" lang="en" sz="1200">
                          <a:latin typeface="Calibri"/>
                          <a:ea typeface="Calibri"/>
                          <a:cs typeface="Calibri"/>
                          <a:sym typeface="Calibri"/>
                        </a:rPr>
                        <a:t>Basic range - </a:t>
                      </a:r>
                      <a:r>
                        <a:rPr lang="en" sz="1200">
                          <a:latin typeface="Calibri"/>
                          <a:ea typeface="Calibri"/>
                          <a:cs typeface="Calibri"/>
                          <a:sym typeface="Calibri"/>
                        </a:rPr>
                        <a:t>connects text analysis to evidence from a news article with little explanation </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 </a:t>
                      </a:r>
                      <a:r>
                        <a:rPr b="1" lang="en" sz="1200">
                          <a:latin typeface="Calibri"/>
                          <a:ea typeface="Calibri"/>
                          <a:cs typeface="Calibri"/>
                          <a:sym typeface="Calibri"/>
                        </a:rPr>
                        <a:t>Range</a:t>
                      </a:r>
                      <a:r>
                        <a:rPr lang="en" sz="1200">
                          <a:latin typeface="Calibri"/>
                          <a:ea typeface="Calibri"/>
                          <a:cs typeface="Calibri"/>
                          <a:sym typeface="Calibri"/>
                        </a:rPr>
                        <a:t> = connects text analysis  to evidence from a news article post with some complete explanations</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900">
                          <a:latin typeface="Calibri"/>
                          <a:ea typeface="Calibri"/>
                          <a:cs typeface="Calibri"/>
                          <a:sym typeface="Calibri"/>
                        </a:rPr>
                        <a:t>i. </a:t>
                      </a:r>
                      <a:r>
                        <a:rPr b="1" lang="en" sz="1900">
                          <a:latin typeface="Calibri"/>
                          <a:ea typeface="Calibri"/>
                          <a:cs typeface="Calibri"/>
                          <a:sym typeface="Calibri"/>
                        </a:rPr>
                        <a:t>Wide range </a:t>
                      </a:r>
                      <a:r>
                        <a:rPr lang="en" sz="1900">
                          <a:latin typeface="Calibri"/>
                          <a:ea typeface="Calibri"/>
                          <a:cs typeface="Calibri"/>
                          <a:sym typeface="Calibri"/>
                        </a:rPr>
                        <a:t> = connects text analysis to evidence from a news article with complete explanations</a:t>
                      </a:r>
                      <a:endParaRPr sz="1900">
                        <a:latin typeface="Calibri"/>
                        <a:ea typeface="Calibri"/>
                        <a:cs typeface="Calibri"/>
                        <a:sym typeface="Calibri"/>
                      </a:endParaRPr>
                    </a:p>
                  </a:txBody>
                  <a:tcPr marT="63500" marB="63500" marR="63500" marL="63500">
                    <a:solidFill>
                      <a:srgbClr val="FFFF00"/>
                    </a:solidFill>
                  </a:tcPr>
                </a:tc>
              </a:tr>
            </a:tbl>
          </a:graphicData>
        </a:graphic>
      </p:graphicFrame>
      <p:sp>
        <p:nvSpPr>
          <p:cNvPr id="148" name="Google Shape;148;p25"/>
          <p:cNvSpPr txBox="1"/>
          <p:nvPr/>
        </p:nvSpPr>
        <p:spPr>
          <a:xfrm>
            <a:off x="3124200" y="76200"/>
            <a:ext cx="5929200" cy="1106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200"/>
              <a:t>MYP Language Acquisition:</a:t>
            </a:r>
            <a:r>
              <a:rPr b="1" lang="en" sz="2200"/>
              <a:t> Criterion D:  Writing: </a:t>
            </a:r>
            <a:r>
              <a:rPr b="1" i="1" lang="en" sz="2200"/>
              <a:t>i.use a wide range of vocabulary</a:t>
            </a:r>
            <a:endParaRPr b="1" i="1" sz="22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6"/>
          <p:cNvSpPr txBox="1"/>
          <p:nvPr>
            <p:ph type="title"/>
          </p:nvPr>
        </p:nvSpPr>
        <p:spPr>
          <a:xfrm>
            <a:off x="311700" y="0"/>
            <a:ext cx="8520600" cy="109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6680" u="sng"/>
              <a:t>Article Jigsaw: Expert Groups</a:t>
            </a:r>
            <a:endParaRPr sz="6680" u="sng"/>
          </a:p>
        </p:txBody>
      </p:sp>
      <p:sp>
        <p:nvSpPr>
          <p:cNvPr id="154" name="Google Shape;154;p26"/>
          <p:cNvSpPr txBox="1"/>
          <p:nvPr>
            <p:ph idx="2" type="body"/>
          </p:nvPr>
        </p:nvSpPr>
        <p:spPr>
          <a:xfrm>
            <a:off x="311550" y="1078000"/>
            <a:ext cx="8520600" cy="361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000000"/>
                </a:solidFill>
              </a:rPr>
              <a:t>Individually:</a:t>
            </a:r>
            <a:endParaRPr sz="2200">
              <a:solidFill>
                <a:srgbClr val="000000"/>
              </a:solidFill>
            </a:endParaRPr>
          </a:p>
          <a:p>
            <a:pPr indent="-368300" lvl="0" marL="457200" rtl="0" algn="l">
              <a:spcBef>
                <a:spcPts val="1200"/>
              </a:spcBef>
              <a:spcAft>
                <a:spcPts val="0"/>
              </a:spcAft>
              <a:buClr>
                <a:srgbClr val="000000"/>
              </a:buClr>
              <a:buSzPts val="2200"/>
              <a:buAutoNum type="arabicPeriod"/>
            </a:pPr>
            <a:r>
              <a:rPr lang="en" sz="2200">
                <a:solidFill>
                  <a:srgbClr val="000000"/>
                </a:solidFill>
                <a:highlight>
                  <a:srgbClr val="FFFF00"/>
                </a:highlight>
              </a:rPr>
              <a:t>Read and annotate</a:t>
            </a:r>
            <a:r>
              <a:rPr lang="en" sz="2200">
                <a:solidFill>
                  <a:srgbClr val="000000"/>
                </a:solidFill>
              </a:rPr>
              <a:t> your section </a:t>
            </a:r>
            <a:endParaRPr sz="2200">
              <a:solidFill>
                <a:srgbClr val="000000"/>
              </a:solidFill>
            </a:endParaRPr>
          </a:p>
          <a:p>
            <a:pPr indent="-368300" lvl="0" marL="457200" rtl="0" algn="l">
              <a:spcBef>
                <a:spcPts val="0"/>
              </a:spcBef>
              <a:spcAft>
                <a:spcPts val="0"/>
              </a:spcAft>
              <a:buClr>
                <a:srgbClr val="000000"/>
              </a:buClr>
              <a:buSzPts val="2200"/>
              <a:buAutoNum type="arabicPeriod"/>
            </a:pPr>
            <a:r>
              <a:rPr lang="en" sz="2200">
                <a:solidFill>
                  <a:srgbClr val="000000"/>
                </a:solidFill>
              </a:rPr>
              <a:t>Complete the </a:t>
            </a:r>
            <a:r>
              <a:rPr lang="en" sz="2200">
                <a:solidFill>
                  <a:srgbClr val="000000"/>
                </a:solidFill>
                <a:highlight>
                  <a:srgbClr val="FFFF00"/>
                </a:highlight>
              </a:rPr>
              <a:t>text analysis form</a:t>
            </a:r>
            <a:r>
              <a:rPr lang="en" sz="2200">
                <a:solidFill>
                  <a:srgbClr val="000000"/>
                </a:solidFill>
              </a:rPr>
              <a:t> for your section</a:t>
            </a:r>
            <a:endParaRPr sz="2200">
              <a:solidFill>
                <a:srgbClr val="000000"/>
              </a:solidFill>
            </a:endParaRPr>
          </a:p>
          <a:p>
            <a:pPr indent="0" lvl="0" marL="0" rtl="0" algn="l">
              <a:spcBef>
                <a:spcPts val="1200"/>
              </a:spcBef>
              <a:spcAft>
                <a:spcPts val="0"/>
              </a:spcAft>
              <a:buNone/>
            </a:pPr>
            <a:r>
              <a:rPr lang="en" sz="2200">
                <a:solidFill>
                  <a:srgbClr val="000000"/>
                </a:solidFill>
              </a:rPr>
              <a:t>In your group:</a:t>
            </a:r>
            <a:endParaRPr sz="2200">
              <a:solidFill>
                <a:srgbClr val="000000"/>
              </a:solidFill>
            </a:endParaRPr>
          </a:p>
          <a:p>
            <a:pPr indent="-368300" lvl="0" marL="457200" rtl="0" algn="l">
              <a:spcBef>
                <a:spcPts val="1200"/>
              </a:spcBef>
              <a:spcAft>
                <a:spcPts val="0"/>
              </a:spcAft>
              <a:buClr>
                <a:srgbClr val="000000"/>
              </a:buClr>
              <a:buSzPts val="2200"/>
              <a:buAutoNum type="arabicPeriod"/>
            </a:pPr>
            <a:r>
              <a:rPr lang="en" sz="2200">
                <a:solidFill>
                  <a:srgbClr val="000000"/>
                </a:solidFill>
                <a:highlight>
                  <a:srgbClr val="FFFF00"/>
                </a:highlight>
              </a:rPr>
              <a:t>Share</a:t>
            </a:r>
            <a:r>
              <a:rPr lang="en" sz="2200">
                <a:solidFill>
                  <a:srgbClr val="000000"/>
                </a:solidFill>
              </a:rPr>
              <a:t> you answers with other group members who read your section.</a:t>
            </a:r>
            <a:endParaRPr sz="2200">
              <a:solidFill>
                <a:srgbClr val="000000"/>
              </a:solidFill>
            </a:endParaRPr>
          </a:p>
          <a:p>
            <a:pPr indent="-368300" lvl="0" marL="457200" rtl="0" algn="l">
              <a:spcBef>
                <a:spcPts val="0"/>
              </a:spcBef>
              <a:spcAft>
                <a:spcPts val="0"/>
              </a:spcAft>
              <a:buClr>
                <a:srgbClr val="000000"/>
              </a:buClr>
              <a:buSzPts val="2200"/>
              <a:buAutoNum type="arabicPeriod"/>
            </a:pPr>
            <a:r>
              <a:rPr lang="en" sz="2200">
                <a:solidFill>
                  <a:srgbClr val="000000"/>
                </a:solidFill>
                <a:highlight>
                  <a:srgbClr val="FFFF00"/>
                </a:highlight>
              </a:rPr>
              <a:t>Agree</a:t>
            </a:r>
            <a:r>
              <a:rPr lang="en" sz="2200">
                <a:solidFill>
                  <a:srgbClr val="000000"/>
                </a:solidFill>
              </a:rPr>
              <a:t> on what to tell the other groups. </a:t>
            </a:r>
            <a:endParaRPr sz="2200">
              <a:solidFill>
                <a:srgbClr val="000000"/>
              </a:solidFill>
            </a:endParaRPr>
          </a:p>
        </p:txBody>
      </p:sp>
      <p:sp>
        <p:nvSpPr>
          <p:cNvPr id="155" name="Google Shape;155;p26"/>
          <p:cNvSpPr txBox="1"/>
          <p:nvPr/>
        </p:nvSpPr>
        <p:spPr>
          <a:xfrm rot="-1405091">
            <a:off x="7326633" y="658474"/>
            <a:ext cx="1901423" cy="129301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980000"/>
                </a:solidFill>
                <a:latin typeface="Source Code Pro"/>
                <a:ea typeface="Source Code Pro"/>
                <a:cs typeface="Source Code Pro"/>
                <a:sym typeface="Source Code Pro"/>
              </a:rPr>
              <a:t>Be ready to share with other groups tomorrow!</a:t>
            </a:r>
            <a:endParaRPr b="1" sz="1800">
              <a:solidFill>
                <a:srgbClr val="980000"/>
              </a:solidFill>
              <a:latin typeface="Source Code Pro"/>
              <a:ea typeface="Source Code Pro"/>
              <a:cs typeface="Source Code Pro"/>
              <a:sym typeface="Source Code Pro"/>
            </a:endParaRPr>
          </a:p>
        </p:txBody>
      </p:sp>
      <p:sp>
        <p:nvSpPr>
          <p:cNvPr id="156" name="Google Shape;156;p26"/>
          <p:cNvSpPr txBox="1"/>
          <p:nvPr>
            <p:ph idx="1" type="body"/>
          </p:nvPr>
        </p:nvSpPr>
        <p:spPr>
          <a:xfrm>
            <a:off x="5112300" y="4693900"/>
            <a:ext cx="4037700" cy="555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u="sng">
                <a:solidFill>
                  <a:schemeClr val="hlink"/>
                </a:solidFill>
                <a:hlinkClick r:id="rId3"/>
              </a:rPr>
              <a:t>Article link</a:t>
            </a:r>
            <a:r>
              <a:rPr lang="en"/>
              <a:t>    </a:t>
            </a:r>
            <a:r>
              <a:rPr lang="en" u="sng">
                <a:solidFill>
                  <a:schemeClr val="hlink"/>
                </a:solidFill>
                <a:hlinkClick r:id="rId4"/>
              </a:rPr>
              <a:t>Jigsaw note catcher</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7"/>
          <p:cNvSpPr txBox="1"/>
          <p:nvPr>
            <p:ph type="title"/>
          </p:nvPr>
        </p:nvSpPr>
        <p:spPr>
          <a:xfrm>
            <a:off x="311700" y="0"/>
            <a:ext cx="8520600" cy="109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6980"/>
              <a:t>Exit Slip, part 1: The So, what…</a:t>
            </a:r>
            <a:endParaRPr sz="6980"/>
          </a:p>
        </p:txBody>
      </p:sp>
      <p:sp>
        <p:nvSpPr>
          <p:cNvPr id="162" name="Google Shape;162;p27"/>
          <p:cNvSpPr txBox="1"/>
          <p:nvPr>
            <p:ph idx="1" type="body"/>
          </p:nvPr>
        </p:nvSpPr>
        <p:spPr>
          <a:xfrm>
            <a:off x="464100" y="1095700"/>
            <a:ext cx="8613000" cy="335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600">
                <a:solidFill>
                  <a:srgbClr val="000000"/>
                </a:solidFill>
              </a:rPr>
              <a:t>Is this reporting asking the reader to do something?</a:t>
            </a:r>
            <a:endParaRPr sz="2600">
              <a:solidFill>
                <a:srgbClr val="000000"/>
              </a:solidFill>
            </a:endParaRPr>
          </a:p>
          <a:p>
            <a:pPr indent="0" lvl="0" marL="0" rtl="0" algn="l">
              <a:spcBef>
                <a:spcPts val="1200"/>
              </a:spcBef>
              <a:spcAft>
                <a:spcPts val="1200"/>
              </a:spcAft>
              <a:buNone/>
            </a:pPr>
            <a:r>
              <a:rPr lang="en" sz="2600">
                <a:solidFill>
                  <a:srgbClr val="000000"/>
                </a:solidFill>
              </a:rPr>
              <a:t>Is this reporting trying to change the reader's opinion?</a:t>
            </a:r>
            <a:endParaRPr sz="2600">
              <a:solidFill>
                <a:srgbClr val="000000"/>
              </a:solidFill>
            </a:endParaRPr>
          </a:p>
        </p:txBody>
      </p:sp>
      <p:pic>
        <p:nvPicPr>
          <p:cNvPr id="163" name="Google Shape;163;p27"/>
          <p:cNvPicPr preferRelativeResize="0"/>
          <p:nvPr/>
        </p:nvPicPr>
        <p:blipFill>
          <a:blip r:embed="rId3">
            <a:alphaModFix/>
          </a:blip>
          <a:stretch>
            <a:fillRect/>
          </a:stretch>
        </p:blipFill>
        <p:spPr>
          <a:xfrm>
            <a:off x="4204850" y="2766075"/>
            <a:ext cx="4641275" cy="22979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8"/>
          <p:cNvSpPr txBox="1"/>
          <p:nvPr>
            <p:ph type="title"/>
          </p:nvPr>
        </p:nvSpPr>
        <p:spPr>
          <a:xfrm>
            <a:off x="0" y="0"/>
            <a:ext cx="5894100" cy="216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6180"/>
              <a:t>Exit Slip, part 2: Screen Time Reflection</a:t>
            </a:r>
            <a:endParaRPr sz="6180"/>
          </a:p>
        </p:txBody>
      </p:sp>
      <p:sp>
        <p:nvSpPr>
          <p:cNvPr id="169" name="Google Shape;169;p28"/>
          <p:cNvSpPr txBox="1"/>
          <p:nvPr>
            <p:ph idx="1" type="body"/>
          </p:nvPr>
        </p:nvSpPr>
        <p:spPr>
          <a:xfrm>
            <a:off x="235500" y="2212000"/>
            <a:ext cx="6185700" cy="2313600"/>
          </a:xfrm>
          <a:prstGeom prst="rect">
            <a:avLst/>
          </a:prstGeom>
        </p:spPr>
        <p:txBody>
          <a:bodyPr anchorCtr="0" anchor="t" bIns="91425" lIns="91425" spcFirstLastPara="1" rIns="91425" wrap="square" tIns="91425">
            <a:normAutofit lnSpcReduction="10000"/>
          </a:bodyPr>
          <a:lstStyle/>
          <a:p>
            <a:pPr indent="-393700" lvl="0" marL="457200" rtl="0" algn="l">
              <a:spcBef>
                <a:spcPts val="0"/>
              </a:spcBef>
              <a:spcAft>
                <a:spcPts val="0"/>
              </a:spcAft>
              <a:buClr>
                <a:srgbClr val="000000"/>
              </a:buClr>
              <a:buSzPts val="2600"/>
              <a:buAutoNum type="arabicPeriod"/>
            </a:pPr>
            <a:r>
              <a:rPr lang="en" sz="2600">
                <a:solidFill>
                  <a:srgbClr val="000000"/>
                </a:solidFill>
              </a:rPr>
              <a:t>List your screen time for today.</a:t>
            </a:r>
            <a:endParaRPr sz="2600">
              <a:solidFill>
                <a:srgbClr val="000000"/>
              </a:solidFill>
            </a:endParaRPr>
          </a:p>
          <a:p>
            <a:pPr indent="-393700" lvl="0" marL="457200" rtl="0" algn="l">
              <a:spcBef>
                <a:spcPts val="0"/>
              </a:spcBef>
              <a:spcAft>
                <a:spcPts val="0"/>
              </a:spcAft>
              <a:buClr>
                <a:srgbClr val="000000"/>
              </a:buClr>
              <a:buSzPts val="2600"/>
              <a:buAutoNum type="arabicPeriod"/>
            </a:pPr>
            <a:r>
              <a:rPr lang="en" sz="2600">
                <a:solidFill>
                  <a:srgbClr val="000000"/>
                </a:solidFill>
              </a:rPr>
              <a:t>List the top two apps.</a:t>
            </a:r>
            <a:endParaRPr sz="2600">
              <a:solidFill>
                <a:srgbClr val="000000"/>
              </a:solidFill>
            </a:endParaRPr>
          </a:p>
          <a:p>
            <a:pPr indent="-393700" lvl="0" marL="457200" rtl="0" algn="l">
              <a:spcBef>
                <a:spcPts val="0"/>
              </a:spcBef>
              <a:spcAft>
                <a:spcPts val="0"/>
              </a:spcAft>
              <a:buClr>
                <a:srgbClr val="000000"/>
              </a:buClr>
              <a:buSzPts val="2600"/>
              <a:buAutoNum type="arabicPeriod"/>
            </a:pPr>
            <a:r>
              <a:rPr lang="en" sz="2600">
                <a:solidFill>
                  <a:srgbClr val="000000"/>
                </a:solidFill>
              </a:rPr>
              <a:t>Has your phone been a tool or a distraction today?</a:t>
            </a:r>
            <a:endParaRPr sz="2600">
              <a:solidFill>
                <a:srgbClr val="000000"/>
              </a:solidFill>
            </a:endParaRPr>
          </a:p>
        </p:txBody>
      </p:sp>
      <p:pic>
        <p:nvPicPr>
          <p:cNvPr id="170" name="Google Shape;170;p28"/>
          <p:cNvPicPr preferRelativeResize="0"/>
          <p:nvPr/>
        </p:nvPicPr>
        <p:blipFill>
          <a:blip r:embed="rId3">
            <a:alphaModFix/>
          </a:blip>
          <a:stretch>
            <a:fillRect/>
          </a:stretch>
        </p:blipFill>
        <p:spPr>
          <a:xfrm>
            <a:off x="6176045" y="1550"/>
            <a:ext cx="2891754"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9"/>
          <p:cNvSpPr txBox="1"/>
          <p:nvPr>
            <p:ph type="title"/>
          </p:nvPr>
        </p:nvSpPr>
        <p:spPr>
          <a:xfrm>
            <a:off x="311700" y="-11950"/>
            <a:ext cx="8520600" cy="105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6680"/>
              <a:t>Day 3</a:t>
            </a:r>
            <a:endParaRPr sz="6680"/>
          </a:p>
        </p:txBody>
      </p:sp>
      <p:sp>
        <p:nvSpPr>
          <p:cNvPr id="176" name="Google Shape;176;p29"/>
          <p:cNvSpPr txBox="1"/>
          <p:nvPr/>
        </p:nvSpPr>
        <p:spPr>
          <a:xfrm>
            <a:off x="311700" y="1457275"/>
            <a:ext cx="39999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2800">
                <a:latin typeface="Source Code Pro"/>
                <a:ea typeface="Source Code Pro"/>
                <a:cs typeface="Source Code Pro"/>
                <a:sym typeface="Source Code Pro"/>
              </a:rPr>
              <a:t>SWBAT synthesize all sections of The Black Box to other groups by presenting expert group analysis.</a:t>
            </a:r>
            <a:endParaRPr sz="2800">
              <a:latin typeface="Source Code Pro"/>
              <a:ea typeface="Source Code Pro"/>
              <a:cs typeface="Source Code Pro"/>
              <a:sym typeface="Source Code Pro"/>
            </a:endParaRPr>
          </a:p>
        </p:txBody>
      </p:sp>
      <p:sp>
        <p:nvSpPr>
          <p:cNvPr id="177" name="Google Shape;177;p29"/>
          <p:cNvSpPr txBox="1"/>
          <p:nvPr/>
        </p:nvSpPr>
        <p:spPr>
          <a:xfrm>
            <a:off x="4832400" y="1340700"/>
            <a:ext cx="3999900" cy="3416400"/>
          </a:xfrm>
          <a:prstGeom prst="rect">
            <a:avLst/>
          </a:prstGeom>
          <a:noFill/>
          <a:ln>
            <a:noFill/>
          </a:ln>
        </p:spPr>
        <p:txBody>
          <a:bodyPr anchorCtr="0" anchor="t" bIns="91425" lIns="91425" spcFirstLastPara="1" rIns="91425" wrap="square" tIns="91425">
            <a:normAutofit fontScale="55000" lnSpcReduction="10000"/>
          </a:bodyPr>
          <a:lstStyle/>
          <a:p>
            <a:pPr indent="0" lvl="0" marL="0" rtl="0" algn="l">
              <a:lnSpc>
                <a:spcPct val="115000"/>
              </a:lnSpc>
              <a:spcBef>
                <a:spcPts val="0"/>
              </a:spcBef>
              <a:spcAft>
                <a:spcPts val="0"/>
              </a:spcAft>
              <a:buNone/>
            </a:pPr>
            <a:r>
              <a:rPr lang="en" sz="2800">
                <a:solidFill>
                  <a:srgbClr val="191919"/>
                </a:solidFill>
                <a:latin typeface="Source Code Pro"/>
                <a:ea typeface="Source Code Pro"/>
                <a:cs typeface="Source Code Pro"/>
                <a:sym typeface="Source Code Pro"/>
              </a:rPr>
              <a:t>Agenda:</a:t>
            </a:r>
            <a:endParaRPr sz="2800">
              <a:solidFill>
                <a:srgbClr val="191919"/>
              </a:solidFill>
              <a:latin typeface="Source Code Pro"/>
              <a:ea typeface="Source Code Pro"/>
              <a:cs typeface="Source Code Pro"/>
              <a:sym typeface="Source Code Pro"/>
            </a:endParaRPr>
          </a:p>
          <a:p>
            <a:pPr indent="-326390" lvl="0" marL="457200" rtl="0" algn="l">
              <a:lnSpc>
                <a:spcPct val="115000"/>
              </a:lnSpc>
              <a:spcBef>
                <a:spcPts val="1200"/>
              </a:spcBef>
              <a:spcAft>
                <a:spcPts val="0"/>
              </a:spcAft>
              <a:buClr>
                <a:srgbClr val="191919"/>
              </a:buClr>
              <a:buSzPct val="100000"/>
              <a:buFont typeface="Source Code Pro"/>
              <a:buAutoNum type="arabicPeriod"/>
            </a:pPr>
            <a:r>
              <a:rPr lang="en" sz="2800">
                <a:solidFill>
                  <a:srgbClr val="191919"/>
                </a:solidFill>
                <a:latin typeface="Source Code Pro"/>
                <a:ea typeface="Source Code Pro"/>
                <a:cs typeface="Source Code Pro"/>
                <a:sym typeface="Source Code Pro"/>
              </a:rPr>
              <a:t>Bellringer: see, think, wonder</a:t>
            </a:r>
            <a:endParaRPr sz="2800">
              <a:solidFill>
                <a:srgbClr val="191919"/>
              </a:solidFill>
              <a:latin typeface="Source Code Pro"/>
              <a:ea typeface="Source Code Pro"/>
              <a:cs typeface="Source Code Pro"/>
              <a:sym typeface="Source Code Pro"/>
            </a:endParaRPr>
          </a:p>
          <a:p>
            <a:pPr indent="-326390" lvl="0" marL="457200" rtl="0" algn="l">
              <a:lnSpc>
                <a:spcPct val="115000"/>
              </a:lnSpc>
              <a:spcBef>
                <a:spcPts val="0"/>
              </a:spcBef>
              <a:spcAft>
                <a:spcPts val="0"/>
              </a:spcAft>
              <a:buClr>
                <a:srgbClr val="191919"/>
              </a:buClr>
              <a:buSzPct val="100000"/>
              <a:buFont typeface="Source Code Pro"/>
              <a:buAutoNum type="arabicPeriod"/>
            </a:pPr>
            <a:r>
              <a:rPr lang="en" sz="2800">
                <a:solidFill>
                  <a:srgbClr val="191919"/>
                </a:solidFill>
                <a:latin typeface="Source Code Pro"/>
                <a:ea typeface="Source Code Pro"/>
                <a:cs typeface="Source Code Pro"/>
                <a:sym typeface="Source Code Pro"/>
              </a:rPr>
              <a:t>Complete mixed group of the </a:t>
            </a:r>
            <a:r>
              <a:rPr lang="en" sz="2800" u="sng">
                <a:solidFill>
                  <a:srgbClr val="DB4437"/>
                </a:solidFill>
                <a:latin typeface="Source Code Pro"/>
                <a:ea typeface="Source Code Pro"/>
                <a:cs typeface="Source Code Pro"/>
                <a:sym typeface="Source Code Pro"/>
                <a:hlinkClick r:id="rId3">
                  <a:extLst>
                    <a:ext uri="{A12FA001-AC4F-418D-AE19-62706E023703}">
                      <ahyp:hlinkClr val="tx"/>
                    </a:ext>
                  </a:extLst>
                </a:hlinkClick>
              </a:rPr>
              <a:t>Jigsaw of the Black Box</a:t>
            </a:r>
            <a:endParaRPr sz="2800">
              <a:solidFill>
                <a:srgbClr val="191919"/>
              </a:solidFill>
              <a:latin typeface="Source Code Pro"/>
              <a:ea typeface="Source Code Pro"/>
              <a:cs typeface="Source Code Pro"/>
              <a:sym typeface="Source Code Pro"/>
            </a:endParaRPr>
          </a:p>
          <a:p>
            <a:pPr indent="-326390" lvl="0" marL="457200" rtl="0" algn="l">
              <a:lnSpc>
                <a:spcPct val="115000"/>
              </a:lnSpc>
              <a:spcBef>
                <a:spcPts val="0"/>
              </a:spcBef>
              <a:spcAft>
                <a:spcPts val="0"/>
              </a:spcAft>
              <a:buClr>
                <a:srgbClr val="191919"/>
              </a:buClr>
              <a:buSzPct val="100000"/>
              <a:buFont typeface="Source Code Pro"/>
              <a:buAutoNum type="arabicPeriod"/>
            </a:pPr>
            <a:r>
              <a:rPr lang="en" sz="2800">
                <a:solidFill>
                  <a:srgbClr val="191919"/>
                </a:solidFill>
                <a:latin typeface="Source Code Pro"/>
                <a:ea typeface="Source Code Pro"/>
                <a:cs typeface="Source Code Pro"/>
                <a:sym typeface="Source Code Pro"/>
              </a:rPr>
              <a:t>Complete </a:t>
            </a:r>
            <a:r>
              <a:rPr lang="en" sz="2800" u="sng">
                <a:solidFill>
                  <a:srgbClr val="DB4437"/>
                </a:solidFill>
                <a:latin typeface="Source Code Pro"/>
                <a:ea typeface="Source Code Pro"/>
                <a:cs typeface="Source Code Pro"/>
                <a:sym typeface="Source Code Pro"/>
                <a:hlinkClick r:id="rId4">
                  <a:extLst>
                    <a:ext uri="{A12FA001-AC4F-418D-AE19-62706E023703}">
                      <ahyp:hlinkClr val="tx"/>
                    </a:ext>
                  </a:extLst>
                </a:hlinkClick>
              </a:rPr>
              <a:t>note catcher</a:t>
            </a:r>
            <a:r>
              <a:rPr lang="en" sz="2800">
                <a:solidFill>
                  <a:srgbClr val="191919"/>
                </a:solidFill>
                <a:latin typeface="Source Code Pro"/>
                <a:ea typeface="Source Code Pro"/>
                <a:cs typeface="Source Code Pro"/>
                <a:sym typeface="Source Code Pro"/>
              </a:rPr>
              <a:t> for other sections.</a:t>
            </a:r>
            <a:endParaRPr sz="2800">
              <a:solidFill>
                <a:srgbClr val="191919"/>
              </a:solidFill>
              <a:latin typeface="Source Code Pro"/>
              <a:ea typeface="Source Code Pro"/>
              <a:cs typeface="Source Code Pro"/>
              <a:sym typeface="Source Code Pro"/>
            </a:endParaRPr>
          </a:p>
          <a:p>
            <a:pPr indent="-326390" lvl="0" marL="457200" rtl="0" algn="l">
              <a:lnSpc>
                <a:spcPct val="115000"/>
              </a:lnSpc>
              <a:spcBef>
                <a:spcPts val="0"/>
              </a:spcBef>
              <a:spcAft>
                <a:spcPts val="0"/>
              </a:spcAft>
              <a:buClr>
                <a:srgbClr val="191919"/>
              </a:buClr>
              <a:buSzPct val="100000"/>
              <a:buFont typeface="Source Code Pro"/>
              <a:buAutoNum type="arabicPeriod"/>
            </a:pPr>
            <a:r>
              <a:rPr lang="en" sz="2800">
                <a:solidFill>
                  <a:srgbClr val="191919"/>
                </a:solidFill>
                <a:latin typeface="Source Code Pro"/>
                <a:ea typeface="Source Code Pro"/>
                <a:cs typeface="Source Code Pro"/>
                <a:sym typeface="Source Code Pro"/>
              </a:rPr>
              <a:t>Exit slip: What does this make you think about the role of AI and technology in our society?  How does this impact you personally?</a:t>
            </a:r>
            <a:endParaRPr sz="2800">
              <a:solidFill>
                <a:srgbClr val="191919"/>
              </a:solidFill>
              <a:latin typeface="Source Code Pro"/>
              <a:ea typeface="Source Code Pro"/>
              <a:cs typeface="Source Code Pro"/>
              <a:sym typeface="Source Code Pr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0"/>
          <p:cNvSpPr txBox="1"/>
          <p:nvPr>
            <p:ph type="title"/>
          </p:nvPr>
        </p:nvSpPr>
        <p:spPr>
          <a:xfrm>
            <a:off x="0" y="0"/>
            <a:ext cx="6455400" cy="10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700"/>
              <a:t>See - Think - </a:t>
            </a:r>
            <a:r>
              <a:rPr lang="en" sz="5700"/>
              <a:t>Wonder</a:t>
            </a:r>
            <a:endParaRPr sz="5700"/>
          </a:p>
        </p:txBody>
      </p:sp>
      <p:sp>
        <p:nvSpPr>
          <p:cNvPr id="183" name="Google Shape;183;p30"/>
          <p:cNvSpPr txBox="1"/>
          <p:nvPr/>
        </p:nvSpPr>
        <p:spPr>
          <a:xfrm rot="2441">
            <a:off x="6456625" y="3042100"/>
            <a:ext cx="2535001" cy="19548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latin typeface="Source Code Pro"/>
                <a:ea typeface="Source Code Pro"/>
                <a:cs typeface="Source Code Pro"/>
                <a:sym typeface="Source Code Pro"/>
              </a:rPr>
              <a:t>+ Free Write</a:t>
            </a:r>
            <a:endParaRPr b="1" sz="2300">
              <a:latin typeface="Source Code Pro"/>
              <a:ea typeface="Source Code Pro"/>
              <a:cs typeface="Source Code Pro"/>
              <a:sym typeface="Source Code Pro"/>
            </a:endParaRPr>
          </a:p>
          <a:p>
            <a:pPr indent="0" lvl="0" marL="0" rtl="0" algn="l">
              <a:spcBef>
                <a:spcPts val="0"/>
              </a:spcBef>
              <a:spcAft>
                <a:spcPts val="0"/>
              </a:spcAft>
              <a:buNone/>
            </a:pPr>
            <a:r>
              <a:rPr lang="en" sz="2300">
                <a:latin typeface="Source Code Pro"/>
                <a:ea typeface="Source Code Pro"/>
                <a:cs typeface="Source Code Pro"/>
                <a:sym typeface="Source Code Pro"/>
              </a:rPr>
              <a:t>Write for 5 minutes without stopping.</a:t>
            </a:r>
            <a:endParaRPr sz="2300">
              <a:latin typeface="Source Code Pro"/>
              <a:ea typeface="Source Code Pro"/>
              <a:cs typeface="Source Code Pro"/>
              <a:sym typeface="Source Code Pro"/>
            </a:endParaRPr>
          </a:p>
        </p:txBody>
      </p:sp>
      <p:pic>
        <p:nvPicPr>
          <p:cNvPr id="184" name="Google Shape;184;p30"/>
          <p:cNvPicPr preferRelativeResize="0"/>
          <p:nvPr/>
        </p:nvPicPr>
        <p:blipFill>
          <a:blip r:embed="rId3">
            <a:alphaModFix/>
          </a:blip>
          <a:stretch>
            <a:fillRect/>
          </a:stretch>
        </p:blipFill>
        <p:spPr>
          <a:xfrm>
            <a:off x="588198" y="875475"/>
            <a:ext cx="5208548" cy="3679875"/>
          </a:xfrm>
          <a:prstGeom prst="rect">
            <a:avLst/>
          </a:prstGeom>
          <a:noFill/>
          <a:ln>
            <a:noFill/>
          </a:ln>
        </p:spPr>
      </p:pic>
      <p:sp>
        <p:nvSpPr>
          <p:cNvPr id="185" name="Google Shape;185;p30"/>
          <p:cNvSpPr txBox="1"/>
          <p:nvPr/>
        </p:nvSpPr>
        <p:spPr>
          <a:xfrm>
            <a:off x="6314675" y="381000"/>
            <a:ext cx="27219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latin typeface="Source Code Pro"/>
                <a:ea typeface="Source Code Pro"/>
                <a:cs typeface="Source Code Pro"/>
                <a:sym typeface="Source Code Pro"/>
              </a:rPr>
              <a:t>What is the:</a:t>
            </a:r>
            <a:endParaRPr sz="2700">
              <a:latin typeface="Source Code Pro"/>
              <a:ea typeface="Source Code Pro"/>
              <a:cs typeface="Source Code Pro"/>
              <a:sym typeface="Source Code Pro"/>
            </a:endParaRPr>
          </a:p>
          <a:p>
            <a:pPr indent="-400050" lvl="0" marL="457200" rtl="0" algn="l">
              <a:spcBef>
                <a:spcPts val="0"/>
              </a:spcBef>
              <a:spcAft>
                <a:spcPts val="0"/>
              </a:spcAft>
              <a:buSzPts val="2700"/>
              <a:buFont typeface="Source Code Pro"/>
              <a:buChar char="●"/>
            </a:pPr>
            <a:r>
              <a:rPr lang="en" sz="2700">
                <a:latin typeface="Source Code Pro"/>
                <a:ea typeface="Source Code Pro"/>
                <a:cs typeface="Source Code Pro"/>
                <a:sym typeface="Source Code Pro"/>
              </a:rPr>
              <a:t>Message</a:t>
            </a:r>
            <a:endParaRPr sz="2700">
              <a:latin typeface="Source Code Pro"/>
              <a:ea typeface="Source Code Pro"/>
              <a:cs typeface="Source Code Pro"/>
              <a:sym typeface="Source Code Pro"/>
            </a:endParaRPr>
          </a:p>
          <a:p>
            <a:pPr indent="-400050" lvl="0" marL="457200" rtl="0" algn="l">
              <a:spcBef>
                <a:spcPts val="0"/>
              </a:spcBef>
              <a:spcAft>
                <a:spcPts val="0"/>
              </a:spcAft>
              <a:buSzPts val="2700"/>
              <a:buFont typeface="Source Code Pro"/>
              <a:buChar char="●"/>
            </a:pPr>
            <a:r>
              <a:rPr lang="en" sz="2700">
                <a:latin typeface="Source Code Pro"/>
                <a:ea typeface="Source Code Pro"/>
                <a:cs typeface="Source Code Pro"/>
                <a:sym typeface="Source Code Pro"/>
              </a:rPr>
              <a:t>Audience</a:t>
            </a:r>
            <a:endParaRPr sz="2700">
              <a:latin typeface="Source Code Pro"/>
              <a:ea typeface="Source Code Pro"/>
              <a:cs typeface="Source Code Pro"/>
              <a:sym typeface="Source Code Pro"/>
            </a:endParaRPr>
          </a:p>
          <a:p>
            <a:pPr indent="-400050" lvl="0" marL="457200" rtl="0" algn="l">
              <a:spcBef>
                <a:spcPts val="0"/>
              </a:spcBef>
              <a:spcAft>
                <a:spcPts val="0"/>
              </a:spcAft>
              <a:buSzPts val="2700"/>
              <a:buFont typeface="Source Code Pro"/>
              <a:buChar char="●"/>
            </a:pPr>
            <a:r>
              <a:rPr lang="en" sz="2700">
                <a:latin typeface="Source Code Pro"/>
                <a:ea typeface="Source Code Pro"/>
                <a:cs typeface="Source Code Pro"/>
                <a:sym typeface="Source Code Pro"/>
              </a:rPr>
              <a:t>Speaker</a:t>
            </a:r>
            <a:endParaRPr sz="2700">
              <a:latin typeface="Source Code Pro"/>
              <a:ea typeface="Source Code Pro"/>
              <a:cs typeface="Source Code Pro"/>
              <a:sym typeface="Source Code Pro"/>
            </a:endParaRPr>
          </a:p>
          <a:p>
            <a:pPr indent="-400050" lvl="0" marL="457200" rtl="0" algn="l">
              <a:spcBef>
                <a:spcPts val="0"/>
              </a:spcBef>
              <a:spcAft>
                <a:spcPts val="0"/>
              </a:spcAft>
              <a:buSzPts val="2700"/>
              <a:buFont typeface="Source Code Pro"/>
              <a:buChar char="●"/>
            </a:pPr>
            <a:r>
              <a:rPr lang="en" sz="2700">
                <a:latin typeface="Source Code Pro"/>
                <a:ea typeface="Source Code Pro"/>
                <a:cs typeface="Source Code Pro"/>
                <a:sym typeface="Source Code Pro"/>
              </a:rPr>
              <a:t>Purpose</a:t>
            </a:r>
            <a:endParaRPr sz="2700">
              <a:latin typeface="Source Code Pro"/>
              <a:ea typeface="Source Code Pro"/>
              <a:cs typeface="Source Code Pro"/>
              <a:sym typeface="Source Code Pro"/>
            </a:endParaRPr>
          </a:p>
          <a:p>
            <a:pPr indent="-400050" lvl="0" marL="457200" rtl="0" algn="l">
              <a:spcBef>
                <a:spcPts val="0"/>
              </a:spcBef>
              <a:spcAft>
                <a:spcPts val="0"/>
              </a:spcAft>
              <a:buSzPts val="2700"/>
              <a:buFont typeface="Source Code Pro"/>
              <a:buChar char="●"/>
            </a:pPr>
            <a:r>
              <a:rPr lang="en" sz="2700">
                <a:latin typeface="Source Code Pro"/>
                <a:ea typeface="Source Code Pro"/>
                <a:cs typeface="Source Code Pro"/>
                <a:sym typeface="Source Code Pro"/>
              </a:rPr>
              <a:t>Context</a:t>
            </a:r>
            <a:endParaRPr sz="2700">
              <a:latin typeface="Source Code Pro"/>
              <a:ea typeface="Source Code Pro"/>
              <a:cs typeface="Source Code Pro"/>
              <a:sym typeface="Source Code Pro"/>
            </a:endParaRPr>
          </a:p>
        </p:txBody>
      </p:sp>
      <p:sp>
        <p:nvSpPr>
          <p:cNvPr id="186" name="Google Shape;186;p30"/>
          <p:cNvSpPr txBox="1"/>
          <p:nvPr>
            <p:ph idx="1" type="body"/>
          </p:nvPr>
        </p:nvSpPr>
        <p:spPr>
          <a:xfrm>
            <a:off x="-30575" y="4555350"/>
            <a:ext cx="6519300" cy="557100"/>
          </a:xfrm>
          <a:prstGeom prst="rect">
            <a:avLst/>
          </a:prstGeom>
          <a:solidFill>
            <a:schemeClr val="lt1"/>
          </a:solidFill>
        </p:spPr>
        <p:txBody>
          <a:bodyPr anchorCtr="0" anchor="t" bIns="91425" lIns="91425" spcFirstLastPara="1" rIns="91425" wrap="square" tIns="91425">
            <a:normAutofit fontScale="77500"/>
          </a:bodyPr>
          <a:lstStyle/>
          <a:p>
            <a:pPr indent="0" lvl="0" marL="0" rtl="0" algn="l">
              <a:spcBef>
                <a:spcPts val="0"/>
              </a:spcBef>
              <a:spcAft>
                <a:spcPts val="1200"/>
              </a:spcAft>
              <a:buNone/>
            </a:pPr>
            <a:r>
              <a:rPr lang="en" sz="2600">
                <a:solidFill>
                  <a:srgbClr val="000000"/>
                </a:solidFill>
              </a:rPr>
              <a:t>Is bias or an imperative in this picture?</a:t>
            </a:r>
            <a:endParaRPr sz="2600">
              <a:solidFill>
                <a:srgbClr val="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1"/>
          <p:cNvSpPr txBox="1"/>
          <p:nvPr>
            <p:ph type="title"/>
          </p:nvPr>
        </p:nvSpPr>
        <p:spPr>
          <a:xfrm>
            <a:off x="311700" y="-152400"/>
            <a:ext cx="8520600" cy="109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6680" u="sng"/>
              <a:t>Article Jigsaw: Group Directions</a:t>
            </a:r>
            <a:endParaRPr sz="6680" u="sng"/>
          </a:p>
        </p:txBody>
      </p:sp>
      <p:sp>
        <p:nvSpPr>
          <p:cNvPr id="192" name="Google Shape;192;p31"/>
          <p:cNvSpPr txBox="1"/>
          <p:nvPr>
            <p:ph idx="1" type="body"/>
          </p:nvPr>
        </p:nvSpPr>
        <p:spPr>
          <a:xfrm>
            <a:off x="5112300" y="4693900"/>
            <a:ext cx="4037700" cy="555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u="sng">
                <a:solidFill>
                  <a:schemeClr val="hlink"/>
                </a:solidFill>
                <a:hlinkClick r:id="rId3"/>
              </a:rPr>
              <a:t>Article link</a:t>
            </a:r>
            <a:r>
              <a:rPr lang="en"/>
              <a:t>    </a:t>
            </a:r>
            <a:r>
              <a:rPr lang="en" u="sng">
                <a:solidFill>
                  <a:schemeClr val="hlink"/>
                </a:solidFill>
                <a:hlinkClick r:id="rId4"/>
              </a:rPr>
              <a:t>Jigsaw note catcher</a:t>
            </a:r>
            <a:endParaRPr/>
          </a:p>
        </p:txBody>
      </p:sp>
      <p:sp>
        <p:nvSpPr>
          <p:cNvPr id="193" name="Google Shape;193;p31"/>
          <p:cNvSpPr txBox="1"/>
          <p:nvPr>
            <p:ph idx="2" type="body"/>
          </p:nvPr>
        </p:nvSpPr>
        <p:spPr>
          <a:xfrm>
            <a:off x="311550" y="925600"/>
            <a:ext cx="8520600" cy="361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000000"/>
                </a:solidFill>
              </a:rPr>
              <a:t>Expert Groups:</a:t>
            </a:r>
            <a:endParaRPr sz="2000">
              <a:solidFill>
                <a:srgbClr val="000000"/>
              </a:solidFill>
            </a:endParaRPr>
          </a:p>
          <a:p>
            <a:pPr indent="0" lvl="0" marL="457200" rtl="0" algn="l">
              <a:spcBef>
                <a:spcPts val="1200"/>
              </a:spcBef>
              <a:spcAft>
                <a:spcPts val="0"/>
              </a:spcAft>
              <a:buNone/>
            </a:pPr>
            <a:r>
              <a:rPr lang="en" sz="2000">
                <a:solidFill>
                  <a:srgbClr val="000000"/>
                </a:solidFill>
                <a:highlight>
                  <a:srgbClr val="FFFFFF"/>
                </a:highlight>
              </a:rPr>
              <a:t>Review your work, and decide what the other groups need to know. </a:t>
            </a:r>
            <a:endParaRPr sz="2000">
              <a:solidFill>
                <a:srgbClr val="000000"/>
              </a:solidFill>
              <a:highlight>
                <a:srgbClr val="FFFFFF"/>
              </a:highlight>
            </a:endParaRPr>
          </a:p>
          <a:p>
            <a:pPr indent="0" lvl="0" marL="0" rtl="0" algn="l">
              <a:spcBef>
                <a:spcPts val="1200"/>
              </a:spcBef>
              <a:spcAft>
                <a:spcPts val="0"/>
              </a:spcAft>
              <a:buNone/>
            </a:pPr>
            <a:r>
              <a:rPr lang="en" sz="2000">
                <a:solidFill>
                  <a:srgbClr val="000000"/>
                </a:solidFill>
              </a:rPr>
              <a:t>Mixed Groups:</a:t>
            </a:r>
            <a:endParaRPr sz="2000">
              <a:solidFill>
                <a:srgbClr val="000000"/>
              </a:solidFill>
            </a:endParaRPr>
          </a:p>
          <a:p>
            <a:pPr indent="-355600" lvl="0" marL="457200" rtl="0" algn="l">
              <a:spcBef>
                <a:spcPts val="1200"/>
              </a:spcBef>
              <a:spcAft>
                <a:spcPts val="0"/>
              </a:spcAft>
              <a:buClr>
                <a:srgbClr val="000000"/>
              </a:buClr>
              <a:buSzPts val="2000"/>
              <a:buChar char="●"/>
            </a:pPr>
            <a:r>
              <a:rPr lang="en" sz="2000">
                <a:solidFill>
                  <a:srgbClr val="000000"/>
                </a:solidFill>
                <a:highlight>
                  <a:srgbClr val="FFFF00"/>
                </a:highlight>
              </a:rPr>
              <a:t>Share</a:t>
            </a:r>
            <a:r>
              <a:rPr lang="en" sz="2000">
                <a:solidFill>
                  <a:srgbClr val="000000"/>
                </a:solidFill>
              </a:rPr>
              <a:t>: Tell people from other groups the main points of your section.</a:t>
            </a:r>
            <a:endParaRPr sz="2000">
              <a:solidFill>
                <a:srgbClr val="000000"/>
              </a:solidFill>
            </a:endParaRPr>
          </a:p>
          <a:p>
            <a:pPr indent="-355600" lvl="0" marL="457200" rtl="0" algn="l">
              <a:spcBef>
                <a:spcPts val="0"/>
              </a:spcBef>
              <a:spcAft>
                <a:spcPts val="0"/>
              </a:spcAft>
              <a:buClr>
                <a:srgbClr val="000000"/>
              </a:buClr>
              <a:buSzPts val="2000"/>
              <a:buChar char="●"/>
            </a:pPr>
            <a:r>
              <a:rPr lang="en" sz="2000">
                <a:solidFill>
                  <a:srgbClr val="000000"/>
                </a:solidFill>
                <a:highlight>
                  <a:srgbClr val="00FFFF"/>
                </a:highlight>
              </a:rPr>
              <a:t>Record</a:t>
            </a:r>
            <a:r>
              <a:rPr lang="en" sz="2000">
                <a:solidFill>
                  <a:srgbClr val="000000"/>
                </a:solidFill>
              </a:rPr>
              <a:t>: Records 1-2 sentences for every section except your own section.</a:t>
            </a:r>
            <a:endParaRPr sz="2000">
              <a:solidFill>
                <a:srgbClr val="000000"/>
              </a:solidFill>
            </a:endParaRPr>
          </a:p>
          <a:p>
            <a:pPr indent="-355600" lvl="0" marL="457200" rtl="0" algn="l">
              <a:spcBef>
                <a:spcPts val="0"/>
              </a:spcBef>
              <a:spcAft>
                <a:spcPts val="0"/>
              </a:spcAft>
              <a:buClr>
                <a:srgbClr val="000000"/>
              </a:buClr>
              <a:buSzPts val="2000"/>
              <a:buChar char="●"/>
            </a:pPr>
            <a:r>
              <a:rPr lang="en" sz="2000">
                <a:solidFill>
                  <a:srgbClr val="000000"/>
                </a:solidFill>
                <a:highlight>
                  <a:srgbClr val="00FFFF"/>
                </a:highlight>
              </a:rPr>
              <a:t>Record</a:t>
            </a:r>
            <a:r>
              <a:rPr lang="en" sz="2000">
                <a:solidFill>
                  <a:srgbClr val="000000"/>
                </a:solidFill>
              </a:rPr>
              <a:t>:  What is your response or opinion of each section</a:t>
            </a:r>
            <a:endParaRPr sz="2200">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2"/>
          <p:cNvSpPr txBox="1"/>
          <p:nvPr>
            <p:ph type="title"/>
          </p:nvPr>
        </p:nvSpPr>
        <p:spPr>
          <a:xfrm>
            <a:off x="311700" y="0"/>
            <a:ext cx="8520600" cy="109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6680" u="sng"/>
              <a:t>Article Jigsaw: Mixed Groups </a:t>
            </a:r>
            <a:endParaRPr sz="6680" u="sng"/>
          </a:p>
        </p:txBody>
      </p:sp>
      <p:sp>
        <p:nvSpPr>
          <p:cNvPr id="199" name="Google Shape;199;p32"/>
          <p:cNvSpPr txBox="1"/>
          <p:nvPr>
            <p:ph idx="1" type="body"/>
          </p:nvPr>
        </p:nvSpPr>
        <p:spPr>
          <a:xfrm>
            <a:off x="5112300" y="4693900"/>
            <a:ext cx="4037700" cy="555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u="sng">
                <a:solidFill>
                  <a:schemeClr val="hlink"/>
                </a:solidFill>
                <a:hlinkClick r:id="rId3"/>
              </a:rPr>
              <a:t>Article link</a:t>
            </a:r>
            <a:r>
              <a:rPr lang="en"/>
              <a:t>    </a:t>
            </a:r>
            <a:r>
              <a:rPr lang="en" u="sng">
                <a:solidFill>
                  <a:schemeClr val="hlink"/>
                </a:solidFill>
                <a:hlinkClick r:id="rId4"/>
              </a:rPr>
              <a:t>Jigsaw note catcher</a:t>
            </a:r>
            <a:endParaRPr/>
          </a:p>
        </p:txBody>
      </p:sp>
      <p:pic>
        <p:nvPicPr>
          <p:cNvPr id="200" name="Google Shape;200;p32"/>
          <p:cNvPicPr preferRelativeResize="0"/>
          <p:nvPr/>
        </p:nvPicPr>
        <p:blipFill>
          <a:blip r:embed="rId5">
            <a:alphaModFix/>
          </a:blip>
          <a:stretch>
            <a:fillRect/>
          </a:stretch>
        </p:blipFill>
        <p:spPr>
          <a:xfrm>
            <a:off x="5300" y="1555768"/>
            <a:ext cx="9143999" cy="2811613"/>
          </a:xfrm>
          <a:prstGeom prst="rect">
            <a:avLst/>
          </a:prstGeom>
          <a:noFill/>
          <a:ln>
            <a:noFill/>
          </a:ln>
        </p:spPr>
      </p:pic>
      <p:sp>
        <p:nvSpPr>
          <p:cNvPr id="201" name="Google Shape;201;p32"/>
          <p:cNvSpPr txBox="1"/>
          <p:nvPr/>
        </p:nvSpPr>
        <p:spPr>
          <a:xfrm>
            <a:off x="1457875" y="3131975"/>
            <a:ext cx="7465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351C75"/>
                </a:solidFill>
                <a:latin typeface="Caveat"/>
                <a:ea typeface="Caveat"/>
                <a:cs typeface="Caveat"/>
                <a:sym typeface="Caveat"/>
              </a:rPr>
              <a:t>I would want to see how they got this information about this and also people like teens should be more careful about what they post.</a:t>
            </a:r>
            <a:endParaRPr sz="2400">
              <a:solidFill>
                <a:srgbClr val="351C75"/>
              </a:solidFill>
              <a:latin typeface="Caveat"/>
              <a:ea typeface="Caveat"/>
              <a:cs typeface="Caveat"/>
              <a:sym typeface="Caveat"/>
            </a:endParaRPr>
          </a:p>
        </p:txBody>
      </p:sp>
      <p:sp>
        <p:nvSpPr>
          <p:cNvPr id="202" name="Google Shape;202;p32"/>
          <p:cNvSpPr txBox="1"/>
          <p:nvPr/>
        </p:nvSpPr>
        <p:spPr>
          <a:xfrm>
            <a:off x="1453100" y="1866350"/>
            <a:ext cx="7465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351C75"/>
                </a:solidFill>
                <a:latin typeface="Caveat"/>
                <a:ea typeface="Caveat"/>
                <a:cs typeface="Caveat"/>
                <a:sym typeface="Caveat"/>
              </a:rPr>
              <a:t>Social Sentinal is an AI program sold to schools to help reduce the threat of school shootings and student suicide. Some people don't think it is accurate and others have concerns about student privacy. </a:t>
            </a:r>
            <a:endParaRPr sz="2400">
              <a:solidFill>
                <a:srgbClr val="351C75"/>
              </a:solidFill>
              <a:latin typeface="Caveat"/>
              <a:ea typeface="Caveat"/>
              <a:cs typeface="Caveat"/>
              <a:sym typeface="Caveat"/>
            </a:endParaRPr>
          </a:p>
        </p:txBody>
      </p:sp>
      <p:sp>
        <p:nvSpPr>
          <p:cNvPr id="203" name="Google Shape;203;p32"/>
          <p:cNvSpPr txBox="1"/>
          <p:nvPr/>
        </p:nvSpPr>
        <p:spPr>
          <a:xfrm>
            <a:off x="6264300" y="1246200"/>
            <a:ext cx="2885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2300">
                <a:solidFill>
                  <a:schemeClr val="dk2"/>
                </a:solidFill>
                <a:latin typeface="Source Code Pro"/>
                <a:ea typeface="Source Code Pro"/>
                <a:cs typeface="Source Code Pro"/>
                <a:sym typeface="Source Code Pro"/>
              </a:rPr>
              <a:t>sample response</a:t>
            </a:r>
            <a:endParaRPr b="1" i="1" sz="2300">
              <a:solidFill>
                <a:schemeClr val="dk2"/>
              </a:solidFill>
              <a:latin typeface="Source Code Pro"/>
              <a:ea typeface="Source Code Pro"/>
              <a:cs typeface="Source Code Pro"/>
              <a:sym typeface="Source Code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descr="Understanding the Social Media Algorithm &gt; DINFOS Pavilion &gt; Article" id="208" name="Google Shape;208;p33"/>
          <p:cNvPicPr preferRelativeResize="0"/>
          <p:nvPr/>
        </p:nvPicPr>
        <p:blipFill>
          <a:blip r:embed="rId3">
            <a:alphaModFix/>
          </a:blip>
          <a:stretch>
            <a:fillRect/>
          </a:stretch>
        </p:blipFill>
        <p:spPr>
          <a:xfrm>
            <a:off x="6900" y="-19225"/>
            <a:ext cx="9144000" cy="5143500"/>
          </a:xfrm>
          <a:prstGeom prst="rect">
            <a:avLst/>
          </a:prstGeom>
          <a:noFill/>
          <a:ln>
            <a:noFill/>
          </a:ln>
        </p:spPr>
      </p:pic>
      <p:sp>
        <p:nvSpPr>
          <p:cNvPr id="209" name="Google Shape;209;p33"/>
          <p:cNvSpPr txBox="1"/>
          <p:nvPr/>
        </p:nvSpPr>
        <p:spPr>
          <a:xfrm>
            <a:off x="1417600" y="4207100"/>
            <a:ext cx="5508000" cy="8619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latin typeface="Source Code Pro"/>
                <a:ea typeface="Source Code Pro"/>
                <a:cs typeface="Source Code Pro"/>
                <a:sym typeface="Source Code Pro"/>
              </a:rPr>
              <a:t>The Social Media Algorithm: Shows you information based on…</a:t>
            </a:r>
            <a:endParaRPr b="1" sz="2200">
              <a:latin typeface="Source Code Pro"/>
              <a:ea typeface="Source Code Pro"/>
              <a:cs typeface="Source Code Pro"/>
              <a:sym typeface="Source Code Pr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6"/>
          <p:cNvSpPr txBox="1"/>
          <p:nvPr>
            <p:ph type="title"/>
          </p:nvPr>
        </p:nvSpPr>
        <p:spPr>
          <a:xfrm>
            <a:off x="311700" y="292850"/>
            <a:ext cx="8520600" cy="110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6680"/>
              <a:t>Day 1</a:t>
            </a:r>
            <a:r>
              <a:rPr lang="en" sz="6680"/>
              <a:t> </a:t>
            </a:r>
            <a:endParaRPr sz="6680"/>
          </a:p>
        </p:txBody>
      </p:sp>
      <p:sp>
        <p:nvSpPr>
          <p:cNvPr id="73" name="Google Shape;73;p16"/>
          <p:cNvSpPr txBox="1"/>
          <p:nvPr>
            <p:ph idx="1" type="body"/>
          </p:nvPr>
        </p:nvSpPr>
        <p:spPr>
          <a:xfrm>
            <a:off x="311700" y="1456375"/>
            <a:ext cx="3999900" cy="29601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en" sz="2500">
                <a:solidFill>
                  <a:srgbClr val="000000"/>
                </a:solidFill>
              </a:rPr>
              <a:t>SWBAT determine main points and form initial opinions on reporting by reading and annotating a section of The Black Box.</a:t>
            </a:r>
            <a:endParaRPr sz="2500">
              <a:solidFill>
                <a:srgbClr val="000000"/>
              </a:solidFill>
            </a:endParaRPr>
          </a:p>
        </p:txBody>
      </p:sp>
      <p:sp>
        <p:nvSpPr>
          <p:cNvPr id="74" name="Google Shape;74;p16"/>
          <p:cNvSpPr txBox="1"/>
          <p:nvPr>
            <p:ph idx="2" type="body"/>
          </p:nvPr>
        </p:nvSpPr>
        <p:spPr>
          <a:xfrm>
            <a:off x="4832400" y="1456500"/>
            <a:ext cx="3999900" cy="296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000000"/>
                </a:solidFill>
              </a:rPr>
              <a:t>Agenda</a:t>
            </a:r>
            <a:endParaRPr sz="2500">
              <a:solidFill>
                <a:srgbClr val="000000"/>
              </a:solidFill>
            </a:endParaRPr>
          </a:p>
          <a:p>
            <a:pPr indent="-330200" lvl="0" marL="457200" rtl="0" algn="l">
              <a:spcBef>
                <a:spcPts val="1200"/>
              </a:spcBef>
              <a:spcAft>
                <a:spcPts val="0"/>
              </a:spcAft>
              <a:buClr>
                <a:srgbClr val="000000"/>
              </a:buClr>
              <a:buSzPts val="1600"/>
              <a:buChar char="●"/>
            </a:pPr>
            <a:r>
              <a:rPr lang="en" sz="1600">
                <a:solidFill>
                  <a:srgbClr val="000000"/>
                </a:solidFill>
              </a:rPr>
              <a:t>Bellringer: see, think, wonder</a:t>
            </a:r>
            <a:endParaRPr sz="1600">
              <a:solidFill>
                <a:srgbClr val="000000"/>
              </a:solidFill>
            </a:endParaRPr>
          </a:p>
          <a:p>
            <a:pPr indent="-330200" lvl="0" marL="457200" rtl="0" algn="l">
              <a:spcBef>
                <a:spcPts val="0"/>
              </a:spcBef>
              <a:spcAft>
                <a:spcPts val="0"/>
              </a:spcAft>
              <a:buClr>
                <a:srgbClr val="000000"/>
              </a:buClr>
              <a:buSzPts val="1600"/>
              <a:buChar char="●"/>
            </a:pPr>
            <a:r>
              <a:rPr lang="en" sz="1600">
                <a:solidFill>
                  <a:srgbClr val="000000"/>
                </a:solidFill>
              </a:rPr>
              <a:t>Introduce unit and complete issue choice Google form</a:t>
            </a:r>
            <a:endParaRPr sz="1600">
              <a:solidFill>
                <a:srgbClr val="000000"/>
              </a:solidFill>
            </a:endParaRPr>
          </a:p>
          <a:p>
            <a:pPr indent="-330200" lvl="0" marL="457200" rtl="0" algn="l">
              <a:spcBef>
                <a:spcPts val="0"/>
              </a:spcBef>
              <a:spcAft>
                <a:spcPts val="0"/>
              </a:spcAft>
              <a:buClr>
                <a:srgbClr val="000000"/>
              </a:buClr>
              <a:buSzPts val="1600"/>
              <a:buChar char="●"/>
            </a:pPr>
            <a:r>
              <a:rPr lang="en" sz="1600">
                <a:solidFill>
                  <a:srgbClr val="000000"/>
                </a:solidFill>
              </a:rPr>
              <a:t>Begin </a:t>
            </a:r>
            <a:r>
              <a:rPr lang="en" sz="1600" u="sng">
                <a:solidFill>
                  <a:schemeClr val="accent5"/>
                </a:solidFill>
                <a:hlinkClick r:id="rId3">
                  <a:extLst>
                    <a:ext uri="{A12FA001-AC4F-418D-AE19-62706E023703}">
                      <ahyp:hlinkClr val="tx"/>
                    </a:ext>
                  </a:extLst>
                </a:hlinkClick>
              </a:rPr>
              <a:t>jigsaw of The Black Box</a:t>
            </a:r>
            <a:endParaRPr sz="1600">
              <a:solidFill>
                <a:srgbClr val="000000"/>
              </a:solidFill>
            </a:endParaRPr>
          </a:p>
          <a:p>
            <a:pPr indent="-330200" lvl="0" marL="457200" rtl="0" algn="l">
              <a:spcBef>
                <a:spcPts val="0"/>
              </a:spcBef>
              <a:spcAft>
                <a:spcPts val="0"/>
              </a:spcAft>
              <a:buClr>
                <a:srgbClr val="000000"/>
              </a:buClr>
              <a:buSzPts val="1600"/>
              <a:buChar char="●"/>
            </a:pPr>
            <a:r>
              <a:rPr lang="en" sz="1600">
                <a:solidFill>
                  <a:srgbClr val="000000"/>
                </a:solidFill>
              </a:rPr>
              <a:t>Close read section individually</a:t>
            </a:r>
            <a:endParaRPr sz="1600">
              <a:solidFill>
                <a:srgbClr val="000000"/>
              </a:solidFill>
            </a:endParaRPr>
          </a:p>
          <a:p>
            <a:pPr indent="-330200" lvl="0" marL="457200" rtl="0" algn="l">
              <a:spcBef>
                <a:spcPts val="0"/>
              </a:spcBef>
              <a:spcAft>
                <a:spcPts val="0"/>
              </a:spcAft>
              <a:buClr>
                <a:srgbClr val="000000"/>
              </a:buClr>
              <a:buSzPts val="1600"/>
              <a:buChar char="●"/>
            </a:pPr>
            <a:r>
              <a:rPr lang="en" sz="1600">
                <a:solidFill>
                  <a:srgbClr val="000000"/>
                </a:solidFill>
              </a:rPr>
              <a:t>Exit slip: initial reaction and screen time tracker</a:t>
            </a:r>
            <a:endParaRPr sz="1300">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4"/>
          <p:cNvSpPr txBox="1"/>
          <p:nvPr>
            <p:ph type="title"/>
          </p:nvPr>
        </p:nvSpPr>
        <p:spPr>
          <a:xfrm>
            <a:off x="311700" y="0"/>
            <a:ext cx="8520600" cy="109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6980"/>
              <a:t>Exit Slip, part 1: The So, what…</a:t>
            </a:r>
            <a:endParaRPr sz="6980"/>
          </a:p>
        </p:txBody>
      </p:sp>
      <p:sp>
        <p:nvSpPr>
          <p:cNvPr id="215" name="Google Shape;215;p34"/>
          <p:cNvSpPr txBox="1"/>
          <p:nvPr>
            <p:ph idx="1" type="body"/>
          </p:nvPr>
        </p:nvSpPr>
        <p:spPr>
          <a:xfrm>
            <a:off x="464100" y="1095700"/>
            <a:ext cx="8613000" cy="3353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600">
                <a:solidFill>
                  <a:srgbClr val="000000"/>
                </a:solidFill>
              </a:rPr>
              <a:t>What does this make you think about the role of AI and technology in our society?  How does this impact you personally?</a:t>
            </a:r>
            <a:endParaRPr sz="2600">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5"/>
          <p:cNvSpPr txBox="1"/>
          <p:nvPr>
            <p:ph type="title"/>
          </p:nvPr>
        </p:nvSpPr>
        <p:spPr>
          <a:xfrm>
            <a:off x="311700" y="292850"/>
            <a:ext cx="8520600" cy="112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6680"/>
              <a:t>Day 4</a:t>
            </a:r>
            <a:r>
              <a:rPr lang="en" sz="6680"/>
              <a:t> </a:t>
            </a:r>
            <a:endParaRPr sz="6680"/>
          </a:p>
        </p:txBody>
      </p:sp>
      <p:sp>
        <p:nvSpPr>
          <p:cNvPr id="221" name="Google Shape;221;p35"/>
          <p:cNvSpPr txBox="1"/>
          <p:nvPr/>
        </p:nvSpPr>
        <p:spPr>
          <a:xfrm>
            <a:off x="311700" y="1457275"/>
            <a:ext cx="3999900" cy="34164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l">
              <a:lnSpc>
                <a:spcPct val="115000"/>
              </a:lnSpc>
              <a:spcBef>
                <a:spcPts val="0"/>
              </a:spcBef>
              <a:spcAft>
                <a:spcPts val="1200"/>
              </a:spcAft>
              <a:buNone/>
            </a:pPr>
            <a:r>
              <a:rPr lang="en" sz="2800">
                <a:latin typeface="Source Code Pro"/>
                <a:ea typeface="Source Code Pro"/>
                <a:cs typeface="Source Code Pro"/>
                <a:sym typeface="Source Code Pro"/>
              </a:rPr>
              <a:t>SWBAT analyze and compare a social media post by identifying and determining the significance of the message, audience, purpose, context, and speaker. </a:t>
            </a:r>
            <a:endParaRPr sz="2800">
              <a:latin typeface="Source Code Pro"/>
              <a:ea typeface="Source Code Pro"/>
              <a:cs typeface="Source Code Pro"/>
              <a:sym typeface="Source Code Pro"/>
            </a:endParaRPr>
          </a:p>
        </p:txBody>
      </p:sp>
      <p:sp>
        <p:nvSpPr>
          <p:cNvPr id="222" name="Google Shape;222;p35"/>
          <p:cNvSpPr txBox="1"/>
          <p:nvPr/>
        </p:nvSpPr>
        <p:spPr>
          <a:xfrm>
            <a:off x="4832400" y="1340700"/>
            <a:ext cx="3999900" cy="3416400"/>
          </a:xfrm>
          <a:prstGeom prst="rect">
            <a:avLst/>
          </a:prstGeom>
          <a:noFill/>
          <a:ln>
            <a:noFill/>
          </a:ln>
        </p:spPr>
        <p:txBody>
          <a:bodyPr anchorCtr="0" anchor="t" bIns="91425" lIns="91425" spcFirstLastPara="1" rIns="91425" wrap="square" tIns="91425">
            <a:normAutofit fontScale="55000"/>
          </a:bodyPr>
          <a:lstStyle/>
          <a:p>
            <a:pPr indent="0" lvl="0" marL="0" rtl="0" algn="l">
              <a:lnSpc>
                <a:spcPct val="115000"/>
              </a:lnSpc>
              <a:spcBef>
                <a:spcPts val="0"/>
              </a:spcBef>
              <a:spcAft>
                <a:spcPts val="0"/>
              </a:spcAft>
              <a:buNone/>
            </a:pPr>
            <a:r>
              <a:rPr lang="en" sz="2800">
                <a:solidFill>
                  <a:srgbClr val="191919"/>
                </a:solidFill>
                <a:latin typeface="Source Code Pro"/>
                <a:ea typeface="Source Code Pro"/>
                <a:cs typeface="Source Code Pro"/>
                <a:sym typeface="Source Code Pro"/>
              </a:rPr>
              <a:t>Agenda:</a:t>
            </a:r>
            <a:endParaRPr sz="2800">
              <a:solidFill>
                <a:srgbClr val="191919"/>
              </a:solidFill>
              <a:latin typeface="Source Code Pro"/>
              <a:ea typeface="Source Code Pro"/>
              <a:cs typeface="Source Code Pro"/>
              <a:sym typeface="Source Code Pro"/>
            </a:endParaRPr>
          </a:p>
          <a:p>
            <a:pPr indent="-326390" lvl="0" marL="457200" rtl="0" algn="l">
              <a:lnSpc>
                <a:spcPct val="115000"/>
              </a:lnSpc>
              <a:spcBef>
                <a:spcPts val="1200"/>
              </a:spcBef>
              <a:spcAft>
                <a:spcPts val="0"/>
              </a:spcAft>
              <a:buClr>
                <a:srgbClr val="191919"/>
              </a:buClr>
              <a:buSzPct val="100000"/>
              <a:buFont typeface="Source Code Pro"/>
              <a:buAutoNum type="arabicPeriod"/>
            </a:pPr>
            <a:r>
              <a:rPr lang="en" sz="2800">
                <a:solidFill>
                  <a:srgbClr val="191919"/>
                </a:solidFill>
                <a:latin typeface="Source Code Pro"/>
                <a:ea typeface="Source Code Pro"/>
                <a:cs typeface="Source Code Pro"/>
                <a:sym typeface="Source Code Pro"/>
              </a:rPr>
              <a:t>Bellringer: see, think, wonder</a:t>
            </a:r>
            <a:endParaRPr sz="2800">
              <a:solidFill>
                <a:srgbClr val="191919"/>
              </a:solidFill>
              <a:latin typeface="Source Code Pro"/>
              <a:ea typeface="Source Code Pro"/>
              <a:cs typeface="Source Code Pro"/>
              <a:sym typeface="Source Code Pro"/>
            </a:endParaRPr>
          </a:p>
          <a:p>
            <a:pPr indent="-326390" lvl="0" marL="457200" rtl="0" algn="l">
              <a:lnSpc>
                <a:spcPct val="115000"/>
              </a:lnSpc>
              <a:spcBef>
                <a:spcPts val="0"/>
              </a:spcBef>
              <a:spcAft>
                <a:spcPts val="0"/>
              </a:spcAft>
              <a:buClr>
                <a:srgbClr val="191919"/>
              </a:buClr>
              <a:buSzPct val="100000"/>
              <a:buFont typeface="Source Code Pro"/>
              <a:buAutoNum type="arabicPeriod"/>
            </a:pPr>
            <a:r>
              <a:rPr lang="en" sz="2800">
                <a:solidFill>
                  <a:srgbClr val="191919"/>
                </a:solidFill>
                <a:latin typeface="Source Code Pro"/>
                <a:ea typeface="Source Code Pro"/>
                <a:cs typeface="Source Code Pro"/>
                <a:sym typeface="Source Code Pro"/>
              </a:rPr>
              <a:t>Search a topic from The Black Box in social media.  </a:t>
            </a:r>
            <a:endParaRPr sz="2800">
              <a:solidFill>
                <a:srgbClr val="191919"/>
              </a:solidFill>
              <a:latin typeface="Source Code Pro"/>
              <a:ea typeface="Source Code Pro"/>
              <a:cs typeface="Source Code Pro"/>
              <a:sym typeface="Source Code Pro"/>
            </a:endParaRPr>
          </a:p>
          <a:p>
            <a:pPr indent="-326390" lvl="0" marL="457200" rtl="0" algn="l">
              <a:lnSpc>
                <a:spcPct val="115000"/>
              </a:lnSpc>
              <a:spcBef>
                <a:spcPts val="0"/>
              </a:spcBef>
              <a:spcAft>
                <a:spcPts val="0"/>
              </a:spcAft>
              <a:buClr>
                <a:srgbClr val="191919"/>
              </a:buClr>
              <a:buSzPct val="100000"/>
              <a:buFont typeface="Source Code Pro"/>
              <a:buAutoNum type="arabicPeriod"/>
            </a:pPr>
            <a:r>
              <a:rPr lang="en" sz="2800">
                <a:solidFill>
                  <a:srgbClr val="191919"/>
                </a:solidFill>
                <a:latin typeface="Source Code Pro"/>
                <a:ea typeface="Source Code Pro"/>
                <a:cs typeface="Source Code Pro"/>
                <a:sym typeface="Source Code Pro"/>
              </a:rPr>
              <a:t>Analyze posts using </a:t>
            </a:r>
            <a:r>
              <a:rPr lang="en" sz="2800" u="sng">
                <a:solidFill>
                  <a:schemeClr val="hlink"/>
                </a:solidFill>
                <a:latin typeface="Source Code Pro"/>
                <a:ea typeface="Source Code Pro"/>
                <a:cs typeface="Source Code Pro"/>
                <a:sym typeface="Source Code Pro"/>
                <a:hlinkClick r:id="rId3"/>
              </a:rPr>
              <a:t>social media analysis note catcher</a:t>
            </a:r>
            <a:r>
              <a:rPr lang="en" sz="2800">
                <a:solidFill>
                  <a:srgbClr val="191919"/>
                </a:solidFill>
                <a:latin typeface="Source Code Pro"/>
                <a:ea typeface="Source Code Pro"/>
                <a:cs typeface="Source Code Pro"/>
                <a:sym typeface="Source Code Pro"/>
              </a:rPr>
              <a:t>.</a:t>
            </a:r>
            <a:endParaRPr sz="2800">
              <a:solidFill>
                <a:srgbClr val="DB4437"/>
              </a:solidFill>
              <a:latin typeface="Source Code Pro"/>
              <a:ea typeface="Source Code Pro"/>
              <a:cs typeface="Source Code Pro"/>
              <a:sym typeface="Source Code Pro"/>
            </a:endParaRPr>
          </a:p>
          <a:p>
            <a:pPr indent="-326390" lvl="0" marL="457200" rtl="0" algn="l">
              <a:lnSpc>
                <a:spcPct val="115000"/>
              </a:lnSpc>
              <a:spcBef>
                <a:spcPts val="0"/>
              </a:spcBef>
              <a:spcAft>
                <a:spcPts val="0"/>
              </a:spcAft>
              <a:buClr>
                <a:srgbClr val="191919"/>
              </a:buClr>
              <a:buSzPct val="100000"/>
              <a:buFont typeface="Source Code Pro"/>
              <a:buAutoNum type="arabicPeriod"/>
            </a:pPr>
            <a:r>
              <a:rPr lang="en" sz="2800">
                <a:solidFill>
                  <a:srgbClr val="191919"/>
                </a:solidFill>
                <a:latin typeface="Source Code Pro"/>
                <a:ea typeface="Source Code Pro"/>
                <a:cs typeface="Source Code Pro"/>
                <a:sym typeface="Source Code Pro"/>
              </a:rPr>
              <a:t>Introduce bias and reliability</a:t>
            </a:r>
            <a:endParaRPr sz="2800">
              <a:solidFill>
                <a:srgbClr val="191919"/>
              </a:solidFill>
              <a:latin typeface="Source Code Pro"/>
              <a:ea typeface="Source Code Pro"/>
              <a:cs typeface="Source Code Pro"/>
              <a:sym typeface="Source Code Pro"/>
            </a:endParaRPr>
          </a:p>
          <a:p>
            <a:pPr indent="-326390" lvl="0" marL="457200" rtl="0" algn="l">
              <a:lnSpc>
                <a:spcPct val="115000"/>
              </a:lnSpc>
              <a:spcBef>
                <a:spcPts val="0"/>
              </a:spcBef>
              <a:spcAft>
                <a:spcPts val="0"/>
              </a:spcAft>
              <a:buClr>
                <a:srgbClr val="191919"/>
              </a:buClr>
              <a:buSzPct val="100000"/>
              <a:buFont typeface="Source Code Pro"/>
              <a:buAutoNum type="arabicPeriod"/>
            </a:pPr>
            <a:r>
              <a:rPr lang="en" sz="2800">
                <a:solidFill>
                  <a:srgbClr val="191919"/>
                </a:solidFill>
                <a:latin typeface="Source Code Pro"/>
                <a:ea typeface="Source Code Pro"/>
                <a:cs typeface="Source Code Pro"/>
                <a:sym typeface="Source Code Pro"/>
              </a:rPr>
              <a:t>Complete group choice google form</a:t>
            </a:r>
            <a:endParaRPr sz="2800">
              <a:solidFill>
                <a:srgbClr val="191919"/>
              </a:solidFill>
              <a:latin typeface="Source Code Pro"/>
              <a:ea typeface="Source Code Pro"/>
              <a:cs typeface="Source Code Pro"/>
              <a:sym typeface="Source Code Pr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6"/>
          <p:cNvSpPr txBox="1"/>
          <p:nvPr>
            <p:ph type="title"/>
          </p:nvPr>
        </p:nvSpPr>
        <p:spPr>
          <a:xfrm>
            <a:off x="0" y="-58925"/>
            <a:ext cx="6116700" cy="119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7400"/>
              <a:t>See - Think - </a:t>
            </a:r>
            <a:r>
              <a:rPr lang="en" sz="7400"/>
              <a:t>Wonder</a:t>
            </a:r>
            <a:endParaRPr sz="7400"/>
          </a:p>
        </p:txBody>
      </p:sp>
      <p:pic>
        <p:nvPicPr>
          <p:cNvPr id="228" name="Google Shape;228;p36"/>
          <p:cNvPicPr preferRelativeResize="0"/>
          <p:nvPr/>
        </p:nvPicPr>
        <p:blipFill>
          <a:blip r:embed="rId3">
            <a:alphaModFix/>
          </a:blip>
          <a:stretch>
            <a:fillRect/>
          </a:stretch>
        </p:blipFill>
        <p:spPr>
          <a:xfrm>
            <a:off x="2050125" y="1693675"/>
            <a:ext cx="7151274" cy="3423050"/>
          </a:xfrm>
          <a:prstGeom prst="rect">
            <a:avLst/>
          </a:prstGeom>
          <a:noFill/>
          <a:ln>
            <a:noFill/>
          </a:ln>
        </p:spPr>
      </p:pic>
      <p:sp>
        <p:nvSpPr>
          <p:cNvPr id="229" name="Google Shape;229;p36"/>
          <p:cNvSpPr txBox="1"/>
          <p:nvPr/>
        </p:nvSpPr>
        <p:spPr>
          <a:xfrm>
            <a:off x="-7650" y="1980825"/>
            <a:ext cx="2076000" cy="266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latin typeface="Source Code Pro"/>
                <a:ea typeface="Source Code Pro"/>
                <a:cs typeface="Source Code Pro"/>
                <a:sym typeface="Source Code Pro"/>
              </a:rPr>
              <a:t>What is the:</a:t>
            </a:r>
            <a:endParaRPr sz="2300">
              <a:latin typeface="Source Code Pro"/>
              <a:ea typeface="Source Code Pro"/>
              <a:cs typeface="Source Code Pro"/>
              <a:sym typeface="Source Code Pro"/>
            </a:endParaRPr>
          </a:p>
          <a:p>
            <a:pPr indent="-374650" lvl="0" marL="457200" rtl="0" algn="l">
              <a:spcBef>
                <a:spcPts val="0"/>
              </a:spcBef>
              <a:spcAft>
                <a:spcPts val="0"/>
              </a:spcAft>
              <a:buSzPts val="2300"/>
              <a:buFont typeface="Source Code Pro"/>
              <a:buChar char="●"/>
            </a:pPr>
            <a:r>
              <a:rPr lang="en" sz="2300">
                <a:latin typeface="Source Code Pro"/>
                <a:ea typeface="Source Code Pro"/>
                <a:cs typeface="Source Code Pro"/>
                <a:sym typeface="Source Code Pro"/>
              </a:rPr>
              <a:t>Message</a:t>
            </a:r>
            <a:endParaRPr sz="2300">
              <a:latin typeface="Source Code Pro"/>
              <a:ea typeface="Source Code Pro"/>
              <a:cs typeface="Source Code Pro"/>
              <a:sym typeface="Source Code Pro"/>
            </a:endParaRPr>
          </a:p>
          <a:p>
            <a:pPr indent="-374650" lvl="0" marL="457200" rtl="0" algn="l">
              <a:spcBef>
                <a:spcPts val="0"/>
              </a:spcBef>
              <a:spcAft>
                <a:spcPts val="0"/>
              </a:spcAft>
              <a:buSzPts val="2300"/>
              <a:buFont typeface="Source Code Pro"/>
              <a:buChar char="●"/>
            </a:pPr>
            <a:r>
              <a:rPr lang="en" sz="2300">
                <a:latin typeface="Source Code Pro"/>
                <a:ea typeface="Source Code Pro"/>
                <a:cs typeface="Source Code Pro"/>
                <a:sym typeface="Source Code Pro"/>
              </a:rPr>
              <a:t>Audience</a:t>
            </a:r>
            <a:endParaRPr sz="2300">
              <a:latin typeface="Source Code Pro"/>
              <a:ea typeface="Source Code Pro"/>
              <a:cs typeface="Source Code Pro"/>
              <a:sym typeface="Source Code Pro"/>
            </a:endParaRPr>
          </a:p>
          <a:p>
            <a:pPr indent="-374650" lvl="0" marL="457200" rtl="0" algn="l">
              <a:spcBef>
                <a:spcPts val="0"/>
              </a:spcBef>
              <a:spcAft>
                <a:spcPts val="0"/>
              </a:spcAft>
              <a:buSzPts val="2300"/>
              <a:buFont typeface="Source Code Pro"/>
              <a:buChar char="●"/>
            </a:pPr>
            <a:r>
              <a:rPr lang="en" sz="2300">
                <a:latin typeface="Source Code Pro"/>
                <a:ea typeface="Source Code Pro"/>
                <a:cs typeface="Source Code Pro"/>
                <a:sym typeface="Source Code Pro"/>
              </a:rPr>
              <a:t>Speaker</a:t>
            </a:r>
            <a:endParaRPr sz="2300">
              <a:latin typeface="Source Code Pro"/>
              <a:ea typeface="Source Code Pro"/>
              <a:cs typeface="Source Code Pro"/>
              <a:sym typeface="Source Code Pro"/>
            </a:endParaRPr>
          </a:p>
          <a:p>
            <a:pPr indent="-374650" lvl="0" marL="457200" rtl="0" algn="l">
              <a:spcBef>
                <a:spcPts val="0"/>
              </a:spcBef>
              <a:spcAft>
                <a:spcPts val="0"/>
              </a:spcAft>
              <a:buSzPts val="2300"/>
              <a:buFont typeface="Source Code Pro"/>
              <a:buChar char="●"/>
            </a:pPr>
            <a:r>
              <a:rPr lang="en" sz="2300">
                <a:latin typeface="Source Code Pro"/>
                <a:ea typeface="Source Code Pro"/>
                <a:cs typeface="Source Code Pro"/>
                <a:sym typeface="Source Code Pro"/>
              </a:rPr>
              <a:t>Purpose</a:t>
            </a:r>
            <a:endParaRPr sz="2300">
              <a:latin typeface="Source Code Pro"/>
              <a:ea typeface="Source Code Pro"/>
              <a:cs typeface="Source Code Pro"/>
              <a:sym typeface="Source Code Pro"/>
            </a:endParaRPr>
          </a:p>
          <a:p>
            <a:pPr indent="-374650" lvl="0" marL="457200" rtl="0" algn="l">
              <a:spcBef>
                <a:spcPts val="0"/>
              </a:spcBef>
              <a:spcAft>
                <a:spcPts val="0"/>
              </a:spcAft>
              <a:buSzPts val="2300"/>
              <a:buFont typeface="Source Code Pro"/>
              <a:buChar char="●"/>
            </a:pPr>
            <a:r>
              <a:rPr lang="en" sz="2300">
                <a:latin typeface="Source Code Pro"/>
                <a:ea typeface="Source Code Pro"/>
                <a:cs typeface="Source Code Pro"/>
                <a:sym typeface="Source Code Pro"/>
              </a:rPr>
              <a:t>Context</a:t>
            </a:r>
            <a:endParaRPr sz="2300">
              <a:latin typeface="Source Code Pro"/>
              <a:ea typeface="Source Code Pro"/>
              <a:cs typeface="Source Code Pro"/>
              <a:sym typeface="Source Code Pro"/>
            </a:endParaRPr>
          </a:p>
        </p:txBody>
      </p:sp>
      <p:sp>
        <p:nvSpPr>
          <p:cNvPr id="230" name="Google Shape;230;p36"/>
          <p:cNvSpPr txBox="1"/>
          <p:nvPr>
            <p:ph idx="1" type="body"/>
          </p:nvPr>
        </p:nvSpPr>
        <p:spPr>
          <a:xfrm>
            <a:off x="-30575" y="1126350"/>
            <a:ext cx="6519300" cy="557100"/>
          </a:xfrm>
          <a:prstGeom prst="rect">
            <a:avLst/>
          </a:prstGeom>
          <a:solidFill>
            <a:schemeClr val="lt1"/>
          </a:solidFill>
        </p:spPr>
        <p:txBody>
          <a:bodyPr anchorCtr="0" anchor="t" bIns="91425" lIns="91425" spcFirstLastPara="1" rIns="91425" wrap="square" tIns="91425">
            <a:normAutofit fontScale="77500"/>
          </a:bodyPr>
          <a:lstStyle/>
          <a:p>
            <a:pPr indent="0" lvl="0" marL="0" rtl="0" algn="l">
              <a:spcBef>
                <a:spcPts val="0"/>
              </a:spcBef>
              <a:spcAft>
                <a:spcPts val="1200"/>
              </a:spcAft>
              <a:buNone/>
            </a:pPr>
            <a:r>
              <a:rPr lang="en" sz="2600">
                <a:solidFill>
                  <a:srgbClr val="000000"/>
                </a:solidFill>
              </a:rPr>
              <a:t>Is bias or an imperative in this picture?</a:t>
            </a:r>
            <a:endParaRPr sz="2600">
              <a:solidFill>
                <a:srgbClr val="000000"/>
              </a:solidFill>
            </a:endParaRPr>
          </a:p>
        </p:txBody>
      </p:sp>
      <p:sp>
        <p:nvSpPr>
          <p:cNvPr id="231" name="Google Shape;231;p36"/>
          <p:cNvSpPr txBox="1"/>
          <p:nvPr/>
        </p:nvSpPr>
        <p:spPr>
          <a:xfrm rot="2360">
            <a:off x="6564925" y="24514"/>
            <a:ext cx="2622001" cy="19548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latin typeface="Source Code Pro"/>
                <a:ea typeface="Source Code Pro"/>
                <a:cs typeface="Source Code Pro"/>
                <a:sym typeface="Source Code Pro"/>
              </a:rPr>
              <a:t>+ Free Write</a:t>
            </a:r>
            <a:endParaRPr b="1" sz="2300">
              <a:latin typeface="Source Code Pro"/>
              <a:ea typeface="Source Code Pro"/>
              <a:cs typeface="Source Code Pro"/>
              <a:sym typeface="Source Code Pro"/>
            </a:endParaRPr>
          </a:p>
          <a:p>
            <a:pPr indent="0" lvl="0" marL="0" rtl="0" algn="l">
              <a:spcBef>
                <a:spcPts val="0"/>
              </a:spcBef>
              <a:spcAft>
                <a:spcPts val="0"/>
              </a:spcAft>
              <a:buNone/>
            </a:pPr>
            <a:r>
              <a:rPr lang="en" sz="2300">
                <a:latin typeface="Source Code Pro"/>
                <a:ea typeface="Source Code Pro"/>
                <a:cs typeface="Source Code Pro"/>
                <a:sym typeface="Source Code Pro"/>
              </a:rPr>
              <a:t>Write for 5 minutes without stopping.</a:t>
            </a:r>
            <a:endParaRPr sz="2300">
              <a:latin typeface="Source Code Pro"/>
              <a:ea typeface="Source Code Pro"/>
              <a:cs typeface="Source Code Pro"/>
              <a:sym typeface="Source Code Pr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7"/>
          <p:cNvSpPr txBox="1"/>
          <p:nvPr>
            <p:ph type="title"/>
          </p:nvPr>
        </p:nvSpPr>
        <p:spPr>
          <a:xfrm>
            <a:off x="83100" y="642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4980"/>
              <a:t>Social Media Research + Analysis</a:t>
            </a:r>
            <a:endParaRPr sz="4980"/>
          </a:p>
        </p:txBody>
      </p:sp>
      <p:sp>
        <p:nvSpPr>
          <p:cNvPr id="237" name="Google Shape;237;p37"/>
          <p:cNvSpPr txBox="1"/>
          <p:nvPr>
            <p:ph idx="1" type="body"/>
          </p:nvPr>
        </p:nvSpPr>
        <p:spPr>
          <a:xfrm>
            <a:off x="311700" y="1000075"/>
            <a:ext cx="4520700" cy="3830400"/>
          </a:xfrm>
          <a:prstGeom prst="rect">
            <a:avLst/>
          </a:prstGeom>
        </p:spPr>
        <p:txBody>
          <a:bodyPr anchorCtr="0" anchor="t" bIns="91425" lIns="91425" spcFirstLastPara="1" rIns="91425" wrap="square" tIns="91425">
            <a:noAutofit/>
          </a:bodyPr>
          <a:lstStyle/>
          <a:p>
            <a:pPr indent="-374650" lvl="0" marL="457200" rtl="0" algn="l">
              <a:spcBef>
                <a:spcPts val="0"/>
              </a:spcBef>
              <a:spcAft>
                <a:spcPts val="0"/>
              </a:spcAft>
              <a:buClr>
                <a:srgbClr val="000000"/>
              </a:buClr>
              <a:buSzPts val="2300"/>
              <a:buAutoNum type="arabicPeriod"/>
            </a:pPr>
            <a:r>
              <a:rPr lang="en" sz="2300">
                <a:solidFill>
                  <a:srgbClr val="000000"/>
                </a:solidFill>
              </a:rPr>
              <a:t>Search "year of the dragon" in your social media feed.</a:t>
            </a:r>
            <a:endParaRPr sz="2300">
              <a:solidFill>
                <a:srgbClr val="000000"/>
              </a:solidFill>
            </a:endParaRPr>
          </a:p>
          <a:p>
            <a:pPr indent="-374650" lvl="0" marL="457200" rtl="0" algn="l">
              <a:spcBef>
                <a:spcPts val="0"/>
              </a:spcBef>
              <a:spcAft>
                <a:spcPts val="0"/>
              </a:spcAft>
              <a:buClr>
                <a:srgbClr val="000000"/>
              </a:buClr>
              <a:buSzPts val="2300"/>
              <a:buAutoNum type="arabicPeriod"/>
            </a:pPr>
            <a:r>
              <a:rPr lang="en" sz="2300">
                <a:solidFill>
                  <a:srgbClr val="000000"/>
                </a:solidFill>
              </a:rPr>
              <a:t>Screenshot the first school appropriate post you find interesting. </a:t>
            </a:r>
            <a:endParaRPr sz="2300">
              <a:solidFill>
                <a:srgbClr val="000000"/>
              </a:solidFill>
            </a:endParaRPr>
          </a:p>
          <a:p>
            <a:pPr indent="-374650" lvl="0" marL="457200" rtl="0" algn="l">
              <a:spcBef>
                <a:spcPts val="0"/>
              </a:spcBef>
              <a:spcAft>
                <a:spcPts val="0"/>
              </a:spcAft>
              <a:buClr>
                <a:srgbClr val="000000"/>
              </a:buClr>
              <a:buSzPts val="2300"/>
              <a:buAutoNum type="arabicPeriod"/>
            </a:pPr>
            <a:r>
              <a:rPr lang="en" sz="2300">
                <a:solidFill>
                  <a:srgbClr val="000000"/>
                </a:solidFill>
              </a:rPr>
              <a:t>Post it to the google classroom assignment. </a:t>
            </a:r>
            <a:endParaRPr sz="2300">
              <a:solidFill>
                <a:srgbClr val="000000"/>
              </a:solidFill>
            </a:endParaRPr>
          </a:p>
        </p:txBody>
      </p:sp>
      <p:sp>
        <p:nvSpPr>
          <p:cNvPr id="238" name="Google Shape;238;p37"/>
          <p:cNvSpPr txBox="1"/>
          <p:nvPr>
            <p:ph idx="2" type="body"/>
          </p:nvPr>
        </p:nvSpPr>
        <p:spPr>
          <a:xfrm>
            <a:off x="4984800" y="1304875"/>
            <a:ext cx="3999900" cy="33402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349250" lvl="0" marL="457200" rtl="0" algn="l">
              <a:spcBef>
                <a:spcPts val="0"/>
              </a:spcBef>
              <a:spcAft>
                <a:spcPts val="0"/>
              </a:spcAft>
              <a:buClr>
                <a:srgbClr val="000000"/>
              </a:buClr>
              <a:buSzPts val="1900"/>
              <a:buChar char="●"/>
            </a:pPr>
            <a:r>
              <a:rPr b="1" lang="en" sz="1900">
                <a:solidFill>
                  <a:srgbClr val="000000"/>
                </a:solidFill>
              </a:rPr>
              <a:t>School appropriate</a:t>
            </a:r>
            <a:r>
              <a:rPr lang="en" sz="1900">
                <a:solidFill>
                  <a:srgbClr val="000000"/>
                </a:solidFill>
              </a:rPr>
              <a:t> = nothing sexual, no drugs or alcohol, no guns or extreme violence.</a:t>
            </a:r>
            <a:endParaRPr sz="1900">
              <a:solidFill>
                <a:srgbClr val="000000"/>
              </a:solidFill>
            </a:endParaRPr>
          </a:p>
          <a:p>
            <a:pPr indent="-349250" lvl="0" marL="457200" rtl="0" algn="l">
              <a:spcBef>
                <a:spcPts val="0"/>
              </a:spcBef>
              <a:spcAft>
                <a:spcPts val="0"/>
              </a:spcAft>
              <a:buClr>
                <a:srgbClr val="000000"/>
              </a:buClr>
              <a:buSzPts val="1900"/>
              <a:buChar char="●"/>
            </a:pPr>
            <a:r>
              <a:rPr lang="en" sz="1900">
                <a:solidFill>
                  <a:srgbClr val="000000"/>
                </a:solidFill>
              </a:rPr>
              <a:t>If you </a:t>
            </a:r>
            <a:r>
              <a:rPr b="1" lang="en" sz="1900">
                <a:solidFill>
                  <a:srgbClr val="000000"/>
                </a:solidFill>
              </a:rPr>
              <a:t>do not have social media</a:t>
            </a:r>
            <a:r>
              <a:rPr lang="en" sz="1900">
                <a:solidFill>
                  <a:srgbClr val="000000"/>
                </a:solidFill>
              </a:rPr>
              <a:t> or a phone, get a chromebook and use google. </a:t>
            </a:r>
            <a:endParaRPr sz="1900">
              <a:solidFill>
                <a:srgbClr val="000000"/>
              </a:solidFill>
            </a:endParaRPr>
          </a:p>
        </p:txBody>
      </p:sp>
      <p:pic>
        <p:nvPicPr>
          <p:cNvPr id="239" name="Google Shape;239;p37"/>
          <p:cNvPicPr preferRelativeResize="0"/>
          <p:nvPr/>
        </p:nvPicPr>
        <p:blipFill rotWithShape="1">
          <a:blip r:embed="rId3">
            <a:alphaModFix/>
          </a:blip>
          <a:srcRect b="15711" l="0" r="0" t="0"/>
          <a:stretch/>
        </p:blipFill>
        <p:spPr>
          <a:xfrm>
            <a:off x="0" y="994950"/>
            <a:ext cx="9144001" cy="4071100"/>
          </a:xfrm>
          <a:prstGeom prst="rect">
            <a:avLst/>
          </a:prstGeom>
          <a:noFill/>
          <a:ln cap="flat" cmpd="sng" w="28575">
            <a:solidFill>
              <a:srgbClr val="9900FF"/>
            </a:solidFill>
            <a:prstDash val="solid"/>
            <a:round/>
            <a:headEnd len="sm" w="sm" type="none"/>
            <a:tailEnd len="sm" w="sm" type="none"/>
          </a:ln>
        </p:spPr>
      </p:pic>
      <p:sp>
        <p:nvSpPr>
          <p:cNvPr id="240" name="Google Shape;240;p37"/>
          <p:cNvSpPr txBox="1"/>
          <p:nvPr/>
        </p:nvSpPr>
        <p:spPr>
          <a:xfrm>
            <a:off x="6147900" y="3006525"/>
            <a:ext cx="2767500" cy="19086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800">
                <a:latin typeface="Source Code Pro"/>
                <a:ea typeface="Source Code Pro"/>
                <a:cs typeface="Source Code Pro"/>
                <a:sym typeface="Source Code Pro"/>
              </a:rPr>
              <a:t>Now we are going to use our phones at a TOOL!</a:t>
            </a:r>
            <a:endParaRPr i="1" sz="2800">
              <a:latin typeface="Source Code Pro"/>
              <a:ea typeface="Source Code Pro"/>
              <a:cs typeface="Source Code Pro"/>
              <a:sym typeface="Source Code Pr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8"/>
          <p:cNvSpPr txBox="1"/>
          <p:nvPr>
            <p:ph type="title"/>
          </p:nvPr>
        </p:nvSpPr>
        <p:spPr>
          <a:xfrm>
            <a:off x="311700" y="0"/>
            <a:ext cx="6112800" cy="109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6280"/>
              <a:t>Social Media note catcher</a:t>
            </a:r>
            <a:endParaRPr sz="6280"/>
          </a:p>
        </p:txBody>
      </p:sp>
      <p:graphicFrame>
        <p:nvGraphicFramePr>
          <p:cNvPr id="246" name="Google Shape;246;p38"/>
          <p:cNvGraphicFramePr/>
          <p:nvPr/>
        </p:nvGraphicFramePr>
        <p:xfrm>
          <a:off x="110350" y="1073150"/>
          <a:ext cx="3000000" cy="3000000"/>
        </p:xfrm>
        <a:graphic>
          <a:graphicData uri="http://schemas.openxmlformats.org/drawingml/2006/table">
            <a:tbl>
              <a:tblPr>
                <a:noFill/>
                <a:tableStyleId>{E3D0FEFA-23A1-4FB6-8E73-60850EFB74BB}</a:tableStyleId>
              </a:tblPr>
              <a:tblGrid>
                <a:gridCol w="2122525"/>
                <a:gridCol w="3990350"/>
              </a:tblGrid>
              <a:tr h="678400">
                <a:tc>
                  <a:txBody>
                    <a:bodyPr/>
                    <a:lstStyle/>
                    <a:p>
                      <a:pPr indent="0" lvl="0" marL="0" rtl="0" algn="l">
                        <a:spcBef>
                          <a:spcPts val="0"/>
                        </a:spcBef>
                        <a:spcAft>
                          <a:spcPts val="0"/>
                        </a:spcAft>
                        <a:buNone/>
                      </a:pPr>
                      <a:r>
                        <a:rPr lang="en" sz="1900"/>
                        <a:t>Social Media Platform </a:t>
                      </a:r>
                      <a:endParaRPr sz="1900"/>
                    </a:p>
                  </a:txBody>
                  <a:tcPr marT="63500" marB="63500" marR="63500" marL="63500"/>
                </a:tc>
                <a:tc>
                  <a:txBody>
                    <a:bodyPr/>
                    <a:lstStyle/>
                    <a:p>
                      <a:pPr indent="0" lvl="0" marL="0" rtl="0" algn="l">
                        <a:spcBef>
                          <a:spcPts val="0"/>
                        </a:spcBef>
                        <a:spcAft>
                          <a:spcPts val="0"/>
                        </a:spcAft>
                        <a:buNone/>
                      </a:pPr>
                      <a:r>
                        <a:rPr lang="en" sz="1900"/>
                        <a:t>Instagram</a:t>
                      </a:r>
                      <a:endParaRPr sz="1900"/>
                    </a:p>
                  </a:txBody>
                  <a:tcPr marT="63500" marB="63500" marR="63500" marL="63500"/>
                </a:tc>
              </a:tr>
              <a:tr h="678400">
                <a:tc>
                  <a:txBody>
                    <a:bodyPr/>
                    <a:lstStyle/>
                    <a:p>
                      <a:pPr indent="0" lvl="0" marL="0" rtl="0" algn="l">
                        <a:spcBef>
                          <a:spcPts val="0"/>
                        </a:spcBef>
                        <a:spcAft>
                          <a:spcPts val="0"/>
                        </a:spcAft>
                        <a:buNone/>
                      </a:pPr>
                      <a:r>
                        <a:rPr lang="en" sz="1900"/>
                        <a:t>Post account name</a:t>
                      </a:r>
                      <a:endParaRPr sz="1900"/>
                    </a:p>
                  </a:txBody>
                  <a:tcPr marT="63500" marB="63500" marR="63500" marL="63500"/>
                </a:tc>
                <a:tc>
                  <a:txBody>
                    <a:bodyPr/>
                    <a:lstStyle/>
                    <a:p>
                      <a:pPr indent="0" lvl="0" marL="0" rtl="0" algn="l">
                        <a:spcBef>
                          <a:spcPts val="0"/>
                        </a:spcBef>
                        <a:spcAft>
                          <a:spcPts val="0"/>
                        </a:spcAft>
                        <a:buNone/>
                      </a:pPr>
                      <a:r>
                        <a:rPr lang="en" sz="1900"/>
                        <a:t>@madinamerica</a:t>
                      </a:r>
                      <a:endParaRPr sz="1900"/>
                    </a:p>
                  </a:txBody>
                  <a:tcPr marT="63500" marB="63500" marR="63500" marL="63500"/>
                </a:tc>
              </a:tr>
              <a:tr h="1708250">
                <a:tc>
                  <a:txBody>
                    <a:bodyPr/>
                    <a:lstStyle/>
                    <a:p>
                      <a:pPr indent="0" lvl="0" marL="0" rtl="0" algn="l">
                        <a:spcBef>
                          <a:spcPts val="0"/>
                        </a:spcBef>
                        <a:spcAft>
                          <a:spcPts val="0"/>
                        </a:spcAft>
                        <a:buNone/>
                      </a:pPr>
                      <a:r>
                        <a:rPr lang="en" sz="1900"/>
                        <a:t>Post media (image, video, text, etc)</a:t>
                      </a:r>
                      <a:endParaRPr sz="1900"/>
                    </a:p>
                  </a:txBody>
                  <a:tcPr marT="63500" marB="63500" marR="63500" marL="63500"/>
                </a:tc>
                <a:tc>
                  <a:txBody>
                    <a:bodyPr/>
                    <a:lstStyle/>
                    <a:p>
                      <a:pPr indent="0" lvl="0" marL="0" rtl="0" algn="l">
                        <a:spcBef>
                          <a:spcPts val="0"/>
                        </a:spcBef>
                        <a:spcAft>
                          <a:spcPts val="0"/>
                        </a:spcAft>
                        <a:buNone/>
                      </a:pPr>
                      <a:r>
                        <a:rPr lang="en" sz="1900"/>
                        <a:t>Image of a 3d pentagram over a person holding a phone. Electricity connecting the phone with the images above.  The caption warns about the dangers of AI mental health apps. </a:t>
                      </a:r>
                      <a:endParaRPr sz="1900"/>
                    </a:p>
                  </a:txBody>
                  <a:tcPr marT="63500" marB="63500" marR="63500" marL="63500"/>
                </a:tc>
              </a:tr>
              <a:tr h="678400">
                <a:tc>
                  <a:txBody>
                    <a:bodyPr/>
                    <a:lstStyle/>
                    <a:p>
                      <a:pPr indent="0" lvl="0" marL="0" rtl="0" algn="l">
                        <a:spcBef>
                          <a:spcPts val="0"/>
                        </a:spcBef>
                        <a:spcAft>
                          <a:spcPts val="0"/>
                        </a:spcAft>
                        <a:buNone/>
                      </a:pPr>
                      <a:r>
                        <a:rPr lang="en" sz="1900"/>
                        <a:t>Screenshot or link</a:t>
                      </a:r>
                      <a:endParaRPr sz="1900"/>
                    </a:p>
                  </a:txBody>
                  <a:tcPr marT="63500" marB="63500" marR="63500" marL="63500"/>
                </a:tc>
                <a:tc>
                  <a:txBody>
                    <a:bodyPr/>
                    <a:lstStyle/>
                    <a:p>
                      <a:pPr indent="0" lvl="0" marL="0" rtl="0" algn="l">
                        <a:spcBef>
                          <a:spcPts val="0"/>
                        </a:spcBef>
                        <a:spcAft>
                          <a:spcPts val="0"/>
                        </a:spcAft>
                        <a:buNone/>
                      </a:pPr>
                      <a:r>
                        <a:t/>
                      </a:r>
                      <a:endParaRPr sz="1900"/>
                    </a:p>
                  </a:txBody>
                  <a:tcPr marT="63500" marB="63500" marR="63500" marL="63500"/>
                </a:tc>
              </a:tr>
            </a:tbl>
          </a:graphicData>
        </a:graphic>
      </p:graphicFrame>
      <p:pic>
        <p:nvPicPr>
          <p:cNvPr id="247" name="Google Shape;247;p38"/>
          <p:cNvPicPr preferRelativeResize="0"/>
          <p:nvPr/>
        </p:nvPicPr>
        <p:blipFill rotWithShape="1">
          <a:blip r:embed="rId3">
            <a:alphaModFix/>
          </a:blip>
          <a:srcRect b="10439" l="0" r="0" t="4272"/>
          <a:stretch/>
        </p:blipFill>
        <p:spPr>
          <a:xfrm>
            <a:off x="6339450" y="58450"/>
            <a:ext cx="2652149" cy="5024251"/>
          </a:xfrm>
          <a:prstGeom prst="rect">
            <a:avLst/>
          </a:prstGeom>
          <a:noFill/>
          <a:ln>
            <a:noFill/>
          </a:ln>
        </p:spPr>
      </p:pic>
      <p:cxnSp>
        <p:nvCxnSpPr>
          <p:cNvPr id="248" name="Google Shape;248;p38"/>
          <p:cNvCxnSpPr/>
          <p:nvPr/>
        </p:nvCxnSpPr>
        <p:spPr>
          <a:xfrm flipH="1" rot="10800000">
            <a:off x="5302325" y="3092675"/>
            <a:ext cx="1107300" cy="1723800"/>
          </a:xfrm>
          <a:prstGeom prst="straightConnector1">
            <a:avLst/>
          </a:prstGeom>
          <a:noFill/>
          <a:ln cap="flat" cmpd="sng" w="38100">
            <a:solidFill>
              <a:srgbClr val="980000"/>
            </a:solidFill>
            <a:prstDash val="solid"/>
            <a:round/>
            <a:headEnd len="med" w="med" type="none"/>
            <a:tailEnd len="med" w="med" type="triangle"/>
          </a:ln>
        </p:spPr>
      </p:cxnSp>
      <p:pic>
        <p:nvPicPr>
          <p:cNvPr id="249" name="Google Shape;249;p38"/>
          <p:cNvPicPr preferRelativeResize="0"/>
          <p:nvPr/>
        </p:nvPicPr>
        <p:blipFill>
          <a:blip r:embed="rId4">
            <a:alphaModFix/>
          </a:blip>
          <a:stretch>
            <a:fillRect/>
          </a:stretch>
        </p:blipFill>
        <p:spPr>
          <a:xfrm>
            <a:off x="1839220" y="23813"/>
            <a:ext cx="5720068" cy="5095875"/>
          </a:xfrm>
          <a:prstGeom prst="rect">
            <a:avLst/>
          </a:prstGeom>
          <a:noFill/>
          <a:ln cap="flat" cmpd="sng" w="28575">
            <a:solidFill>
              <a:schemeClr val="dk2"/>
            </a:solidFill>
            <a:prstDash val="solid"/>
            <a:round/>
            <a:headEnd len="sm" w="sm" type="none"/>
            <a:tailEnd len="sm" w="sm" type="none"/>
          </a:ln>
        </p:spPr>
      </p:pic>
      <p:sp>
        <p:nvSpPr>
          <p:cNvPr id="250" name="Google Shape;250;p38"/>
          <p:cNvSpPr txBox="1"/>
          <p:nvPr/>
        </p:nvSpPr>
        <p:spPr>
          <a:xfrm>
            <a:off x="228900" y="1212350"/>
            <a:ext cx="8647500" cy="31401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200">
                <a:latin typeface="Source Code Pro"/>
                <a:ea typeface="Source Code Pro"/>
                <a:cs typeface="Source Code Pro"/>
                <a:sym typeface="Source Code Pro"/>
              </a:rPr>
              <a:t>1. Get a screenshot from your social media by searching "Social Media Surveillance"</a:t>
            </a:r>
            <a:endParaRPr sz="3200">
              <a:latin typeface="Source Code Pro"/>
              <a:ea typeface="Source Code Pro"/>
              <a:cs typeface="Source Code Pro"/>
              <a:sym typeface="Source Code Pro"/>
            </a:endParaRPr>
          </a:p>
          <a:p>
            <a:pPr indent="0" lvl="0" marL="0" rtl="0" algn="l">
              <a:spcBef>
                <a:spcPts val="0"/>
              </a:spcBef>
              <a:spcAft>
                <a:spcPts val="0"/>
              </a:spcAft>
              <a:buNone/>
            </a:pPr>
            <a:r>
              <a:rPr lang="en" sz="3200">
                <a:latin typeface="Source Code Pro"/>
                <a:ea typeface="Source Code Pro"/>
                <a:cs typeface="Source Code Pro"/>
                <a:sym typeface="Source Code Pro"/>
              </a:rPr>
              <a:t>2. Link it to the google classroom</a:t>
            </a:r>
            <a:endParaRPr sz="3200">
              <a:latin typeface="Source Code Pro"/>
              <a:ea typeface="Source Code Pro"/>
              <a:cs typeface="Source Code Pro"/>
              <a:sym typeface="Source Code Pro"/>
            </a:endParaRPr>
          </a:p>
          <a:p>
            <a:pPr indent="0" lvl="0" marL="0" rtl="0" algn="l">
              <a:spcBef>
                <a:spcPts val="0"/>
              </a:spcBef>
              <a:spcAft>
                <a:spcPts val="0"/>
              </a:spcAft>
              <a:buNone/>
            </a:pPr>
            <a:r>
              <a:rPr lang="en" sz="3200">
                <a:latin typeface="Source Code Pro"/>
                <a:ea typeface="Source Code Pro"/>
                <a:cs typeface="Source Code Pro"/>
                <a:sym typeface="Source Code Pro"/>
              </a:rPr>
              <a:t>3. Complete the analysis worksheet ON THE GOOGLE CLASSROOM.</a:t>
            </a:r>
            <a:endParaRPr sz="3200">
              <a:latin typeface="Source Code Pro"/>
              <a:ea typeface="Source Code Pro"/>
              <a:cs typeface="Source Code Pro"/>
              <a:sym typeface="Source Code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9"/>
          <p:cNvSpPr txBox="1"/>
          <p:nvPr>
            <p:ph type="title"/>
          </p:nvPr>
        </p:nvSpPr>
        <p:spPr>
          <a:xfrm>
            <a:off x="6900" y="0"/>
            <a:ext cx="8520600" cy="109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6180"/>
              <a:t>Choice Google </a:t>
            </a:r>
            <a:r>
              <a:rPr lang="en" sz="6180"/>
              <a:t>Form</a:t>
            </a:r>
            <a:endParaRPr sz="6180"/>
          </a:p>
        </p:txBody>
      </p:sp>
      <p:sp>
        <p:nvSpPr>
          <p:cNvPr id="256" name="Google Shape;256;p39"/>
          <p:cNvSpPr txBox="1"/>
          <p:nvPr>
            <p:ph idx="1" type="body"/>
          </p:nvPr>
        </p:nvSpPr>
        <p:spPr>
          <a:xfrm>
            <a:off x="6900" y="1000075"/>
            <a:ext cx="87468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16">
                <a:solidFill>
                  <a:schemeClr val="accent1"/>
                </a:solidFill>
              </a:rPr>
              <a:t>Rank the top 3 topics you find most interesting. </a:t>
            </a:r>
            <a:endParaRPr sz="1716">
              <a:solidFill>
                <a:schemeClr val="accent1"/>
              </a:solidFill>
            </a:endParaRPr>
          </a:p>
          <a:p>
            <a:pPr indent="-337579" lvl="0" marL="457200" rtl="0" algn="l">
              <a:spcBef>
                <a:spcPts val="1200"/>
              </a:spcBef>
              <a:spcAft>
                <a:spcPts val="0"/>
              </a:spcAft>
              <a:buClr>
                <a:schemeClr val="accent1"/>
              </a:buClr>
              <a:buSzPts val="1716"/>
              <a:buChar char="●"/>
            </a:pPr>
            <a:r>
              <a:rPr lang="en" sz="1716">
                <a:solidFill>
                  <a:schemeClr val="accent1"/>
                </a:solidFill>
              </a:rPr>
              <a:t>Artificial Intelligence and Surveillance: Do surveillance monitors keep us safer and create new dangers?</a:t>
            </a:r>
            <a:endParaRPr sz="1716">
              <a:solidFill>
                <a:schemeClr val="accent1"/>
              </a:solidFill>
            </a:endParaRPr>
          </a:p>
          <a:p>
            <a:pPr indent="-337579" lvl="0" marL="457200" rtl="0" algn="l">
              <a:spcBef>
                <a:spcPts val="0"/>
              </a:spcBef>
              <a:spcAft>
                <a:spcPts val="0"/>
              </a:spcAft>
              <a:buClr>
                <a:schemeClr val="accent1"/>
              </a:buClr>
              <a:buSzPts val="1716"/>
              <a:buChar char="●"/>
            </a:pPr>
            <a:r>
              <a:rPr lang="en" sz="1716">
                <a:solidFill>
                  <a:schemeClr val="accent1"/>
                </a:solidFill>
              </a:rPr>
              <a:t>Indigenous Communities and Rainforests: Can preserving indigenous plants save the world?</a:t>
            </a:r>
            <a:endParaRPr sz="1716">
              <a:solidFill>
                <a:schemeClr val="accent1"/>
              </a:solidFill>
            </a:endParaRPr>
          </a:p>
          <a:p>
            <a:pPr indent="-337579" lvl="0" marL="457200" rtl="0" algn="l">
              <a:spcBef>
                <a:spcPts val="0"/>
              </a:spcBef>
              <a:spcAft>
                <a:spcPts val="0"/>
              </a:spcAft>
              <a:buClr>
                <a:schemeClr val="accent1"/>
              </a:buClr>
              <a:buSzPts val="1716"/>
              <a:buChar char="●"/>
            </a:pPr>
            <a:r>
              <a:rPr lang="en" sz="1716">
                <a:solidFill>
                  <a:schemeClr val="accent1"/>
                </a:solidFill>
              </a:rPr>
              <a:t>Censorship and Books:  Who decides which books should be in schools and the library?</a:t>
            </a:r>
            <a:endParaRPr sz="1716">
              <a:solidFill>
                <a:schemeClr val="accent1"/>
              </a:solidFill>
            </a:endParaRPr>
          </a:p>
          <a:p>
            <a:pPr indent="-337579" lvl="0" marL="457200" rtl="0" algn="l">
              <a:spcBef>
                <a:spcPts val="0"/>
              </a:spcBef>
              <a:spcAft>
                <a:spcPts val="0"/>
              </a:spcAft>
              <a:buClr>
                <a:schemeClr val="accent1"/>
              </a:buClr>
              <a:buSzPts val="1716"/>
              <a:buChar char="●"/>
            </a:pPr>
            <a:r>
              <a:rPr lang="en" sz="1716">
                <a:solidFill>
                  <a:schemeClr val="accent1"/>
                </a:solidFill>
              </a:rPr>
              <a:t>Medicine: Do you trust your grandma's remedy or what the doctor prescribes? </a:t>
            </a:r>
            <a:endParaRPr sz="1716">
              <a:solidFill>
                <a:schemeClr val="accent1"/>
              </a:solidFill>
            </a:endParaRPr>
          </a:p>
          <a:p>
            <a:pPr indent="-337579" lvl="0" marL="457200" rtl="0" algn="l">
              <a:spcBef>
                <a:spcPts val="0"/>
              </a:spcBef>
              <a:spcAft>
                <a:spcPts val="0"/>
              </a:spcAft>
              <a:buClr>
                <a:schemeClr val="accent1"/>
              </a:buClr>
              <a:buSzPts val="1716"/>
              <a:buChar char="●"/>
            </a:pPr>
            <a:r>
              <a:rPr lang="en" sz="1716">
                <a:solidFill>
                  <a:schemeClr val="accent1"/>
                </a:solidFill>
              </a:rPr>
              <a:t>Migration and Refugees: What do people find and how do they get by when they get to the other place? </a:t>
            </a:r>
            <a:endParaRPr sz="1716">
              <a:solidFill>
                <a:schemeClr val="accent1"/>
              </a:solidFill>
            </a:endParaRPr>
          </a:p>
          <a:p>
            <a:pPr indent="-337579" lvl="0" marL="457200" rtl="0" algn="l">
              <a:spcBef>
                <a:spcPts val="0"/>
              </a:spcBef>
              <a:spcAft>
                <a:spcPts val="0"/>
              </a:spcAft>
              <a:buClr>
                <a:schemeClr val="accent1"/>
              </a:buClr>
              <a:buSzPts val="1716"/>
              <a:buChar char="●"/>
            </a:pPr>
            <a:r>
              <a:rPr lang="en" sz="1716">
                <a:solidFill>
                  <a:schemeClr val="accent1"/>
                </a:solidFill>
              </a:rPr>
              <a:t>Youth and the Environment: What can you do to help with climate change? </a:t>
            </a:r>
            <a:endParaRPr sz="1716">
              <a:solidFill>
                <a:schemeClr val="accent1"/>
              </a:solidFill>
            </a:endParaRPr>
          </a:p>
          <a:p>
            <a:pPr indent="0" lvl="0" marL="0" rtl="0" algn="l">
              <a:spcBef>
                <a:spcPts val="1200"/>
              </a:spcBef>
              <a:spcAft>
                <a:spcPts val="1200"/>
              </a:spcAft>
              <a:buNone/>
            </a:pPr>
            <a:r>
              <a:t/>
            </a:r>
            <a:endParaRPr/>
          </a:p>
        </p:txBody>
      </p:sp>
      <p:sp>
        <p:nvSpPr>
          <p:cNvPr id="257" name="Google Shape;257;p39"/>
          <p:cNvSpPr txBox="1"/>
          <p:nvPr/>
        </p:nvSpPr>
        <p:spPr>
          <a:xfrm>
            <a:off x="5410100" y="103100"/>
            <a:ext cx="3513000" cy="738900"/>
          </a:xfrm>
          <a:prstGeom prst="rect">
            <a:avLst/>
          </a:prstGeom>
          <a:solidFill>
            <a:schemeClr val="dk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latin typeface="Source Code Pro"/>
                <a:ea typeface="Source Code Pro"/>
                <a:cs typeface="Source Code Pro"/>
                <a:sym typeface="Source Code Pro"/>
              </a:rPr>
              <a:t>I will use your answers to create groups.</a:t>
            </a:r>
            <a:r>
              <a:rPr i="1" lang="en" sz="1800">
                <a:solidFill>
                  <a:schemeClr val="dk2"/>
                </a:solidFill>
                <a:latin typeface="Source Code Pro"/>
                <a:ea typeface="Source Code Pro"/>
                <a:cs typeface="Source Code Pro"/>
                <a:sym typeface="Source Code Pro"/>
              </a:rPr>
              <a:t> </a:t>
            </a:r>
            <a:endParaRPr i="1" sz="1800">
              <a:solidFill>
                <a:schemeClr val="dk2"/>
              </a:solidFill>
              <a:latin typeface="Source Code Pro"/>
              <a:ea typeface="Source Code Pro"/>
              <a:cs typeface="Source Code Pro"/>
              <a:sym typeface="Source Code Pr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0"/>
          <p:cNvSpPr txBox="1"/>
          <p:nvPr>
            <p:ph type="title"/>
          </p:nvPr>
        </p:nvSpPr>
        <p:spPr>
          <a:xfrm>
            <a:off x="311700" y="292850"/>
            <a:ext cx="8520600" cy="111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6680"/>
              <a:t>Day 5 </a:t>
            </a:r>
            <a:endParaRPr sz="6680"/>
          </a:p>
        </p:txBody>
      </p:sp>
      <p:sp>
        <p:nvSpPr>
          <p:cNvPr id="263" name="Google Shape;263;p40"/>
          <p:cNvSpPr txBox="1"/>
          <p:nvPr>
            <p:ph idx="1" type="body"/>
          </p:nvPr>
        </p:nvSpPr>
        <p:spPr>
          <a:xfrm>
            <a:off x="311700" y="1608775"/>
            <a:ext cx="3999900" cy="2960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500">
                <a:solidFill>
                  <a:srgbClr val="000000"/>
                </a:solidFill>
              </a:rPr>
              <a:t>SWBAT collaborate to determine group norms build group relationships.  </a:t>
            </a:r>
            <a:endParaRPr sz="2500">
              <a:solidFill>
                <a:srgbClr val="000000"/>
              </a:solidFill>
            </a:endParaRPr>
          </a:p>
        </p:txBody>
      </p:sp>
      <p:sp>
        <p:nvSpPr>
          <p:cNvPr id="264" name="Google Shape;264;p40"/>
          <p:cNvSpPr txBox="1"/>
          <p:nvPr>
            <p:ph idx="2" type="body"/>
          </p:nvPr>
        </p:nvSpPr>
        <p:spPr>
          <a:xfrm>
            <a:off x="4832400" y="1608900"/>
            <a:ext cx="3999900" cy="29601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sz="2500">
                <a:solidFill>
                  <a:srgbClr val="000000"/>
                </a:solidFill>
              </a:rPr>
              <a:t>Agenda</a:t>
            </a:r>
            <a:endParaRPr sz="2500">
              <a:solidFill>
                <a:srgbClr val="000000"/>
              </a:solidFill>
            </a:endParaRPr>
          </a:p>
          <a:p>
            <a:pPr indent="-351631" lvl="0" marL="457200" rtl="0" algn="l">
              <a:spcBef>
                <a:spcPts val="1200"/>
              </a:spcBef>
              <a:spcAft>
                <a:spcPts val="0"/>
              </a:spcAft>
              <a:buClr>
                <a:srgbClr val="000000"/>
              </a:buClr>
              <a:buSzPct val="100000"/>
              <a:buChar char="●"/>
            </a:pPr>
            <a:r>
              <a:rPr lang="en" sz="2500">
                <a:solidFill>
                  <a:srgbClr val="000000"/>
                </a:solidFill>
              </a:rPr>
              <a:t>Bellringer</a:t>
            </a:r>
            <a:endParaRPr sz="2500">
              <a:solidFill>
                <a:srgbClr val="000000"/>
              </a:solidFill>
            </a:endParaRPr>
          </a:p>
          <a:p>
            <a:pPr indent="-351631" lvl="0" marL="457200" rtl="0" algn="l">
              <a:spcBef>
                <a:spcPts val="0"/>
              </a:spcBef>
              <a:spcAft>
                <a:spcPts val="0"/>
              </a:spcAft>
              <a:buClr>
                <a:srgbClr val="000000"/>
              </a:buClr>
              <a:buSzPct val="100000"/>
              <a:buChar char="●"/>
            </a:pPr>
            <a:r>
              <a:rPr lang="en" sz="2500">
                <a:solidFill>
                  <a:srgbClr val="000000"/>
                </a:solidFill>
              </a:rPr>
              <a:t>See, think, wonder</a:t>
            </a:r>
            <a:endParaRPr sz="2500">
              <a:solidFill>
                <a:srgbClr val="000000"/>
              </a:solidFill>
            </a:endParaRPr>
          </a:p>
          <a:p>
            <a:pPr indent="-351631" lvl="0" marL="457200" rtl="0" algn="l">
              <a:spcBef>
                <a:spcPts val="0"/>
              </a:spcBef>
              <a:spcAft>
                <a:spcPts val="0"/>
              </a:spcAft>
              <a:buClr>
                <a:srgbClr val="000000"/>
              </a:buClr>
              <a:buSzPct val="100000"/>
              <a:buChar char="●"/>
            </a:pPr>
            <a:r>
              <a:rPr lang="en" sz="2500">
                <a:solidFill>
                  <a:srgbClr val="000000"/>
                </a:solidFill>
              </a:rPr>
              <a:t>Introduce summative presentation</a:t>
            </a:r>
            <a:endParaRPr sz="2500">
              <a:solidFill>
                <a:srgbClr val="000000"/>
              </a:solidFill>
            </a:endParaRPr>
          </a:p>
          <a:p>
            <a:pPr indent="-351631" lvl="0" marL="457200" rtl="0" algn="l">
              <a:spcBef>
                <a:spcPts val="0"/>
              </a:spcBef>
              <a:spcAft>
                <a:spcPts val="0"/>
              </a:spcAft>
              <a:buClr>
                <a:srgbClr val="000000"/>
              </a:buClr>
              <a:buSzPct val="100000"/>
              <a:buChar char="●"/>
            </a:pPr>
            <a:r>
              <a:rPr lang="en" sz="2500">
                <a:solidFill>
                  <a:srgbClr val="000000"/>
                </a:solidFill>
              </a:rPr>
              <a:t>Team building: group drawing and norms agreement.</a:t>
            </a:r>
            <a:endParaRPr sz="2500">
              <a:solidFill>
                <a:srgbClr val="000000"/>
              </a:solidFill>
            </a:endParaRPr>
          </a:p>
          <a:p>
            <a:pPr indent="-351631" lvl="0" marL="457200" rtl="0" algn="l">
              <a:spcBef>
                <a:spcPts val="0"/>
              </a:spcBef>
              <a:spcAft>
                <a:spcPts val="0"/>
              </a:spcAft>
              <a:buClr>
                <a:srgbClr val="000000"/>
              </a:buClr>
              <a:buSzPct val="100000"/>
              <a:buChar char="●"/>
            </a:pPr>
            <a:r>
              <a:rPr lang="en" sz="2500">
                <a:solidFill>
                  <a:srgbClr val="000000"/>
                </a:solidFill>
              </a:rPr>
              <a:t>Exit slip</a:t>
            </a:r>
            <a:endParaRPr sz="2500">
              <a:solidFill>
                <a:srgbClr val="000000"/>
              </a:solidFill>
            </a:endParaRPr>
          </a:p>
        </p:txBody>
      </p:sp>
      <p:sp>
        <p:nvSpPr>
          <p:cNvPr id="265" name="Google Shape;265;p40"/>
          <p:cNvSpPr txBox="1"/>
          <p:nvPr/>
        </p:nvSpPr>
        <p:spPr>
          <a:xfrm>
            <a:off x="6349050" y="4641950"/>
            <a:ext cx="28164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300" u="sng">
                <a:solidFill>
                  <a:schemeClr val="hlink"/>
                </a:solidFill>
                <a:latin typeface="Source Code Pro"/>
                <a:ea typeface="Source Code Pro"/>
                <a:cs typeface="Source Code Pro"/>
                <a:sym typeface="Source Code Pro"/>
                <a:hlinkClick r:id="rId3"/>
              </a:rPr>
              <a:t>Sample presentation slides</a:t>
            </a:r>
            <a:endParaRPr i="1" sz="1300">
              <a:latin typeface="Source Code Pro"/>
              <a:ea typeface="Source Code Pro"/>
              <a:cs typeface="Source Code Pro"/>
              <a:sym typeface="Source Code Pr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9" name="Shape 269"/>
        <p:cNvGrpSpPr/>
        <p:nvPr/>
      </p:nvGrpSpPr>
      <p:grpSpPr>
        <a:xfrm>
          <a:off x="0" y="0"/>
          <a:ext cx="0" cy="0"/>
          <a:chOff x="0" y="0"/>
          <a:chExt cx="0" cy="0"/>
        </a:xfrm>
      </p:grpSpPr>
      <p:sp>
        <p:nvSpPr>
          <p:cNvPr id="270" name="Google Shape;270;p41"/>
          <p:cNvSpPr txBox="1"/>
          <p:nvPr>
            <p:ph type="title"/>
          </p:nvPr>
        </p:nvSpPr>
        <p:spPr>
          <a:xfrm>
            <a:off x="311700" y="-86025"/>
            <a:ext cx="8520600" cy="102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6200">
                <a:solidFill>
                  <a:srgbClr val="191919"/>
                </a:solidFill>
              </a:rPr>
              <a:t>Bellringer: Free Write</a:t>
            </a:r>
            <a:endParaRPr sz="6200">
              <a:solidFill>
                <a:srgbClr val="191919"/>
              </a:solidFill>
            </a:endParaRPr>
          </a:p>
        </p:txBody>
      </p:sp>
      <p:sp>
        <p:nvSpPr>
          <p:cNvPr id="271" name="Google Shape;271;p41"/>
          <p:cNvSpPr txBox="1"/>
          <p:nvPr>
            <p:ph idx="1" type="body"/>
          </p:nvPr>
        </p:nvSpPr>
        <p:spPr>
          <a:xfrm>
            <a:off x="230300" y="1030675"/>
            <a:ext cx="8720700" cy="1905900"/>
          </a:xfrm>
          <a:prstGeom prst="rect">
            <a:avLst/>
          </a:prstGeom>
          <a:solidFill>
            <a:srgbClr val="FFFF00"/>
          </a:solidFill>
        </p:spPr>
        <p:txBody>
          <a:bodyPr anchorCtr="0" anchor="t" bIns="91425" lIns="91425" spcFirstLastPara="1" rIns="91425" wrap="square" tIns="91425">
            <a:noAutofit/>
          </a:bodyPr>
          <a:lstStyle/>
          <a:p>
            <a:pPr indent="0" lvl="0" marL="0" rtl="0" algn="l">
              <a:lnSpc>
                <a:spcPct val="95000"/>
              </a:lnSpc>
              <a:spcBef>
                <a:spcPts val="0"/>
              </a:spcBef>
              <a:spcAft>
                <a:spcPts val="1200"/>
              </a:spcAft>
              <a:buNone/>
            </a:pPr>
            <a:r>
              <a:rPr lang="en" sz="2957">
                <a:solidFill>
                  <a:srgbClr val="191919"/>
                </a:solidFill>
              </a:rPr>
              <a:t>Write about </a:t>
            </a:r>
            <a:r>
              <a:rPr b="1" lang="en" sz="2957">
                <a:solidFill>
                  <a:srgbClr val="191919"/>
                </a:solidFill>
              </a:rPr>
              <a:t>group work.</a:t>
            </a:r>
            <a:r>
              <a:rPr lang="en" sz="2957">
                <a:solidFill>
                  <a:srgbClr val="191919"/>
                </a:solidFill>
              </a:rPr>
              <a:t>  How do you feel about it?  What works?  What doesn't?  How do you feel about this group project?</a:t>
            </a:r>
            <a:endParaRPr sz="2957">
              <a:solidFill>
                <a:srgbClr val="191919"/>
              </a:solidFill>
            </a:endParaRPr>
          </a:p>
        </p:txBody>
      </p:sp>
      <p:sp>
        <p:nvSpPr>
          <p:cNvPr id="272" name="Google Shape;272;p41"/>
          <p:cNvSpPr txBox="1"/>
          <p:nvPr>
            <p:ph idx="1" type="body"/>
          </p:nvPr>
        </p:nvSpPr>
        <p:spPr>
          <a:xfrm>
            <a:off x="230300" y="3052550"/>
            <a:ext cx="8828400" cy="20265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b="1" lang="en" sz="2500">
                <a:solidFill>
                  <a:srgbClr val="191919"/>
                </a:solidFill>
              </a:rPr>
              <a:t>Free write directions</a:t>
            </a:r>
            <a:r>
              <a:rPr lang="en" sz="2500">
                <a:solidFill>
                  <a:srgbClr val="191919"/>
                </a:solidFill>
              </a:rPr>
              <a:t>:</a:t>
            </a:r>
            <a:endParaRPr sz="2500">
              <a:solidFill>
                <a:srgbClr val="191919"/>
              </a:solidFill>
            </a:endParaRPr>
          </a:p>
          <a:p>
            <a:pPr indent="-375443" lvl="0" marL="457200" rtl="0" algn="l">
              <a:spcBef>
                <a:spcPts val="1200"/>
              </a:spcBef>
              <a:spcAft>
                <a:spcPts val="0"/>
              </a:spcAft>
              <a:buClr>
                <a:srgbClr val="191919"/>
              </a:buClr>
              <a:buSzPct val="100000"/>
              <a:buChar char="●"/>
            </a:pPr>
            <a:r>
              <a:rPr lang="en" sz="2500">
                <a:solidFill>
                  <a:srgbClr val="191919"/>
                </a:solidFill>
              </a:rPr>
              <a:t>Write down everything that comes to your mind without stopping for 5 minutes</a:t>
            </a:r>
            <a:endParaRPr sz="2500">
              <a:solidFill>
                <a:srgbClr val="191919"/>
              </a:solidFill>
            </a:endParaRPr>
          </a:p>
          <a:p>
            <a:pPr indent="-375443" lvl="0" marL="457200" rtl="0" algn="l">
              <a:spcBef>
                <a:spcPts val="0"/>
              </a:spcBef>
              <a:spcAft>
                <a:spcPts val="0"/>
              </a:spcAft>
              <a:buClr>
                <a:srgbClr val="191919"/>
              </a:buClr>
              <a:buSzPct val="100000"/>
              <a:buChar char="●"/>
            </a:pPr>
            <a:r>
              <a:rPr lang="en" sz="2500">
                <a:solidFill>
                  <a:srgbClr val="191919"/>
                </a:solidFill>
              </a:rPr>
              <a:t>You can draw, make a list, timeline, write a paragraph…</a:t>
            </a:r>
            <a:endParaRPr sz="2500">
              <a:solidFill>
                <a:srgbClr val="191919"/>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2"/>
          <p:cNvSpPr txBox="1"/>
          <p:nvPr>
            <p:ph type="title"/>
          </p:nvPr>
        </p:nvSpPr>
        <p:spPr>
          <a:xfrm>
            <a:off x="0" y="-133475"/>
            <a:ext cx="3544500" cy="189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300"/>
              <a:t>See - Think - </a:t>
            </a:r>
            <a:r>
              <a:rPr lang="en" sz="5300"/>
              <a:t>Wonder</a:t>
            </a:r>
            <a:endParaRPr sz="5300"/>
          </a:p>
        </p:txBody>
      </p:sp>
      <p:sp>
        <p:nvSpPr>
          <p:cNvPr id="278" name="Google Shape;278;p42"/>
          <p:cNvSpPr txBox="1"/>
          <p:nvPr/>
        </p:nvSpPr>
        <p:spPr>
          <a:xfrm rot="2481">
            <a:off x="-126" y="4251379"/>
            <a:ext cx="9144002" cy="8928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latin typeface="Source Code Pro"/>
                <a:ea typeface="Source Code Pro"/>
                <a:cs typeface="Source Code Pro"/>
                <a:sym typeface="Source Code Pro"/>
              </a:rPr>
              <a:t>+ Free Write</a:t>
            </a:r>
            <a:endParaRPr b="1" sz="2300">
              <a:latin typeface="Source Code Pro"/>
              <a:ea typeface="Source Code Pro"/>
              <a:cs typeface="Source Code Pro"/>
              <a:sym typeface="Source Code Pro"/>
            </a:endParaRPr>
          </a:p>
          <a:p>
            <a:pPr indent="0" lvl="0" marL="0" rtl="0" algn="l">
              <a:spcBef>
                <a:spcPts val="0"/>
              </a:spcBef>
              <a:spcAft>
                <a:spcPts val="0"/>
              </a:spcAft>
              <a:buNone/>
            </a:pPr>
            <a:r>
              <a:rPr lang="en" sz="2300">
                <a:latin typeface="Source Code Pro"/>
                <a:ea typeface="Source Code Pro"/>
                <a:cs typeface="Source Code Pro"/>
                <a:sym typeface="Source Code Pro"/>
              </a:rPr>
              <a:t>Write for 5 minutes without stopping.</a:t>
            </a:r>
            <a:endParaRPr sz="2300">
              <a:latin typeface="Source Code Pro"/>
              <a:ea typeface="Source Code Pro"/>
              <a:cs typeface="Source Code Pro"/>
              <a:sym typeface="Source Code Pro"/>
            </a:endParaRPr>
          </a:p>
        </p:txBody>
      </p:sp>
      <p:pic>
        <p:nvPicPr>
          <p:cNvPr id="279" name="Google Shape;279;p42"/>
          <p:cNvPicPr preferRelativeResize="0"/>
          <p:nvPr/>
        </p:nvPicPr>
        <p:blipFill rotWithShape="1">
          <a:blip r:embed="rId3">
            <a:alphaModFix/>
          </a:blip>
          <a:srcRect b="0" l="0" r="16268" t="0"/>
          <a:stretch/>
        </p:blipFill>
        <p:spPr>
          <a:xfrm>
            <a:off x="3544500" y="-152400"/>
            <a:ext cx="5546474" cy="4413400"/>
          </a:xfrm>
          <a:prstGeom prst="rect">
            <a:avLst/>
          </a:prstGeom>
          <a:noFill/>
          <a:ln>
            <a:noFill/>
          </a:ln>
        </p:spPr>
      </p:pic>
      <p:sp>
        <p:nvSpPr>
          <p:cNvPr id="280" name="Google Shape;280;p42"/>
          <p:cNvSpPr txBox="1"/>
          <p:nvPr/>
        </p:nvSpPr>
        <p:spPr>
          <a:xfrm>
            <a:off x="447275" y="1524000"/>
            <a:ext cx="27219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latin typeface="Source Code Pro"/>
                <a:ea typeface="Source Code Pro"/>
                <a:cs typeface="Source Code Pro"/>
                <a:sym typeface="Source Code Pro"/>
              </a:rPr>
              <a:t>What is the:</a:t>
            </a:r>
            <a:endParaRPr sz="2700">
              <a:latin typeface="Source Code Pro"/>
              <a:ea typeface="Source Code Pro"/>
              <a:cs typeface="Source Code Pro"/>
              <a:sym typeface="Source Code Pro"/>
            </a:endParaRPr>
          </a:p>
          <a:p>
            <a:pPr indent="-400050" lvl="0" marL="457200" rtl="0" algn="l">
              <a:spcBef>
                <a:spcPts val="0"/>
              </a:spcBef>
              <a:spcAft>
                <a:spcPts val="0"/>
              </a:spcAft>
              <a:buSzPts val="2700"/>
              <a:buFont typeface="Source Code Pro"/>
              <a:buChar char="●"/>
            </a:pPr>
            <a:r>
              <a:rPr lang="en" sz="2700">
                <a:latin typeface="Source Code Pro"/>
                <a:ea typeface="Source Code Pro"/>
                <a:cs typeface="Source Code Pro"/>
                <a:sym typeface="Source Code Pro"/>
              </a:rPr>
              <a:t>Message</a:t>
            </a:r>
            <a:endParaRPr sz="2700">
              <a:latin typeface="Source Code Pro"/>
              <a:ea typeface="Source Code Pro"/>
              <a:cs typeface="Source Code Pro"/>
              <a:sym typeface="Source Code Pro"/>
            </a:endParaRPr>
          </a:p>
          <a:p>
            <a:pPr indent="-400050" lvl="0" marL="457200" rtl="0" algn="l">
              <a:spcBef>
                <a:spcPts val="0"/>
              </a:spcBef>
              <a:spcAft>
                <a:spcPts val="0"/>
              </a:spcAft>
              <a:buSzPts val="2700"/>
              <a:buFont typeface="Source Code Pro"/>
              <a:buChar char="●"/>
            </a:pPr>
            <a:r>
              <a:rPr lang="en" sz="2700">
                <a:latin typeface="Source Code Pro"/>
                <a:ea typeface="Source Code Pro"/>
                <a:cs typeface="Source Code Pro"/>
                <a:sym typeface="Source Code Pro"/>
              </a:rPr>
              <a:t>Audience</a:t>
            </a:r>
            <a:endParaRPr sz="2700">
              <a:latin typeface="Source Code Pro"/>
              <a:ea typeface="Source Code Pro"/>
              <a:cs typeface="Source Code Pro"/>
              <a:sym typeface="Source Code Pro"/>
            </a:endParaRPr>
          </a:p>
          <a:p>
            <a:pPr indent="-400050" lvl="0" marL="457200" rtl="0" algn="l">
              <a:spcBef>
                <a:spcPts val="0"/>
              </a:spcBef>
              <a:spcAft>
                <a:spcPts val="0"/>
              </a:spcAft>
              <a:buSzPts val="2700"/>
              <a:buFont typeface="Source Code Pro"/>
              <a:buChar char="●"/>
            </a:pPr>
            <a:r>
              <a:rPr lang="en" sz="2700">
                <a:latin typeface="Source Code Pro"/>
                <a:ea typeface="Source Code Pro"/>
                <a:cs typeface="Source Code Pro"/>
                <a:sym typeface="Source Code Pro"/>
              </a:rPr>
              <a:t>Speaker</a:t>
            </a:r>
            <a:endParaRPr sz="2700">
              <a:latin typeface="Source Code Pro"/>
              <a:ea typeface="Source Code Pro"/>
              <a:cs typeface="Source Code Pro"/>
              <a:sym typeface="Source Code Pro"/>
            </a:endParaRPr>
          </a:p>
          <a:p>
            <a:pPr indent="-400050" lvl="0" marL="457200" rtl="0" algn="l">
              <a:spcBef>
                <a:spcPts val="0"/>
              </a:spcBef>
              <a:spcAft>
                <a:spcPts val="0"/>
              </a:spcAft>
              <a:buSzPts val="2700"/>
              <a:buFont typeface="Source Code Pro"/>
              <a:buChar char="●"/>
            </a:pPr>
            <a:r>
              <a:rPr lang="en" sz="2700">
                <a:latin typeface="Source Code Pro"/>
                <a:ea typeface="Source Code Pro"/>
                <a:cs typeface="Source Code Pro"/>
                <a:sym typeface="Source Code Pro"/>
              </a:rPr>
              <a:t>Purpose</a:t>
            </a:r>
            <a:endParaRPr sz="2700">
              <a:latin typeface="Source Code Pro"/>
              <a:ea typeface="Source Code Pro"/>
              <a:cs typeface="Source Code Pro"/>
              <a:sym typeface="Source Code Pro"/>
            </a:endParaRPr>
          </a:p>
          <a:p>
            <a:pPr indent="-400050" lvl="0" marL="457200" rtl="0" algn="l">
              <a:spcBef>
                <a:spcPts val="0"/>
              </a:spcBef>
              <a:spcAft>
                <a:spcPts val="0"/>
              </a:spcAft>
              <a:buSzPts val="2700"/>
              <a:buFont typeface="Source Code Pro"/>
              <a:buChar char="●"/>
            </a:pPr>
            <a:r>
              <a:rPr lang="en" sz="2700">
                <a:latin typeface="Source Code Pro"/>
                <a:ea typeface="Source Code Pro"/>
                <a:cs typeface="Source Code Pro"/>
                <a:sym typeface="Source Code Pro"/>
              </a:rPr>
              <a:t>Context</a:t>
            </a:r>
            <a:endParaRPr sz="2700">
              <a:latin typeface="Source Code Pro"/>
              <a:ea typeface="Source Code Pro"/>
              <a:cs typeface="Source Code Pro"/>
              <a:sym typeface="Source Code Pro"/>
            </a:endParaRPr>
          </a:p>
        </p:txBody>
      </p:sp>
      <p:sp>
        <p:nvSpPr>
          <p:cNvPr id="281" name="Google Shape;281;p42"/>
          <p:cNvSpPr txBox="1"/>
          <p:nvPr>
            <p:ph idx="1" type="body"/>
          </p:nvPr>
        </p:nvSpPr>
        <p:spPr>
          <a:xfrm>
            <a:off x="2636425" y="4098150"/>
            <a:ext cx="6519300" cy="557100"/>
          </a:xfrm>
          <a:prstGeom prst="rect">
            <a:avLst/>
          </a:prstGeom>
          <a:solidFill>
            <a:schemeClr val="lt1"/>
          </a:solidFill>
        </p:spPr>
        <p:txBody>
          <a:bodyPr anchorCtr="0" anchor="t" bIns="91425" lIns="91425" spcFirstLastPara="1" rIns="91425" wrap="square" tIns="91425">
            <a:normAutofit fontScale="77500"/>
          </a:bodyPr>
          <a:lstStyle/>
          <a:p>
            <a:pPr indent="0" lvl="0" marL="0" rtl="0" algn="l">
              <a:spcBef>
                <a:spcPts val="0"/>
              </a:spcBef>
              <a:spcAft>
                <a:spcPts val="1200"/>
              </a:spcAft>
              <a:buNone/>
            </a:pPr>
            <a:r>
              <a:rPr lang="en" sz="2600">
                <a:solidFill>
                  <a:srgbClr val="000000"/>
                </a:solidFill>
              </a:rPr>
              <a:t>Is bias or an imperative in this picture?</a:t>
            </a:r>
            <a:endParaRPr sz="2600">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3"/>
          <p:cNvSpPr txBox="1"/>
          <p:nvPr>
            <p:ph type="title"/>
          </p:nvPr>
        </p:nvSpPr>
        <p:spPr>
          <a:xfrm>
            <a:off x="311700" y="0"/>
            <a:ext cx="8520600" cy="109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6580"/>
              <a:t>The Presentation:The Slides</a:t>
            </a:r>
            <a:endParaRPr sz="6580"/>
          </a:p>
        </p:txBody>
      </p:sp>
      <p:sp>
        <p:nvSpPr>
          <p:cNvPr id="287" name="Google Shape;287;p43"/>
          <p:cNvSpPr txBox="1"/>
          <p:nvPr>
            <p:ph idx="1" type="body"/>
          </p:nvPr>
        </p:nvSpPr>
        <p:spPr>
          <a:xfrm>
            <a:off x="76200" y="1115075"/>
            <a:ext cx="4358700" cy="29739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sz="3008">
                <a:solidFill>
                  <a:srgbClr val="000000"/>
                </a:solidFill>
              </a:rPr>
              <a:t>PART 1</a:t>
            </a:r>
            <a:r>
              <a:rPr lang="en" sz="1908">
                <a:solidFill>
                  <a:srgbClr val="000000"/>
                </a:solidFill>
              </a:rPr>
              <a:t>: A summary of your group's Pulitzer Center news article including:</a:t>
            </a:r>
            <a:endParaRPr sz="1908">
              <a:solidFill>
                <a:srgbClr val="000000"/>
              </a:solidFill>
            </a:endParaRPr>
          </a:p>
          <a:p>
            <a:pPr indent="-349765" lvl="0" marL="457200" rtl="0" algn="l">
              <a:spcBef>
                <a:spcPts val="1200"/>
              </a:spcBef>
              <a:spcAft>
                <a:spcPts val="0"/>
              </a:spcAft>
              <a:buClr>
                <a:srgbClr val="000000"/>
              </a:buClr>
              <a:buSzPts val="1908"/>
              <a:buChar char="●"/>
            </a:pPr>
            <a:r>
              <a:rPr lang="en" sz="1908">
                <a:solidFill>
                  <a:srgbClr val="000000"/>
                </a:solidFill>
              </a:rPr>
              <a:t>message</a:t>
            </a:r>
            <a:endParaRPr sz="1908">
              <a:solidFill>
                <a:srgbClr val="000000"/>
              </a:solidFill>
            </a:endParaRPr>
          </a:p>
          <a:p>
            <a:pPr indent="-349765" lvl="0" marL="457200" rtl="0" algn="l">
              <a:spcBef>
                <a:spcPts val="0"/>
              </a:spcBef>
              <a:spcAft>
                <a:spcPts val="0"/>
              </a:spcAft>
              <a:buClr>
                <a:srgbClr val="000000"/>
              </a:buClr>
              <a:buSzPts val="1908"/>
              <a:buChar char="●"/>
            </a:pPr>
            <a:r>
              <a:rPr lang="en" sz="1908">
                <a:solidFill>
                  <a:srgbClr val="000000"/>
                </a:solidFill>
              </a:rPr>
              <a:t>purpose and context </a:t>
            </a:r>
            <a:endParaRPr sz="1908">
              <a:solidFill>
                <a:srgbClr val="000000"/>
              </a:solidFill>
            </a:endParaRPr>
          </a:p>
          <a:p>
            <a:pPr indent="-349765" lvl="0" marL="457200" rtl="0" algn="l">
              <a:spcBef>
                <a:spcPts val="0"/>
              </a:spcBef>
              <a:spcAft>
                <a:spcPts val="0"/>
              </a:spcAft>
              <a:buClr>
                <a:srgbClr val="000000"/>
              </a:buClr>
              <a:buSzPts val="1908"/>
              <a:buChar char="●"/>
            </a:pPr>
            <a:r>
              <a:rPr lang="en" sz="1908">
                <a:solidFill>
                  <a:srgbClr val="000000"/>
                </a:solidFill>
              </a:rPr>
              <a:t>speaker and audience</a:t>
            </a:r>
            <a:endParaRPr sz="1908">
              <a:solidFill>
                <a:srgbClr val="000000"/>
              </a:solidFill>
            </a:endParaRPr>
          </a:p>
          <a:p>
            <a:pPr indent="-349765" lvl="0" marL="457200" rtl="0" algn="l">
              <a:spcBef>
                <a:spcPts val="0"/>
              </a:spcBef>
              <a:spcAft>
                <a:spcPts val="0"/>
              </a:spcAft>
              <a:buClr>
                <a:srgbClr val="000000"/>
              </a:buClr>
              <a:buSzPts val="1908"/>
              <a:buChar char="●"/>
            </a:pPr>
            <a:r>
              <a:rPr lang="en" sz="1908">
                <a:solidFill>
                  <a:srgbClr val="000000"/>
                </a:solidFill>
              </a:rPr>
              <a:t>reflection on the credibility.</a:t>
            </a:r>
            <a:endParaRPr>
              <a:solidFill>
                <a:srgbClr val="000000"/>
              </a:solidFill>
            </a:endParaRPr>
          </a:p>
        </p:txBody>
      </p:sp>
      <p:sp>
        <p:nvSpPr>
          <p:cNvPr id="288" name="Google Shape;288;p43"/>
          <p:cNvSpPr txBox="1"/>
          <p:nvPr/>
        </p:nvSpPr>
        <p:spPr>
          <a:xfrm>
            <a:off x="4729475" y="1060475"/>
            <a:ext cx="4358700" cy="3083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3000">
                <a:latin typeface="Source Code Pro"/>
                <a:ea typeface="Source Code Pro"/>
                <a:cs typeface="Source Code Pro"/>
                <a:sym typeface="Source Code Pro"/>
              </a:rPr>
              <a:t>PART 2</a:t>
            </a:r>
            <a:r>
              <a:rPr lang="en" sz="1900">
                <a:latin typeface="Source Code Pro"/>
                <a:ea typeface="Source Code Pro"/>
                <a:cs typeface="Source Code Pro"/>
                <a:sym typeface="Source Code Pro"/>
              </a:rPr>
              <a:t>: A summary of YOUR social media post on the issue.</a:t>
            </a:r>
            <a:endParaRPr sz="1900">
              <a:latin typeface="Source Code Pro"/>
              <a:ea typeface="Source Code Pro"/>
              <a:cs typeface="Source Code Pro"/>
              <a:sym typeface="Source Code Pro"/>
            </a:endParaRPr>
          </a:p>
          <a:p>
            <a:pPr indent="0" lvl="0" marL="0" rtl="0" algn="l">
              <a:lnSpc>
                <a:spcPct val="115000"/>
              </a:lnSpc>
              <a:spcBef>
                <a:spcPts val="1200"/>
              </a:spcBef>
              <a:spcAft>
                <a:spcPts val="0"/>
              </a:spcAft>
              <a:buNone/>
            </a:pPr>
            <a:r>
              <a:rPr lang="en" sz="1900">
                <a:latin typeface="Source Code Pro"/>
                <a:ea typeface="Source Code Pro"/>
                <a:cs typeface="Source Code Pro"/>
                <a:sym typeface="Source Code Pro"/>
              </a:rPr>
              <a:t>The analysis should include: </a:t>
            </a:r>
            <a:endParaRPr sz="1900">
              <a:latin typeface="Source Code Pro"/>
              <a:ea typeface="Source Code Pro"/>
              <a:cs typeface="Source Code Pro"/>
              <a:sym typeface="Source Code Pro"/>
            </a:endParaRPr>
          </a:p>
          <a:p>
            <a:pPr indent="-349250" lvl="0" marL="457200" rtl="0" algn="l">
              <a:lnSpc>
                <a:spcPct val="115000"/>
              </a:lnSpc>
              <a:spcBef>
                <a:spcPts val="1200"/>
              </a:spcBef>
              <a:spcAft>
                <a:spcPts val="0"/>
              </a:spcAft>
              <a:buSzPts val="1900"/>
              <a:buFont typeface="Source Code Pro"/>
              <a:buChar char="●"/>
            </a:pPr>
            <a:r>
              <a:rPr lang="en" sz="1900">
                <a:latin typeface="Source Code Pro"/>
                <a:ea typeface="Source Code Pro"/>
                <a:cs typeface="Source Code Pro"/>
                <a:sym typeface="Source Code Pro"/>
              </a:rPr>
              <a:t>message</a:t>
            </a:r>
            <a:endParaRPr sz="1900">
              <a:latin typeface="Source Code Pro"/>
              <a:ea typeface="Source Code Pro"/>
              <a:cs typeface="Source Code Pro"/>
              <a:sym typeface="Source Code Pro"/>
            </a:endParaRPr>
          </a:p>
          <a:p>
            <a:pPr indent="-349250" lvl="0" marL="457200" rtl="0" algn="l">
              <a:lnSpc>
                <a:spcPct val="115000"/>
              </a:lnSpc>
              <a:spcBef>
                <a:spcPts val="0"/>
              </a:spcBef>
              <a:spcAft>
                <a:spcPts val="0"/>
              </a:spcAft>
              <a:buSzPts val="1900"/>
              <a:buFont typeface="Source Code Pro"/>
              <a:buChar char="●"/>
            </a:pPr>
            <a:r>
              <a:rPr lang="en" sz="1900">
                <a:latin typeface="Source Code Pro"/>
                <a:ea typeface="Source Code Pro"/>
                <a:cs typeface="Source Code Pro"/>
                <a:sym typeface="Source Code Pro"/>
              </a:rPr>
              <a:t>purpose and context </a:t>
            </a:r>
            <a:endParaRPr sz="1900">
              <a:latin typeface="Source Code Pro"/>
              <a:ea typeface="Source Code Pro"/>
              <a:cs typeface="Source Code Pro"/>
              <a:sym typeface="Source Code Pro"/>
            </a:endParaRPr>
          </a:p>
          <a:p>
            <a:pPr indent="-349250" lvl="0" marL="457200" rtl="0" algn="l">
              <a:lnSpc>
                <a:spcPct val="115000"/>
              </a:lnSpc>
              <a:spcBef>
                <a:spcPts val="0"/>
              </a:spcBef>
              <a:spcAft>
                <a:spcPts val="0"/>
              </a:spcAft>
              <a:buSzPts val="1900"/>
              <a:buFont typeface="Source Code Pro"/>
              <a:buChar char="●"/>
            </a:pPr>
            <a:r>
              <a:rPr lang="en" sz="1900">
                <a:latin typeface="Source Code Pro"/>
                <a:ea typeface="Source Code Pro"/>
                <a:cs typeface="Source Code Pro"/>
                <a:sym typeface="Source Code Pro"/>
              </a:rPr>
              <a:t>speaker and audience</a:t>
            </a:r>
            <a:endParaRPr sz="1900">
              <a:latin typeface="Source Code Pro"/>
              <a:ea typeface="Source Code Pro"/>
              <a:cs typeface="Source Code Pro"/>
              <a:sym typeface="Source Code Pro"/>
            </a:endParaRPr>
          </a:p>
          <a:p>
            <a:pPr indent="-349250" lvl="0" marL="457200" rtl="0" algn="l">
              <a:lnSpc>
                <a:spcPct val="115000"/>
              </a:lnSpc>
              <a:spcBef>
                <a:spcPts val="0"/>
              </a:spcBef>
              <a:spcAft>
                <a:spcPts val="0"/>
              </a:spcAft>
              <a:buSzPts val="1900"/>
              <a:buFont typeface="Source Code Pro"/>
              <a:buChar char="●"/>
            </a:pPr>
            <a:r>
              <a:rPr lang="en" sz="1900">
                <a:latin typeface="Source Code Pro"/>
                <a:ea typeface="Source Code Pro"/>
                <a:cs typeface="Source Code Pro"/>
                <a:sym typeface="Source Code Pro"/>
              </a:rPr>
              <a:t>reflection on the credibility</a:t>
            </a:r>
            <a:endParaRPr sz="1900">
              <a:latin typeface="Source Code Pro"/>
              <a:ea typeface="Source Code Pro"/>
              <a:cs typeface="Source Code Pro"/>
              <a:sym typeface="Source Code Pro"/>
            </a:endParaRPr>
          </a:p>
        </p:txBody>
      </p:sp>
      <p:sp>
        <p:nvSpPr>
          <p:cNvPr id="289" name="Google Shape;289;p43"/>
          <p:cNvSpPr txBox="1"/>
          <p:nvPr/>
        </p:nvSpPr>
        <p:spPr>
          <a:xfrm>
            <a:off x="565275" y="4069325"/>
            <a:ext cx="2228400" cy="492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980000"/>
                </a:solidFill>
                <a:latin typeface="Source Code Pro"/>
                <a:ea typeface="Source Code Pro"/>
                <a:cs typeface="Source Code Pro"/>
                <a:sym typeface="Source Code Pro"/>
              </a:rPr>
              <a:t>One per group</a:t>
            </a:r>
            <a:endParaRPr b="1" sz="2000">
              <a:solidFill>
                <a:srgbClr val="980000"/>
              </a:solidFill>
              <a:latin typeface="Source Code Pro"/>
              <a:ea typeface="Source Code Pro"/>
              <a:cs typeface="Source Code Pro"/>
              <a:sym typeface="Source Code Pro"/>
            </a:endParaRPr>
          </a:p>
        </p:txBody>
      </p:sp>
      <p:sp>
        <p:nvSpPr>
          <p:cNvPr id="290" name="Google Shape;290;p43"/>
          <p:cNvSpPr txBox="1"/>
          <p:nvPr/>
        </p:nvSpPr>
        <p:spPr>
          <a:xfrm>
            <a:off x="6585075" y="4602725"/>
            <a:ext cx="2519700" cy="492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980000"/>
                </a:solidFill>
                <a:latin typeface="Source Code Pro"/>
                <a:ea typeface="Source Code Pro"/>
                <a:cs typeface="Source Code Pro"/>
                <a:sym typeface="Source Code Pro"/>
              </a:rPr>
              <a:t>One per person</a:t>
            </a:r>
            <a:endParaRPr b="1" sz="2000">
              <a:solidFill>
                <a:srgbClr val="980000"/>
              </a:solidFill>
              <a:latin typeface="Source Code Pro"/>
              <a:ea typeface="Source Code Pro"/>
              <a:cs typeface="Source Code Pro"/>
              <a:sym typeface="Source Code Pro"/>
            </a:endParaRPr>
          </a:p>
        </p:txBody>
      </p:sp>
      <p:sp>
        <p:nvSpPr>
          <p:cNvPr id="291" name="Google Shape;291;p43"/>
          <p:cNvSpPr txBox="1"/>
          <p:nvPr/>
        </p:nvSpPr>
        <p:spPr>
          <a:xfrm>
            <a:off x="24450" y="4718150"/>
            <a:ext cx="28164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300" u="sng">
                <a:solidFill>
                  <a:schemeClr val="hlink"/>
                </a:solidFill>
                <a:latin typeface="Source Code Pro"/>
                <a:ea typeface="Source Code Pro"/>
                <a:cs typeface="Source Code Pro"/>
                <a:sym typeface="Source Code Pro"/>
                <a:hlinkClick r:id="rId3"/>
              </a:rPr>
              <a:t>Sample presentation slides</a:t>
            </a:r>
            <a:endParaRPr i="1" sz="1300">
              <a:latin typeface="Source Code Pro"/>
              <a:ea typeface="Source Code Pro"/>
              <a:cs typeface="Source Code Pro"/>
              <a:sym typeface="Source Code Pr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7"/>
          <p:cNvSpPr txBox="1"/>
          <p:nvPr>
            <p:ph type="title"/>
          </p:nvPr>
        </p:nvSpPr>
        <p:spPr>
          <a:xfrm>
            <a:off x="0" y="-133475"/>
            <a:ext cx="3544500" cy="189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300"/>
              <a:t>See - Think - </a:t>
            </a:r>
            <a:r>
              <a:rPr lang="en" sz="5300"/>
              <a:t>Wonder</a:t>
            </a:r>
            <a:endParaRPr sz="5300"/>
          </a:p>
        </p:txBody>
      </p:sp>
      <p:sp>
        <p:nvSpPr>
          <p:cNvPr id="80" name="Google Shape;80;p17"/>
          <p:cNvSpPr txBox="1"/>
          <p:nvPr/>
        </p:nvSpPr>
        <p:spPr>
          <a:xfrm rot="2310">
            <a:off x="-125" y="1461721"/>
            <a:ext cx="2679301" cy="19548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latin typeface="Source Code Pro"/>
                <a:ea typeface="Source Code Pro"/>
                <a:cs typeface="Source Code Pro"/>
                <a:sym typeface="Source Code Pro"/>
              </a:rPr>
              <a:t>+ Free Write</a:t>
            </a:r>
            <a:endParaRPr b="1" sz="2300">
              <a:latin typeface="Source Code Pro"/>
              <a:ea typeface="Source Code Pro"/>
              <a:cs typeface="Source Code Pro"/>
              <a:sym typeface="Source Code Pro"/>
            </a:endParaRPr>
          </a:p>
          <a:p>
            <a:pPr indent="0" lvl="0" marL="0" rtl="0" algn="l">
              <a:spcBef>
                <a:spcPts val="0"/>
              </a:spcBef>
              <a:spcAft>
                <a:spcPts val="0"/>
              </a:spcAft>
              <a:buNone/>
            </a:pPr>
            <a:r>
              <a:rPr lang="en" sz="2300">
                <a:latin typeface="Source Code Pro"/>
                <a:ea typeface="Source Code Pro"/>
                <a:cs typeface="Source Code Pro"/>
                <a:sym typeface="Source Code Pro"/>
              </a:rPr>
              <a:t>Write for 5 minutes without stopping.</a:t>
            </a:r>
            <a:endParaRPr sz="2300">
              <a:latin typeface="Source Code Pro"/>
              <a:ea typeface="Source Code Pro"/>
              <a:cs typeface="Source Code Pro"/>
              <a:sym typeface="Source Code Pro"/>
            </a:endParaRPr>
          </a:p>
        </p:txBody>
      </p:sp>
      <p:pic>
        <p:nvPicPr>
          <p:cNvPr id="81" name="Google Shape;81;p17"/>
          <p:cNvPicPr preferRelativeResize="0"/>
          <p:nvPr/>
        </p:nvPicPr>
        <p:blipFill>
          <a:blip r:embed="rId3">
            <a:alphaModFix/>
          </a:blip>
          <a:stretch>
            <a:fillRect/>
          </a:stretch>
        </p:blipFill>
        <p:spPr>
          <a:xfrm>
            <a:off x="2679049" y="152400"/>
            <a:ext cx="6287874" cy="4704876"/>
          </a:xfrm>
          <a:prstGeom prst="rect">
            <a:avLst/>
          </a:prstGeom>
          <a:noFill/>
          <a:ln>
            <a:noFill/>
          </a:ln>
        </p:spPr>
      </p:pic>
      <p:sp>
        <p:nvSpPr>
          <p:cNvPr id="82" name="Google Shape;82;p17"/>
          <p:cNvSpPr txBox="1"/>
          <p:nvPr/>
        </p:nvSpPr>
        <p:spPr>
          <a:xfrm>
            <a:off x="-125" y="3292325"/>
            <a:ext cx="24777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Source Code Pro"/>
                <a:ea typeface="Source Code Pro"/>
                <a:cs typeface="Source Code Pro"/>
                <a:sym typeface="Source Code Pro"/>
              </a:rPr>
              <a:t>What is the:</a:t>
            </a:r>
            <a:endParaRPr sz="1800">
              <a:latin typeface="Source Code Pro"/>
              <a:ea typeface="Source Code Pro"/>
              <a:cs typeface="Source Code Pro"/>
              <a:sym typeface="Source Code Pro"/>
            </a:endParaRPr>
          </a:p>
          <a:p>
            <a:pPr indent="-342900" lvl="0" marL="457200" rtl="0" algn="l">
              <a:spcBef>
                <a:spcPts val="0"/>
              </a:spcBef>
              <a:spcAft>
                <a:spcPts val="0"/>
              </a:spcAft>
              <a:buSzPts val="1800"/>
              <a:buFont typeface="Source Code Pro"/>
              <a:buChar char="●"/>
            </a:pPr>
            <a:r>
              <a:rPr lang="en" sz="1800">
                <a:latin typeface="Source Code Pro"/>
                <a:ea typeface="Source Code Pro"/>
                <a:cs typeface="Source Code Pro"/>
                <a:sym typeface="Source Code Pro"/>
              </a:rPr>
              <a:t>Message</a:t>
            </a:r>
            <a:endParaRPr sz="1800">
              <a:latin typeface="Source Code Pro"/>
              <a:ea typeface="Source Code Pro"/>
              <a:cs typeface="Source Code Pro"/>
              <a:sym typeface="Source Code Pro"/>
            </a:endParaRPr>
          </a:p>
          <a:p>
            <a:pPr indent="-342900" lvl="0" marL="457200" rtl="0" algn="l">
              <a:spcBef>
                <a:spcPts val="0"/>
              </a:spcBef>
              <a:spcAft>
                <a:spcPts val="0"/>
              </a:spcAft>
              <a:buSzPts val="1800"/>
              <a:buFont typeface="Source Code Pro"/>
              <a:buChar char="●"/>
            </a:pPr>
            <a:r>
              <a:rPr lang="en" sz="1800">
                <a:latin typeface="Source Code Pro"/>
                <a:ea typeface="Source Code Pro"/>
                <a:cs typeface="Source Code Pro"/>
                <a:sym typeface="Source Code Pro"/>
              </a:rPr>
              <a:t>Audience</a:t>
            </a:r>
            <a:endParaRPr sz="1800">
              <a:latin typeface="Source Code Pro"/>
              <a:ea typeface="Source Code Pro"/>
              <a:cs typeface="Source Code Pro"/>
              <a:sym typeface="Source Code Pro"/>
            </a:endParaRPr>
          </a:p>
          <a:p>
            <a:pPr indent="-342900" lvl="0" marL="457200" rtl="0" algn="l">
              <a:spcBef>
                <a:spcPts val="0"/>
              </a:spcBef>
              <a:spcAft>
                <a:spcPts val="0"/>
              </a:spcAft>
              <a:buSzPts val="1800"/>
              <a:buFont typeface="Source Code Pro"/>
              <a:buChar char="●"/>
            </a:pPr>
            <a:r>
              <a:rPr lang="en" sz="1800">
                <a:latin typeface="Source Code Pro"/>
                <a:ea typeface="Source Code Pro"/>
                <a:cs typeface="Source Code Pro"/>
                <a:sym typeface="Source Code Pro"/>
              </a:rPr>
              <a:t>Speaker</a:t>
            </a:r>
            <a:endParaRPr sz="1800">
              <a:latin typeface="Source Code Pro"/>
              <a:ea typeface="Source Code Pro"/>
              <a:cs typeface="Source Code Pro"/>
              <a:sym typeface="Source Code Pro"/>
            </a:endParaRPr>
          </a:p>
          <a:p>
            <a:pPr indent="-342900" lvl="0" marL="457200" rtl="0" algn="l">
              <a:spcBef>
                <a:spcPts val="0"/>
              </a:spcBef>
              <a:spcAft>
                <a:spcPts val="0"/>
              </a:spcAft>
              <a:buSzPts val="1800"/>
              <a:buFont typeface="Source Code Pro"/>
              <a:buChar char="●"/>
            </a:pPr>
            <a:r>
              <a:rPr lang="en" sz="1800">
                <a:latin typeface="Source Code Pro"/>
                <a:ea typeface="Source Code Pro"/>
                <a:cs typeface="Source Code Pro"/>
                <a:sym typeface="Source Code Pro"/>
              </a:rPr>
              <a:t>Purpose</a:t>
            </a:r>
            <a:endParaRPr sz="1800">
              <a:latin typeface="Source Code Pro"/>
              <a:ea typeface="Source Code Pro"/>
              <a:cs typeface="Source Code Pro"/>
              <a:sym typeface="Source Code Pro"/>
            </a:endParaRPr>
          </a:p>
          <a:p>
            <a:pPr indent="-342900" lvl="0" marL="457200" rtl="0" algn="l">
              <a:spcBef>
                <a:spcPts val="0"/>
              </a:spcBef>
              <a:spcAft>
                <a:spcPts val="0"/>
              </a:spcAft>
              <a:buSzPts val="1800"/>
              <a:buFont typeface="Source Code Pro"/>
              <a:buChar char="●"/>
            </a:pPr>
            <a:r>
              <a:rPr lang="en" sz="1800">
                <a:latin typeface="Source Code Pro"/>
                <a:ea typeface="Source Code Pro"/>
                <a:cs typeface="Source Code Pro"/>
                <a:sym typeface="Source Code Pro"/>
              </a:rPr>
              <a:t>Context</a:t>
            </a:r>
            <a:endParaRPr sz="1800">
              <a:latin typeface="Source Code Pro"/>
              <a:ea typeface="Source Code Pro"/>
              <a:cs typeface="Source Code Pro"/>
              <a:sym typeface="Source Code Pro"/>
            </a:endParaRPr>
          </a:p>
        </p:txBody>
      </p:sp>
      <p:sp>
        <p:nvSpPr>
          <p:cNvPr id="83" name="Google Shape;83;p17"/>
          <p:cNvSpPr txBox="1"/>
          <p:nvPr>
            <p:ph idx="1" type="body"/>
          </p:nvPr>
        </p:nvSpPr>
        <p:spPr>
          <a:xfrm>
            <a:off x="2636425" y="4479150"/>
            <a:ext cx="6519300" cy="656100"/>
          </a:xfrm>
          <a:prstGeom prst="rect">
            <a:avLst/>
          </a:prstGeom>
          <a:solidFill>
            <a:schemeClr val="lt1"/>
          </a:solidFill>
        </p:spPr>
        <p:txBody>
          <a:bodyPr anchorCtr="0" anchor="t" bIns="91425" lIns="91425" spcFirstLastPara="1" rIns="91425" wrap="square" tIns="91425">
            <a:normAutofit fontScale="77500"/>
          </a:bodyPr>
          <a:lstStyle/>
          <a:p>
            <a:pPr indent="0" lvl="0" marL="0" rtl="0" algn="l">
              <a:spcBef>
                <a:spcPts val="0"/>
              </a:spcBef>
              <a:spcAft>
                <a:spcPts val="1200"/>
              </a:spcAft>
              <a:buNone/>
            </a:pPr>
            <a:r>
              <a:rPr lang="en" sz="2600">
                <a:solidFill>
                  <a:srgbClr val="000000"/>
                </a:solidFill>
              </a:rPr>
              <a:t>Is bias or an imperative in this picture?</a:t>
            </a:r>
            <a:endParaRPr sz="2600">
              <a:solidFill>
                <a:srgbClr val="00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4"/>
          <p:cNvSpPr txBox="1"/>
          <p:nvPr>
            <p:ph type="title"/>
          </p:nvPr>
        </p:nvSpPr>
        <p:spPr>
          <a:xfrm>
            <a:off x="311700" y="0"/>
            <a:ext cx="8520600" cy="109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6580"/>
              <a:t>The Presentation: Infographic</a:t>
            </a:r>
            <a:endParaRPr sz="6580"/>
          </a:p>
        </p:txBody>
      </p:sp>
      <p:sp>
        <p:nvSpPr>
          <p:cNvPr id="297" name="Google Shape;297;p44"/>
          <p:cNvSpPr txBox="1"/>
          <p:nvPr/>
        </p:nvSpPr>
        <p:spPr>
          <a:xfrm>
            <a:off x="535650" y="1274250"/>
            <a:ext cx="8072700" cy="305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3000">
                <a:latin typeface="Source Code Pro"/>
                <a:ea typeface="Source Code Pro"/>
                <a:cs typeface="Source Code Pro"/>
                <a:sym typeface="Source Code Pro"/>
              </a:rPr>
              <a:t>PART 3</a:t>
            </a:r>
            <a:r>
              <a:rPr lang="en" sz="1900">
                <a:latin typeface="Source Code Pro"/>
                <a:ea typeface="Source Code Pro"/>
                <a:cs typeface="Source Code Pro"/>
                <a:sym typeface="Source Code Pro"/>
              </a:rPr>
              <a:t>: An analysis of the bias and imperative on the issue.  Each group member makes a suggestion of what can be done about the issue you researched. </a:t>
            </a:r>
            <a:endParaRPr sz="1900">
              <a:latin typeface="Source Code Pro"/>
              <a:ea typeface="Source Code Pro"/>
              <a:cs typeface="Source Code Pro"/>
              <a:sym typeface="Source Code Pro"/>
            </a:endParaRPr>
          </a:p>
          <a:p>
            <a:pPr indent="0" lvl="0" marL="0" rtl="0" algn="l">
              <a:lnSpc>
                <a:spcPct val="115000"/>
              </a:lnSpc>
              <a:spcBef>
                <a:spcPts val="1200"/>
              </a:spcBef>
              <a:spcAft>
                <a:spcPts val="0"/>
              </a:spcAft>
              <a:buNone/>
            </a:pPr>
            <a:r>
              <a:t/>
            </a:r>
            <a:endParaRPr b="1" sz="3000">
              <a:latin typeface="Source Code Pro"/>
              <a:ea typeface="Source Code Pro"/>
              <a:cs typeface="Source Code Pro"/>
              <a:sym typeface="Source Code Pro"/>
            </a:endParaRPr>
          </a:p>
          <a:p>
            <a:pPr indent="0" lvl="0" marL="0" rtl="0" algn="l">
              <a:lnSpc>
                <a:spcPct val="115000"/>
              </a:lnSpc>
              <a:spcBef>
                <a:spcPts val="1200"/>
              </a:spcBef>
              <a:spcAft>
                <a:spcPts val="1200"/>
              </a:spcAft>
              <a:buNone/>
            </a:pPr>
            <a:r>
              <a:rPr b="1" lang="en" sz="3000">
                <a:latin typeface="Source Code Pro"/>
                <a:ea typeface="Source Code Pro"/>
                <a:cs typeface="Source Code Pro"/>
                <a:sym typeface="Source Code Pro"/>
              </a:rPr>
              <a:t>PART 4</a:t>
            </a:r>
            <a:r>
              <a:rPr lang="en" sz="1900">
                <a:latin typeface="Source Code Pro"/>
                <a:ea typeface="Source Code Pro"/>
                <a:cs typeface="Source Code Pro"/>
                <a:sym typeface="Source Code Pro"/>
              </a:rPr>
              <a:t>: A slide citing ALL sources include the title, author, and link.</a:t>
            </a:r>
            <a:endParaRPr sz="1900">
              <a:latin typeface="Source Code Pro"/>
              <a:ea typeface="Source Code Pro"/>
              <a:cs typeface="Source Code Pro"/>
              <a:sym typeface="Source Code Pro"/>
            </a:endParaRPr>
          </a:p>
        </p:txBody>
      </p:sp>
      <p:sp>
        <p:nvSpPr>
          <p:cNvPr id="298" name="Google Shape;298;p44"/>
          <p:cNvSpPr txBox="1"/>
          <p:nvPr/>
        </p:nvSpPr>
        <p:spPr>
          <a:xfrm>
            <a:off x="4680075" y="3993125"/>
            <a:ext cx="2228400" cy="492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980000"/>
                </a:solidFill>
                <a:latin typeface="Source Code Pro"/>
                <a:ea typeface="Source Code Pro"/>
                <a:cs typeface="Source Code Pro"/>
                <a:sym typeface="Source Code Pro"/>
              </a:rPr>
              <a:t>One per group</a:t>
            </a:r>
            <a:endParaRPr b="1" sz="2000">
              <a:solidFill>
                <a:srgbClr val="980000"/>
              </a:solidFill>
              <a:latin typeface="Source Code Pro"/>
              <a:ea typeface="Source Code Pro"/>
              <a:cs typeface="Source Code Pro"/>
              <a:sym typeface="Source Code Pro"/>
            </a:endParaRPr>
          </a:p>
        </p:txBody>
      </p:sp>
      <p:sp>
        <p:nvSpPr>
          <p:cNvPr id="299" name="Google Shape;299;p44"/>
          <p:cNvSpPr txBox="1"/>
          <p:nvPr/>
        </p:nvSpPr>
        <p:spPr>
          <a:xfrm>
            <a:off x="4680075" y="2621525"/>
            <a:ext cx="2228400" cy="492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980000"/>
                </a:solidFill>
                <a:latin typeface="Source Code Pro"/>
                <a:ea typeface="Source Code Pro"/>
                <a:cs typeface="Source Code Pro"/>
                <a:sym typeface="Source Code Pro"/>
              </a:rPr>
              <a:t>One per group</a:t>
            </a:r>
            <a:endParaRPr b="1" sz="2000">
              <a:solidFill>
                <a:srgbClr val="980000"/>
              </a:solidFill>
              <a:latin typeface="Source Code Pro"/>
              <a:ea typeface="Source Code Pro"/>
              <a:cs typeface="Source Code Pro"/>
              <a:sym typeface="Source Code Pro"/>
            </a:endParaRPr>
          </a:p>
        </p:txBody>
      </p:sp>
      <p:sp>
        <p:nvSpPr>
          <p:cNvPr id="300" name="Google Shape;300;p44"/>
          <p:cNvSpPr txBox="1"/>
          <p:nvPr/>
        </p:nvSpPr>
        <p:spPr>
          <a:xfrm>
            <a:off x="24450" y="4718150"/>
            <a:ext cx="28164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300" u="sng">
                <a:solidFill>
                  <a:schemeClr val="hlink"/>
                </a:solidFill>
                <a:latin typeface="Source Code Pro"/>
                <a:ea typeface="Source Code Pro"/>
                <a:cs typeface="Source Code Pro"/>
                <a:sym typeface="Source Code Pro"/>
                <a:hlinkClick r:id="rId3"/>
              </a:rPr>
              <a:t>Sample presentation slides</a:t>
            </a:r>
            <a:endParaRPr i="1" sz="1300">
              <a:latin typeface="Source Code Pro"/>
              <a:ea typeface="Source Code Pro"/>
              <a:cs typeface="Source Code Pro"/>
              <a:sym typeface="Source Code Pr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5"/>
          <p:cNvSpPr txBox="1"/>
          <p:nvPr>
            <p:ph type="title"/>
          </p:nvPr>
        </p:nvSpPr>
        <p:spPr>
          <a:xfrm>
            <a:off x="83100" y="140450"/>
            <a:ext cx="2936100" cy="801000"/>
          </a:xfrm>
          <a:prstGeom prst="rect">
            <a:avLst/>
          </a:prstGeom>
          <a:solidFill>
            <a:schemeClr val="dk1"/>
          </a:solidFill>
        </p:spPr>
        <p:txBody>
          <a:bodyPr anchorCtr="0" anchor="t" bIns="91425" lIns="91425" spcFirstLastPara="1" rIns="91425" wrap="square" tIns="91425">
            <a:noAutofit/>
          </a:bodyPr>
          <a:lstStyle/>
          <a:p>
            <a:pPr indent="0" lvl="0" marL="0" rtl="0" algn="l">
              <a:spcBef>
                <a:spcPts val="0"/>
              </a:spcBef>
              <a:spcAft>
                <a:spcPts val="0"/>
              </a:spcAft>
              <a:buNone/>
            </a:pPr>
            <a:r>
              <a:rPr lang="en" sz="4550"/>
              <a:t>Reading Rubric:</a:t>
            </a:r>
            <a:endParaRPr sz="4550"/>
          </a:p>
        </p:txBody>
      </p:sp>
      <p:graphicFrame>
        <p:nvGraphicFramePr>
          <p:cNvPr id="306" name="Google Shape;306;p45"/>
          <p:cNvGraphicFramePr/>
          <p:nvPr/>
        </p:nvGraphicFramePr>
        <p:xfrm>
          <a:off x="0" y="1182900"/>
          <a:ext cx="3000000" cy="3000000"/>
        </p:xfrm>
        <a:graphic>
          <a:graphicData uri="http://schemas.openxmlformats.org/drawingml/2006/table">
            <a:tbl>
              <a:tblPr>
                <a:noFill/>
                <a:tableStyleId>{E3D0FEFA-23A1-4FB6-8E73-60850EFB74BB}</a:tableStyleId>
              </a:tblPr>
              <a:tblGrid>
                <a:gridCol w="650000"/>
                <a:gridCol w="1682150"/>
                <a:gridCol w="2021650"/>
                <a:gridCol w="2072575"/>
                <a:gridCol w="2717625"/>
              </a:tblGrid>
              <a:tr h="394025">
                <a:tc>
                  <a:txBody>
                    <a:bodyPr/>
                    <a:lstStyle/>
                    <a:p>
                      <a:pPr indent="0" lvl="0" marL="0" rtl="0" algn="l">
                        <a:spcBef>
                          <a:spcPts val="0"/>
                        </a:spcBef>
                        <a:spcAft>
                          <a:spcPts val="0"/>
                        </a:spcAft>
                        <a:buNone/>
                      </a:pPr>
                      <a:r>
                        <a:rPr b="1" lang="en" sz="1200"/>
                        <a:t>Score</a:t>
                      </a:r>
                      <a:endParaRPr b="1" sz="1200"/>
                    </a:p>
                  </a:txBody>
                  <a:tcPr marT="63500" marB="63500" marR="63500" marL="63500"/>
                </a:tc>
                <a:tc>
                  <a:txBody>
                    <a:bodyPr/>
                    <a:lstStyle/>
                    <a:p>
                      <a:pPr indent="0" lvl="0" marL="0" rtl="0" algn="ctr">
                        <a:spcBef>
                          <a:spcPts val="0"/>
                        </a:spcBef>
                        <a:spcAft>
                          <a:spcPts val="0"/>
                        </a:spcAft>
                        <a:buNone/>
                      </a:pPr>
                      <a:r>
                        <a:rPr lang="en" sz="1200"/>
                        <a:t>1-2</a:t>
                      </a:r>
                      <a:endParaRPr sz="1200"/>
                    </a:p>
                  </a:txBody>
                  <a:tcPr marT="63500" marB="63500" marR="63500" marL="63500"/>
                </a:tc>
                <a:tc>
                  <a:txBody>
                    <a:bodyPr/>
                    <a:lstStyle/>
                    <a:p>
                      <a:pPr indent="0" lvl="0" marL="0" rtl="0" algn="ctr">
                        <a:spcBef>
                          <a:spcPts val="0"/>
                        </a:spcBef>
                        <a:spcAft>
                          <a:spcPts val="0"/>
                        </a:spcAft>
                        <a:buNone/>
                      </a:pPr>
                      <a:r>
                        <a:rPr lang="en" sz="1200"/>
                        <a:t>3-4</a:t>
                      </a:r>
                      <a:endParaRPr sz="1200"/>
                    </a:p>
                  </a:txBody>
                  <a:tcPr marT="63500" marB="63500" marR="63500" marL="63500"/>
                </a:tc>
                <a:tc>
                  <a:txBody>
                    <a:bodyPr/>
                    <a:lstStyle/>
                    <a:p>
                      <a:pPr indent="0" lvl="0" marL="0" rtl="0" algn="ctr">
                        <a:spcBef>
                          <a:spcPts val="0"/>
                        </a:spcBef>
                        <a:spcAft>
                          <a:spcPts val="0"/>
                        </a:spcAft>
                        <a:buNone/>
                      </a:pPr>
                      <a:r>
                        <a:rPr lang="en" sz="1200"/>
                        <a:t>5-6</a:t>
                      </a:r>
                      <a:endParaRPr sz="1200"/>
                    </a:p>
                  </a:txBody>
                  <a:tcPr marT="63500" marB="63500" marR="63500" marL="63500"/>
                </a:tc>
                <a:tc>
                  <a:txBody>
                    <a:bodyPr/>
                    <a:lstStyle/>
                    <a:p>
                      <a:pPr indent="0" lvl="0" marL="0" rtl="0" algn="ctr">
                        <a:spcBef>
                          <a:spcPts val="0"/>
                        </a:spcBef>
                        <a:spcAft>
                          <a:spcPts val="0"/>
                        </a:spcAft>
                        <a:buNone/>
                      </a:pPr>
                      <a:r>
                        <a:rPr b="1" lang="en" sz="1900"/>
                        <a:t>7-8</a:t>
                      </a:r>
                      <a:endParaRPr sz="1900"/>
                    </a:p>
                  </a:txBody>
                  <a:tcPr marT="63500" marB="63500" marR="63500" marL="63500">
                    <a:solidFill>
                      <a:srgbClr val="FFFF00"/>
                    </a:solidFill>
                  </a:tcPr>
                </a:tc>
              </a:tr>
              <a:tr h="980925">
                <a:tc>
                  <a:txBody>
                    <a:bodyPr/>
                    <a:lstStyle/>
                    <a:p>
                      <a:pPr indent="0" lvl="0" marL="0" rtl="0" algn="l">
                        <a:spcBef>
                          <a:spcPts val="0"/>
                        </a:spcBef>
                        <a:spcAft>
                          <a:spcPts val="0"/>
                        </a:spcAft>
                        <a:buNone/>
                      </a:pPr>
                      <a:r>
                        <a:rPr b="1" lang="en" sz="1200"/>
                        <a:t>Level descriptor</a:t>
                      </a:r>
                      <a:endParaRPr b="1" sz="1200"/>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iii.identifies </a:t>
                      </a:r>
                      <a:r>
                        <a:rPr b="1" lang="en" sz="1200">
                          <a:latin typeface="Calibri"/>
                          <a:ea typeface="Calibri"/>
                          <a:cs typeface="Calibri"/>
                          <a:sym typeface="Calibri"/>
                        </a:rPr>
                        <a:t>basic</a:t>
                      </a:r>
                      <a:r>
                        <a:rPr lang="en" sz="1200">
                          <a:latin typeface="Calibri"/>
                          <a:ea typeface="Calibri"/>
                          <a:cs typeface="Calibri"/>
                          <a:sym typeface="Calibri"/>
                        </a:rPr>
                        <a:t> connections in complex authentic texts.</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iii.identifies </a:t>
                      </a:r>
                      <a:r>
                        <a:rPr b="1" lang="en" sz="1200">
                          <a:latin typeface="Calibri"/>
                          <a:ea typeface="Calibri"/>
                          <a:cs typeface="Calibri"/>
                          <a:sym typeface="Calibri"/>
                        </a:rPr>
                        <a:t>basic</a:t>
                      </a:r>
                      <a:r>
                        <a:rPr lang="en" sz="1200">
                          <a:latin typeface="Calibri"/>
                          <a:ea typeface="Calibri"/>
                          <a:cs typeface="Calibri"/>
                          <a:sym typeface="Calibri"/>
                        </a:rPr>
                        <a:t> connections in complex authentic texts.</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iii.</a:t>
                      </a:r>
                      <a:r>
                        <a:rPr b="1" lang="en" sz="1200">
                          <a:latin typeface="Calibri"/>
                          <a:ea typeface="Calibri"/>
                          <a:cs typeface="Calibri"/>
                          <a:sym typeface="Calibri"/>
                        </a:rPr>
                        <a:t>interprets</a:t>
                      </a:r>
                      <a:r>
                        <a:rPr lang="en" sz="1200">
                          <a:latin typeface="Calibri"/>
                          <a:ea typeface="Calibri"/>
                          <a:cs typeface="Calibri"/>
                          <a:sym typeface="Calibri"/>
                        </a:rPr>
                        <a:t> connections in complex authentic texts.</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900">
                          <a:latin typeface="Calibri"/>
                          <a:ea typeface="Calibri"/>
                          <a:cs typeface="Calibri"/>
                          <a:sym typeface="Calibri"/>
                        </a:rPr>
                        <a:t>iii.</a:t>
                      </a:r>
                      <a:r>
                        <a:rPr b="1" lang="en" sz="1900">
                          <a:latin typeface="Calibri"/>
                          <a:ea typeface="Calibri"/>
                          <a:cs typeface="Calibri"/>
                          <a:sym typeface="Calibri"/>
                        </a:rPr>
                        <a:t>analyses</a:t>
                      </a:r>
                      <a:r>
                        <a:rPr lang="en" sz="1900">
                          <a:latin typeface="Calibri"/>
                          <a:ea typeface="Calibri"/>
                          <a:cs typeface="Calibri"/>
                          <a:sym typeface="Calibri"/>
                        </a:rPr>
                        <a:t> connections in complex authentic texts.</a:t>
                      </a:r>
                      <a:endParaRPr sz="1900">
                        <a:latin typeface="Calibri"/>
                        <a:ea typeface="Calibri"/>
                        <a:cs typeface="Calibri"/>
                        <a:sym typeface="Calibri"/>
                      </a:endParaRPr>
                    </a:p>
                  </a:txBody>
                  <a:tcPr marT="63500" marB="63500" marR="63500" marL="63500">
                    <a:solidFill>
                      <a:srgbClr val="FFFF00"/>
                    </a:solidFill>
                  </a:tcPr>
                </a:tc>
              </a:tr>
              <a:tr h="444975">
                <a:tc>
                  <a:txBody>
                    <a:bodyPr/>
                    <a:lstStyle/>
                    <a:p>
                      <a:pPr indent="0" lvl="0" marL="0" rtl="0" algn="ctr">
                        <a:spcBef>
                          <a:spcPts val="0"/>
                        </a:spcBef>
                        <a:spcAft>
                          <a:spcPts val="0"/>
                        </a:spcAft>
                        <a:buNone/>
                      </a:pPr>
                      <a:r>
                        <a:rPr b="1" lang="en" sz="1200"/>
                        <a:t>%</a:t>
                      </a:r>
                      <a:endParaRPr b="1" sz="1200"/>
                    </a:p>
                  </a:txBody>
                  <a:tcPr marT="63500" marB="63500" marR="63500" marL="63500"/>
                </a:tc>
                <a:tc>
                  <a:txBody>
                    <a:bodyPr/>
                    <a:lstStyle/>
                    <a:p>
                      <a:pPr indent="0" lvl="0" marL="0" rtl="0" algn="ctr">
                        <a:spcBef>
                          <a:spcPts val="0"/>
                        </a:spcBef>
                        <a:spcAft>
                          <a:spcPts val="0"/>
                        </a:spcAft>
                        <a:buNone/>
                      </a:pPr>
                      <a:r>
                        <a:rPr lang="en" sz="1200">
                          <a:latin typeface="Calibri"/>
                          <a:ea typeface="Calibri"/>
                          <a:cs typeface="Calibri"/>
                          <a:sym typeface="Calibri"/>
                        </a:rPr>
                        <a:t>69%-50%</a:t>
                      </a:r>
                      <a:endParaRPr sz="12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rPr lang="en" sz="1200">
                          <a:latin typeface="Calibri"/>
                          <a:ea typeface="Calibri"/>
                          <a:cs typeface="Calibri"/>
                          <a:sym typeface="Calibri"/>
                        </a:rPr>
                        <a:t>79%-70%</a:t>
                      </a:r>
                      <a:endParaRPr sz="12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rPr lang="en" sz="1200">
                          <a:latin typeface="Calibri"/>
                          <a:ea typeface="Calibri"/>
                          <a:cs typeface="Calibri"/>
                          <a:sym typeface="Calibri"/>
                        </a:rPr>
                        <a:t>89%-80%</a:t>
                      </a:r>
                      <a:endParaRPr sz="12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rPr b="1" lang="en" sz="1900">
                          <a:latin typeface="Calibri"/>
                          <a:ea typeface="Calibri"/>
                          <a:cs typeface="Calibri"/>
                          <a:sym typeface="Calibri"/>
                        </a:rPr>
                        <a:t>100%-90%</a:t>
                      </a:r>
                      <a:endParaRPr b="1" sz="1900">
                        <a:latin typeface="Calibri"/>
                        <a:ea typeface="Calibri"/>
                        <a:cs typeface="Calibri"/>
                        <a:sym typeface="Calibri"/>
                      </a:endParaRPr>
                    </a:p>
                  </a:txBody>
                  <a:tcPr marT="63500" marB="63500" marR="63500" marL="63500">
                    <a:solidFill>
                      <a:srgbClr val="FFFF00"/>
                    </a:solidFill>
                  </a:tcPr>
                </a:tc>
              </a:tr>
              <a:tr h="1859000">
                <a:tc>
                  <a:txBody>
                    <a:bodyPr/>
                    <a:lstStyle/>
                    <a:p>
                      <a:pPr indent="0" lvl="0" marL="0" rtl="0" algn="l">
                        <a:spcBef>
                          <a:spcPts val="0"/>
                        </a:spcBef>
                        <a:spcAft>
                          <a:spcPts val="0"/>
                        </a:spcAft>
                        <a:buNone/>
                      </a:pPr>
                      <a:r>
                        <a:rPr b="1" lang="en" sz="1200"/>
                        <a:t>On this task</a:t>
                      </a:r>
                      <a:endParaRPr b="1" sz="1200"/>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iii. Identifies the </a:t>
                      </a:r>
                      <a:r>
                        <a:rPr b="1" lang="en" sz="1200">
                          <a:latin typeface="Calibri"/>
                          <a:ea typeface="Calibri"/>
                          <a:cs typeface="Calibri"/>
                          <a:sym typeface="Calibri"/>
                        </a:rPr>
                        <a:t>basic</a:t>
                      </a:r>
                      <a:r>
                        <a:rPr lang="en" sz="1200">
                          <a:latin typeface="Calibri"/>
                          <a:ea typeface="Calibri"/>
                          <a:cs typeface="Calibri"/>
                          <a:sym typeface="Calibri"/>
                        </a:rPr>
                        <a:t> meaning of</a:t>
                      </a:r>
                      <a:r>
                        <a:rPr b="1" lang="en" sz="1200">
                          <a:latin typeface="Calibri"/>
                          <a:ea typeface="Calibri"/>
                          <a:cs typeface="Calibri"/>
                          <a:sym typeface="Calibri"/>
                        </a:rPr>
                        <a:t> </a:t>
                      </a:r>
                      <a:r>
                        <a:rPr lang="en" sz="1200">
                          <a:latin typeface="Calibri"/>
                          <a:ea typeface="Calibri"/>
                          <a:cs typeface="Calibri"/>
                          <a:sym typeface="Calibri"/>
                        </a:rPr>
                        <a:t>social media posts using</a:t>
                      </a:r>
                      <a:r>
                        <a:rPr b="1" lang="en" sz="1200">
                          <a:latin typeface="Calibri"/>
                          <a:ea typeface="Calibri"/>
                          <a:cs typeface="Calibri"/>
                          <a:sym typeface="Calibri"/>
                        </a:rPr>
                        <a:t> </a:t>
                      </a:r>
                      <a:r>
                        <a:rPr lang="en" sz="1200">
                          <a:latin typeface="Calibri"/>
                          <a:ea typeface="Calibri"/>
                          <a:cs typeface="Calibri"/>
                          <a:sym typeface="Calibri"/>
                        </a:rPr>
                        <a:t>MAPS-C  = analysis is completed with summaries. </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iii. Identifies the </a:t>
                      </a:r>
                      <a:r>
                        <a:rPr b="1" lang="en" sz="1200">
                          <a:latin typeface="Calibri"/>
                          <a:ea typeface="Calibri"/>
                          <a:cs typeface="Calibri"/>
                          <a:sym typeface="Calibri"/>
                        </a:rPr>
                        <a:t>basic</a:t>
                      </a:r>
                      <a:r>
                        <a:rPr lang="en" sz="1200">
                          <a:latin typeface="Calibri"/>
                          <a:ea typeface="Calibri"/>
                          <a:cs typeface="Calibri"/>
                          <a:sym typeface="Calibri"/>
                        </a:rPr>
                        <a:t> meaning of</a:t>
                      </a:r>
                      <a:r>
                        <a:rPr b="1" lang="en" sz="1200">
                          <a:latin typeface="Calibri"/>
                          <a:ea typeface="Calibri"/>
                          <a:cs typeface="Calibri"/>
                          <a:sym typeface="Calibri"/>
                        </a:rPr>
                        <a:t> </a:t>
                      </a:r>
                      <a:r>
                        <a:rPr lang="en" sz="1200">
                          <a:latin typeface="Calibri"/>
                          <a:ea typeface="Calibri"/>
                          <a:cs typeface="Calibri"/>
                          <a:sym typeface="Calibri"/>
                        </a:rPr>
                        <a:t>social media posts using</a:t>
                      </a:r>
                      <a:r>
                        <a:rPr b="1" lang="en" sz="1200">
                          <a:latin typeface="Calibri"/>
                          <a:ea typeface="Calibri"/>
                          <a:cs typeface="Calibri"/>
                          <a:sym typeface="Calibri"/>
                        </a:rPr>
                        <a:t> </a:t>
                      </a:r>
                      <a:r>
                        <a:rPr lang="en" sz="1200">
                          <a:latin typeface="Calibri"/>
                          <a:ea typeface="Calibri"/>
                          <a:cs typeface="Calibri"/>
                          <a:sym typeface="Calibri"/>
                        </a:rPr>
                        <a:t>MAPS-C  = complete analysis of some speculations without evidence.</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iii. </a:t>
                      </a:r>
                      <a:r>
                        <a:rPr b="1" lang="en" sz="1200">
                          <a:latin typeface="Calibri"/>
                          <a:ea typeface="Calibri"/>
                          <a:cs typeface="Calibri"/>
                          <a:sym typeface="Calibri"/>
                        </a:rPr>
                        <a:t>interprets </a:t>
                      </a:r>
                      <a:r>
                        <a:rPr lang="en" sz="1200">
                          <a:latin typeface="Calibri"/>
                          <a:ea typeface="Calibri"/>
                          <a:cs typeface="Calibri"/>
                          <a:sym typeface="Calibri"/>
                        </a:rPr>
                        <a:t>social media posts using</a:t>
                      </a:r>
                      <a:r>
                        <a:rPr b="1" lang="en" sz="1200">
                          <a:latin typeface="Calibri"/>
                          <a:ea typeface="Calibri"/>
                          <a:cs typeface="Calibri"/>
                          <a:sym typeface="Calibri"/>
                        </a:rPr>
                        <a:t> </a:t>
                      </a:r>
                      <a:r>
                        <a:rPr lang="en" sz="1200">
                          <a:latin typeface="Calibri"/>
                          <a:ea typeface="Calibri"/>
                          <a:cs typeface="Calibri"/>
                          <a:sym typeface="Calibri"/>
                        </a:rPr>
                        <a:t>MAPS-C =complete analysis includes both interpretations with evidence and some speculations without evidence.</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900">
                          <a:latin typeface="Calibri"/>
                          <a:ea typeface="Calibri"/>
                          <a:cs typeface="Calibri"/>
                          <a:sym typeface="Calibri"/>
                        </a:rPr>
                        <a:t>iii. </a:t>
                      </a:r>
                      <a:r>
                        <a:rPr b="1" lang="en" sz="1900">
                          <a:latin typeface="Calibri"/>
                          <a:ea typeface="Calibri"/>
                          <a:cs typeface="Calibri"/>
                          <a:sym typeface="Calibri"/>
                        </a:rPr>
                        <a:t>Analyzes </a:t>
                      </a:r>
                      <a:r>
                        <a:rPr lang="en" sz="1900">
                          <a:latin typeface="Calibri"/>
                          <a:ea typeface="Calibri"/>
                          <a:cs typeface="Calibri"/>
                          <a:sym typeface="Calibri"/>
                        </a:rPr>
                        <a:t>a news article using</a:t>
                      </a:r>
                      <a:r>
                        <a:rPr b="1" lang="en" sz="1900">
                          <a:latin typeface="Calibri"/>
                          <a:ea typeface="Calibri"/>
                          <a:cs typeface="Calibri"/>
                          <a:sym typeface="Calibri"/>
                        </a:rPr>
                        <a:t> </a:t>
                      </a:r>
                      <a:r>
                        <a:rPr lang="en" sz="1900">
                          <a:latin typeface="Calibri"/>
                          <a:ea typeface="Calibri"/>
                          <a:cs typeface="Calibri"/>
                          <a:sym typeface="Calibri"/>
                        </a:rPr>
                        <a:t>MAPS-C = complete analysis includes interpretations with evidence in all sections.</a:t>
                      </a:r>
                      <a:endParaRPr sz="1900">
                        <a:latin typeface="Calibri"/>
                        <a:ea typeface="Calibri"/>
                        <a:cs typeface="Calibri"/>
                        <a:sym typeface="Calibri"/>
                      </a:endParaRPr>
                    </a:p>
                  </a:txBody>
                  <a:tcPr marT="63500" marB="63500" marR="63500" marL="63500">
                    <a:solidFill>
                      <a:srgbClr val="FFFF00"/>
                    </a:solidFill>
                  </a:tcPr>
                </a:tc>
              </a:tr>
            </a:tbl>
          </a:graphicData>
        </a:graphic>
      </p:graphicFrame>
      <p:sp>
        <p:nvSpPr>
          <p:cNvPr id="307" name="Google Shape;307;p45"/>
          <p:cNvSpPr txBox="1"/>
          <p:nvPr/>
        </p:nvSpPr>
        <p:spPr>
          <a:xfrm>
            <a:off x="3124200" y="76200"/>
            <a:ext cx="6100500" cy="103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200"/>
              <a:t>MYP Language Acquisition: </a:t>
            </a:r>
            <a:r>
              <a:rPr b="1" lang="en" sz="2200"/>
              <a:t>Criterion B:  </a:t>
            </a:r>
            <a:r>
              <a:rPr lang="en" sz="2200"/>
              <a:t>Reading: </a:t>
            </a:r>
            <a:r>
              <a:rPr b="1" i="1" lang="en" sz="2200"/>
              <a:t>iii.analyse connections.</a:t>
            </a:r>
            <a:endParaRPr b="1" i="1" sz="22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6"/>
          <p:cNvSpPr txBox="1"/>
          <p:nvPr>
            <p:ph type="title"/>
          </p:nvPr>
        </p:nvSpPr>
        <p:spPr>
          <a:xfrm>
            <a:off x="83100" y="140450"/>
            <a:ext cx="2970300" cy="801000"/>
          </a:xfrm>
          <a:prstGeom prst="rect">
            <a:avLst/>
          </a:prstGeom>
          <a:solidFill>
            <a:schemeClr val="dk1"/>
          </a:solidFill>
        </p:spPr>
        <p:txBody>
          <a:bodyPr anchorCtr="0" anchor="t" bIns="91425" lIns="91425" spcFirstLastPara="1" rIns="91425" wrap="square" tIns="91425">
            <a:noAutofit/>
          </a:bodyPr>
          <a:lstStyle/>
          <a:p>
            <a:pPr indent="0" lvl="0" marL="0" rtl="0" algn="l">
              <a:spcBef>
                <a:spcPts val="0"/>
              </a:spcBef>
              <a:spcAft>
                <a:spcPts val="0"/>
              </a:spcAft>
              <a:buNone/>
            </a:pPr>
            <a:r>
              <a:rPr lang="en" sz="4550"/>
              <a:t>Writing Rubric:</a:t>
            </a:r>
            <a:endParaRPr sz="4550"/>
          </a:p>
        </p:txBody>
      </p:sp>
      <p:graphicFrame>
        <p:nvGraphicFramePr>
          <p:cNvPr id="313" name="Google Shape;313;p46"/>
          <p:cNvGraphicFramePr/>
          <p:nvPr/>
        </p:nvGraphicFramePr>
        <p:xfrm>
          <a:off x="0" y="1301225"/>
          <a:ext cx="3000000" cy="3000000"/>
        </p:xfrm>
        <a:graphic>
          <a:graphicData uri="http://schemas.openxmlformats.org/drawingml/2006/table">
            <a:tbl>
              <a:tblPr>
                <a:noFill/>
                <a:tableStyleId>{E3D0FEFA-23A1-4FB6-8E73-60850EFB74BB}</a:tableStyleId>
              </a:tblPr>
              <a:tblGrid>
                <a:gridCol w="717900"/>
                <a:gridCol w="1800975"/>
                <a:gridCol w="2053125"/>
                <a:gridCol w="2007150"/>
                <a:gridCol w="2564850"/>
              </a:tblGrid>
              <a:tr h="458750">
                <a:tc>
                  <a:txBody>
                    <a:bodyPr/>
                    <a:lstStyle/>
                    <a:p>
                      <a:pPr indent="0" lvl="0" marL="0" rtl="0" algn="l">
                        <a:spcBef>
                          <a:spcPts val="0"/>
                        </a:spcBef>
                        <a:spcAft>
                          <a:spcPts val="0"/>
                        </a:spcAft>
                        <a:buNone/>
                      </a:pPr>
                      <a:r>
                        <a:rPr b="1" lang="en" sz="1200"/>
                        <a:t>Score</a:t>
                      </a:r>
                      <a:endParaRPr b="1" sz="1200"/>
                    </a:p>
                  </a:txBody>
                  <a:tcPr marT="63500" marB="63500" marR="63500" marL="63500"/>
                </a:tc>
                <a:tc>
                  <a:txBody>
                    <a:bodyPr/>
                    <a:lstStyle/>
                    <a:p>
                      <a:pPr indent="0" lvl="0" marL="0" rtl="0" algn="ctr">
                        <a:spcBef>
                          <a:spcPts val="0"/>
                        </a:spcBef>
                        <a:spcAft>
                          <a:spcPts val="0"/>
                        </a:spcAft>
                        <a:buNone/>
                      </a:pPr>
                      <a:r>
                        <a:rPr lang="en" sz="1200"/>
                        <a:t>1-2</a:t>
                      </a:r>
                      <a:endParaRPr sz="1200"/>
                    </a:p>
                  </a:txBody>
                  <a:tcPr marT="63500" marB="63500" marR="63500" marL="63500"/>
                </a:tc>
                <a:tc>
                  <a:txBody>
                    <a:bodyPr/>
                    <a:lstStyle/>
                    <a:p>
                      <a:pPr indent="0" lvl="0" marL="0" rtl="0" algn="ctr">
                        <a:spcBef>
                          <a:spcPts val="0"/>
                        </a:spcBef>
                        <a:spcAft>
                          <a:spcPts val="0"/>
                        </a:spcAft>
                        <a:buNone/>
                      </a:pPr>
                      <a:r>
                        <a:rPr lang="en" sz="1200"/>
                        <a:t>3-4</a:t>
                      </a:r>
                      <a:endParaRPr sz="1200"/>
                    </a:p>
                  </a:txBody>
                  <a:tcPr marT="63500" marB="63500" marR="63500" marL="63500"/>
                </a:tc>
                <a:tc>
                  <a:txBody>
                    <a:bodyPr/>
                    <a:lstStyle/>
                    <a:p>
                      <a:pPr indent="0" lvl="0" marL="0" rtl="0" algn="ctr">
                        <a:spcBef>
                          <a:spcPts val="0"/>
                        </a:spcBef>
                        <a:spcAft>
                          <a:spcPts val="0"/>
                        </a:spcAft>
                        <a:buNone/>
                      </a:pPr>
                      <a:r>
                        <a:rPr lang="en" sz="1200"/>
                        <a:t>5-6</a:t>
                      </a:r>
                      <a:endParaRPr sz="1200"/>
                    </a:p>
                  </a:txBody>
                  <a:tcPr marT="63500" marB="63500" marR="63500" marL="63500"/>
                </a:tc>
                <a:tc>
                  <a:txBody>
                    <a:bodyPr/>
                    <a:lstStyle/>
                    <a:p>
                      <a:pPr indent="0" lvl="0" marL="0" rtl="0" algn="ctr">
                        <a:spcBef>
                          <a:spcPts val="0"/>
                        </a:spcBef>
                        <a:spcAft>
                          <a:spcPts val="0"/>
                        </a:spcAft>
                        <a:buNone/>
                      </a:pPr>
                      <a:r>
                        <a:rPr b="1" lang="en" sz="1900"/>
                        <a:t>7-8</a:t>
                      </a:r>
                      <a:endParaRPr sz="1900"/>
                    </a:p>
                  </a:txBody>
                  <a:tcPr marT="63500" marB="63500" marR="63500" marL="63500">
                    <a:solidFill>
                      <a:srgbClr val="FFFF00"/>
                    </a:solidFill>
                  </a:tcPr>
                </a:tc>
              </a:tr>
              <a:tr h="1078800">
                <a:tc>
                  <a:txBody>
                    <a:bodyPr/>
                    <a:lstStyle/>
                    <a:p>
                      <a:pPr indent="0" lvl="0" marL="0" rtl="0" algn="l">
                        <a:spcBef>
                          <a:spcPts val="0"/>
                        </a:spcBef>
                        <a:spcAft>
                          <a:spcPts val="0"/>
                        </a:spcAft>
                        <a:buNone/>
                      </a:pPr>
                      <a:r>
                        <a:rPr b="1" lang="en" sz="1200"/>
                        <a:t>Level descriptor</a:t>
                      </a:r>
                      <a:endParaRPr b="1" sz="1200"/>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i.uses a </a:t>
                      </a:r>
                      <a:r>
                        <a:rPr b="1" lang="en" sz="1200">
                          <a:latin typeface="Calibri"/>
                          <a:ea typeface="Calibri"/>
                          <a:cs typeface="Calibri"/>
                          <a:sym typeface="Calibri"/>
                        </a:rPr>
                        <a:t>limited range</a:t>
                      </a:r>
                      <a:r>
                        <a:rPr lang="en" sz="1200">
                          <a:latin typeface="Calibri"/>
                          <a:ea typeface="Calibri"/>
                          <a:cs typeface="Calibri"/>
                          <a:sym typeface="Calibri"/>
                        </a:rPr>
                        <a:t> of vocabulary</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i.uses a</a:t>
                      </a:r>
                      <a:r>
                        <a:rPr b="1" lang="en" sz="1200">
                          <a:latin typeface="Calibri"/>
                          <a:ea typeface="Calibri"/>
                          <a:cs typeface="Calibri"/>
                          <a:sym typeface="Calibri"/>
                        </a:rPr>
                        <a:t> basic range</a:t>
                      </a:r>
                      <a:r>
                        <a:rPr lang="en" sz="1200">
                          <a:latin typeface="Calibri"/>
                          <a:ea typeface="Calibri"/>
                          <a:cs typeface="Calibri"/>
                          <a:sym typeface="Calibri"/>
                        </a:rPr>
                        <a:t> of vocabulary</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i.uses a </a:t>
                      </a:r>
                      <a:r>
                        <a:rPr b="1" lang="en" sz="1200">
                          <a:latin typeface="Calibri"/>
                          <a:ea typeface="Calibri"/>
                          <a:cs typeface="Calibri"/>
                          <a:sym typeface="Calibri"/>
                        </a:rPr>
                        <a:t>range</a:t>
                      </a:r>
                      <a:r>
                        <a:rPr lang="en" sz="1200">
                          <a:latin typeface="Calibri"/>
                          <a:ea typeface="Calibri"/>
                          <a:cs typeface="Calibri"/>
                          <a:sym typeface="Calibri"/>
                        </a:rPr>
                        <a:t> of vocabulary</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900">
                          <a:latin typeface="Calibri"/>
                          <a:ea typeface="Calibri"/>
                          <a:cs typeface="Calibri"/>
                          <a:sym typeface="Calibri"/>
                        </a:rPr>
                        <a:t>i.uses a </a:t>
                      </a:r>
                      <a:r>
                        <a:rPr b="1" lang="en" sz="1900">
                          <a:latin typeface="Calibri"/>
                          <a:ea typeface="Calibri"/>
                          <a:cs typeface="Calibri"/>
                          <a:sym typeface="Calibri"/>
                        </a:rPr>
                        <a:t>wide range</a:t>
                      </a:r>
                      <a:r>
                        <a:rPr lang="en" sz="1900">
                          <a:latin typeface="Calibri"/>
                          <a:ea typeface="Calibri"/>
                          <a:cs typeface="Calibri"/>
                          <a:sym typeface="Calibri"/>
                        </a:rPr>
                        <a:t> of vocabulary</a:t>
                      </a:r>
                      <a:endParaRPr sz="1900">
                        <a:latin typeface="Calibri"/>
                        <a:ea typeface="Calibri"/>
                        <a:cs typeface="Calibri"/>
                        <a:sym typeface="Calibri"/>
                      </a:endParaRPr>
                    </a:p>
                  </a:txBody>
                  <a:tcPr marT="63500" marB="63500" marR="63500" marL="63500">
                    <a:solidFill>
                      <a:srgbClr val="FFFF00"/>
                    </a:solidFill>
                  </a:tcPr>
                </a:tc>
              </a:tr>
              <a:tr h="458775">
                <a:tc>
                  <a:txBody>
                    <a:bodyPr/>
                    <a:lstStyle/>
                    <a:p>
                      <a:pPr indent="0" lvl="0" marL="0" rtl="0" algn="ctr">
                        <a:spcBef>
                          <a:spcPts val="0"/>
                        </a:spcBef>
                        <a:spcAft>
                          <a:spcPts val="0"/>
                        </a:spcAft>
                        <a:buNone/>
                      </a:pPr>
                      <a:r>
                        <a:rPr b="1" lang="en" sz="1200"/>
                        <a:t>%</a:t>
                      </a:r>
                      <a:endParaRPr b="1" sz="1200"/>
                    </a:p>
                  </a:txBody>
                  <a:tcPr marT="63500" marB="63500" marR="63500" marL="63500"/>
                </a:tc>
                <a:tc>
                  <a:txBody>
                    <a:bodyPr/>
                    <a:lstStyle/>
                    <a:p>
                      <a:pPr indent="0" lvl="0" marL="0" rtl="0" algn="ctr">
                        <a:spcBef>
                          <a:spcPts val="0"/>
                        </a:spcBef>
                        <a:spcAft>
                          <a:spcPts val="0"/>
                        </a:spcAft>
                        <a:buNone/>
                      </a:pPr>
                      <a:r>
                        <a:rPr lang="en" sz="1200">
                          <a:latin typeface="Calibri"/>
                          <a:ea typeface="Calibri"/>
                          <a:cs typeface="Calibri"/>
                          <a:sym typeface="Calibri"/>
                        </a:rPr>
                        <a:t>69%-50%</a:t>
                      </a:r>
                      <a:endParaRPr sz="12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rPr lang="en" sz="1200">
                          <a:latin typeface="Calibri"/>
                          <a:ea typeface="Calibri"/>
                          <a:cs typeface="Calibri"/>
                          <a:sym typeface="Calibri"/>
                        </a:rPr>
                        <a:t>79%-70%</a:t>
                      </a:r>
                      <a:endParaRPr sz="12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rPr lang="en" sz="1200">
                          <a:latin typeface="Calibri"/>
                          <a:ea typeface="Calibri"/>
                          <a:cs typeface="Calibri"/>
                          <a:sym typeface="Calibri"/>
                        </a:rPr>
                        <a:t>89%-80%</a:t>
                      </a:r>
                      <a:endParaRPr sz="12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rPr b="1" lang="en" sz="1900">
                          <a:latin typeface="Calibri"/>
                          <a:ea typeface="Calibri"/>
                          <a:cs typeface="Calibri"/>
                          <a:sym typeface="Calibri"/>
                        </a:rPr>
                        <a:t>100%-90%</a:t>
                      </a:r>
                      <a:endParaRPr b="1" sz="1900">
                        <a:latin typeface="Calibri"/>
                        <a:ea typeface="Calibri"/>
                        <a:cs typeface="Calibri"/>
                        <a:sym typeface="Calibri"/>
                      </a:endParaRPr>
                    </a:p>
                  </a:txBody>
                  <a:tcPr marT="63500" marB="63500" marR="63500" marL="63500">
                    <a:solidFill>
                      <a:srgbClr val="FFFF00"/>
                    </a:solidFill>
                  </a:tcPr>
                </a:tc>
              </a:tr>
              <a:tr h="1365900">
                <a:tc>
                  <a:txBody>
                    <a:bodyPr/>
                    <a:lstStyle/>
                    <a:p>
                      <a:pPr indent="0" lvl="0" marL="0" rtl="0" algn="l">
                        <a:spcBef>
                          <a:spcPts val="0"/>
                        </a:spcBef>
                        <a:spcAft>
                          <a:spcPts val="0"/>
                        </a:spcAft>
                        <a:buNone/>
                      </a:pPr>
                      <a:r>
                        <a:rPr b="1" lang="en" sz="1200"/>
                        <a:t>On this task</a:t>
                      </a:r>
                      <a:endParaRPr b="1" sz="1200"/>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 </a:t>
                      </a:r>
                      <a:r>
                        <a:rPr b="1" lang="en" sz="1200">
                          <a:latin typeface="Calibri"/>
                          <a:ea typeface="Calibri"/>
                          <a:cs typeface="Calibri"/>
                          <a:sym typeface="Calibri"/>
                        </a:rPr>
                        <a:t>Limited range</a:t>
                      </a:r>
                      <a:r>
                        <a:rPr lang="en" sz="1200">
                          <a:latin typeface="Calibri"/>
                          <a:ea typeface="Calibri"/>
                          <a:cs typeface="Calibri"/>
                          <a:sym typeface="Calibri"/>
                        </a:rPr>
                        <a:t> - does not connect textl analysis to evidence from a news article.. </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 </a:t>
                      </a:r>
                      <a:r>
                        <a:rPr b="1" lang="en" sz="1200">
                          <a:latin typeface="Calibri"/>
                          <a:ea typeface="Calibri"/>
                          <a:cs typeface="Calibri"/>
                          <a:sym typeface="Calibri"/>
                        </a:rPr>
                        <a:t>Basic range - </a:t>
                      </a:r>
                      <a:r>
                        <a:rPr lang="en" sz="1200">
                          <a:latin typeface="Calibri"/>
                          <a:ea typeface="Calibri"/>
                          <a:cs typeface="Calibri"/>
                          <a:sym typeface="Calibri"/>
                        </a:rPr>
                        <a:t>connects text analysis to evidence from a news article with little explanation </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 </a:t>
                      </a:r>
                      <a:r>
                        <a:rPr b="1" lang="en" sz="1200">
                          <a:latin typeface="Calibri"/>
                          <a:ea typeface="Calibri"/>
                          <a:cs typeface="Calibri"/>
                          <a:sym typeface="Calibri"/>
                        </a:rPr>
                        <a:t>Range</a:t>
                      </a:r>
                      <a:r>
                        <a:rPr lang="en" sz="1200">
                          <a:latin typeface="Calibri"/>
                          <a:ea typeface="Calibri"/>
                          <a:cs typeface="Calibri"/>
                          <a:sym typeface="Calibri"/>
                        </a:rPr>
                        <a:t> = connects text analysis  to evidence from a news article post with some complete explanations</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900">
                          <a:latin typeface="Calibri"/>
                          <a:ea typeface="Calibri"/>
                          <a:cs typeface="Calibri"/>
                          <a:sym typeface="Calibri"/>
                        </a:rPr>
                        <a:t>i. </a:t>
                      </a:r>
                      <a:r>
                        <a:rPr b="1" lang="en" sz="1900">
                          <a:latin typeface="Calibri"/>
                          <a:ea typeface="Calibri"/>
                          <a:cs typeface="Calibri"/>
                          <a:sym typeface="Calibri"/>
                        </a:rPr>
                        <a:t>Wide range </a:t>
                      </a:r>
                      <a:r>
                        <a:rPr lang="en" sz="1900">
                          <a:latin typeface="Calibri"/>
                          <a:ea typeface="Calibri"/>
                          <a:cs typeface="Calibri"/>
                          <a:sym typeface="Calibri"/>
                        </a:rPr>
                        <a:t> = connects text analysis to evidence from a news article with complete explanations</a:t>
                      </a:r>
                      <a:endParaRPr sz="1900">
                        <a:latin typeface="Calibri"/>
                        <a:ea typeface="Calibri"/>
                        <a:cs typeface="Calibri"/>
                        <a:sym typeface="Calibri"/>
                      </a:endParaRPr>
                    </a:p>
                  </a:txBody>
                  <a:tcPr marT="63500" marB="63500" marR="63500" marL="63500">
                    <a:solidFill>
                      <a:srgbClr val="FFFF00"/>
                    </a:solidFill>
                  </a:tcPr>
                </a:tc>
              </a:tr>
            </a:tbl>
          </a:graphicData>
        </a:graphic>
      </p:graphicFrame>
      <p:sp>
        <p:nvSpPr>
          <p:cNvPr id="314" name="Google Shape;314;p46"/>
          <p:cNvSpPr txBox="1"/>
          <p:nvPr/>
        </p:nvSpPr>
        <p:spPr>
          <a:xfrm>
            <a:off x="3124200" y="76200"/>
            <a:ext cx="5929200" cy="1106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200"/>
              <a:t>MYP Language Acquisition:</a:t>
            </a:r>
            <a:r>
              <a:rPr b="1" lang="en" sz="2200"/>
              <a:t> Criterion D:  Writing: </a:t>
            </a:r>
            <a:r>
              <a:rPr b="1" i="1" lang="en" sz="2200"/>
              <a:t>i.use a wide range of vocabulary</a:t>
            </a:r>
            <a:endParaRPr b="1" i="1" sz="22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7"/>
          <p:cNvSpPr txBox="1"/>
          <p:nvPr>
            <p:ph type="title"/>
          </p:nvPr>
        </p:nvSpPr>
        <p:spPr>
          <a:xfrm>
            <a:off x="0" y="0"/>
            <a:ext cx="9144000" cy="109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6580"/>
              <a:t>The Presentation: </a:t>
            </a:r>
            <a:r>
              <a:rPr lang="en" sz="5680"/>
              <a:t>Speaking &amp; Listening</a:t>
            </a:r>
            <a:endParaRPr sz="5680"/>
          </a:p>
        </p:txBody>
      </p:sp>
      <p:sp>
        <p:nvSpPr>
          <p:cNvPr id="320" name="Google Shape;320;p47"/>
          <p:cNvSpPr txBox="1"/>
          <p:nvPr/>
        </p:nvSpPr>
        <p:spPr>
          <a:xfrm>
            <a:off x="535650" y="1045650"/>
            <a:ext cx="8072700" cy="4018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3000">
                <a:latin typeface="Source Code Pro"/>
                <a:ea typeface="Source Code Pro"/>
                <a:cs typeface="Source Code Pro"/>
                <a:sym typeface="Source Code Pro"/>
              </a:rPr>
              <a:t>Speaking</a:t>
            </a:r>
            <a:r>
              <a:rPr lang="en" sz="1900">
                <a:latin typeface="Source Code Pro"/>
                <a:ea typeface="Source Code Pro"/>
                <a:cs typeface="Source Code Pro"/>
                <a:sym typeface="Source Code Pro"/>
              </a:rPr>
              <a:t>:</a:t>
            </a:r>
            <a:endParaRPr sz="1900">
              <a:latin typeface="Source Code Pro"/>
              <a:ea typeface="Source Code Pro"/>
              <a:cs typeface="Source Code Pro"/>
              <a:sym typeface="Source Code Pro"/>
            </a:endParaRPr>
          </a:p>
          <a:p>
            <a:pPr indent="-349250" lvl="0" marL="457200" rtl="0" algn="l">
              <a:lnSpc>
                <a:spcPct val="115000"/>
              </a:lnSpc>
              <a:spcBef>
                <a:spcPts val="1200"/>
              </a:spcBef>
              <a:spcAft>
                <a:spcPts val="0"/>
              </a:spcAft>
              <a:buSzPts val="1900"/>
              <a:buFont typeface="Source Code Pro"/>
              <a:buChar char="●"/>
            </a:pPr>
            <a:r>
              <a:rPr lang="en" sz="1900">
                <a:latin typeface="Source Code Pro"/>
                <a:ea typeface="Source Code Pro"/>
                <a:cs typeface="Source Code Pro"/>
                <a:sym typeface="Source Code Pro"/>
              </a:rPr>
              <a:t>uses academic language while </a:t>
            </a:r>
            <a:endParaRPr sz="1900">
              <a:latin typeface="Source Code Pro"/>
              <a:ea typeface="Source Code Pro"/>
              <a:cs typeface="Source Code Pro"/>
              <a:sym typeface="Source Code Pro"/>
            </a:endParaRPr>
          </a:p>
          <a:p>
            <a:pPr indent="-349250" lvl="0" marL="457200" rtl="0" algn="l">
              <a:lnSpc>
                <a:spcPct val="115000"/>
              </a:lnSpc>
              <a:spcBef>
                <a:spcPts val="0"/>
              </a:spcBef>
              <a:spcAft>
                <a:spcPts val="0"/>
              </a:spcAft>
              <a:buSzPts val="1900"/>
              <a:buFont typeface="Source Code Pro"/>
              <a:buChar char="●"/>
            </a:pPr>
            <a:r>
              <a:rPr lang="en" sz="1900">
                <a:latin typeface="Source Code Pro"/>
                <a:ea typeface="Source Code Pro"/>
                <a:cs typeface="Source Code Pro"/>
                <a:sym typeface="Source Code Pro"/>
              </a:rPr>
              <a:t>spoken clearly and loudly all of the time.</a:t>
            </a:r>
            <a:endParaRPr sz="1900">
              <a:latin typeface="Source Code Pro"/>
              <a:ea typeface="Source Code Pro"/>
              <a:cs typeface="Source Code Pro"/>
              <a:sym typeface="Source Code Pro"/>
            </a:endParaRPr>
          </a:p>
          <a:p>
            <a:pPr indent="-349250" lvl="0" marL="457200" rtl="0" algn="l">
              <a:lnSpc>
                <a:spcPct val="115000"/>
              </a:lnSpc>
              <a:spcBef>
                <a:spcPts val="0"/>
              </a:spcBef>
              <a:spcAft>
                <a:spcPts val="0"/>
              </a:spcAft>
              <a:buSzPts val="1900"/>
              <a:buFont typeface="Source Code Pro"/>
              <a:buChar char="●"/>
            </a:pPr>
            <a:r>
              <a:rPr lang="en" sz="1900">
                <a:latin typeface="Source Code Pro"/>
                <a:ea typeface="Source Code Pro"/>
                <a:cs typeface="Source Code Pro"/>
                <a:sym typeface="Source Code Pro"/>
              </a:rPr>
              <a:t>Appropriate presentation body language and eye contact</a:t>
            </a:r>
            <a:endParaRPr b="1" sz="3000">
              <a:latin typeface="Source Code Pro"/>
              <a:ea typeface="Source Code Pro"/>
              <a:cs typeface="Source Code Pro"/>
              <a:sym typeface="Source Code Pro"/>
            </a:endParaRPr>
          </a:p>
          <a:p>
            <a:pPr indent="0" lvl="0" marL="0" rtl="0" algn="l">
              <a:lnSpc>
                <a:spcPct val="115000"/>
              </a:lnSpc>
              <a:spcBef>
                <a:spcPts val="1200"/>
              </a:spcBef>
              <a:spcAft>
                <a:spcPts val="0"/>
              </a:spcAft>
              <a:buNone/>
            </a:pPr>
            <a:r>
              <a:rPr b="1" lang="en" sz="3000">
                <a:latin typeface="Source Code Pro"/>
                <a:ea typeface="Source Code Pro"/>
                <a:cs typeface="Source Code Pro"/>
                <a:sym typeface="Source Code Pro"/>
              </a:rPr>
              <a:t>Listening</a:t>
            </a:r>
            <a:r>
              <a:rPr lang="en" sz="1900">
                <a:latin typeface="Source Code Pro"/>
                <a:ea typeface="Source Code Pro"/>
                <a:cs typeface="Source Code Pro"/>
                <a:sym typeface="Source Code Pro"/>
              </a:rPr>
              <a:t>: </a:t>
            </a:r>
            <a:endParaRPr sz="1900">
              <a:latin typeface="Source Code Pro"/>
              <a:ea typeface="Source Code Pro"/>
              <a:cs typeface="Source Code Pro"/>
              <a:sym typeface="Source Code Pro"/>
            </a:endParaRPr>
          </a:p>
          <a:p>
            <a:pPr indent="-349250" lvl="0" marL="457200" rtl="0" algn="l">
              <a:lnSpc>
                <a:spcPct val="115000"/>
              </a:lnSpc>
              <a:spcBef>
                <a:spcPts val="1200"/>
              </a:spcBef>
              <a:spcAft>
                <a:spcPts val="0"/>
              </a:spcAft>
              <a:buSzPts val="1900"/>
              <a:buFont typeface="Source Code Pro"/>
              <a:buChar char="●"/>
            </a:pPr>
            <a:r>
              <a:rPr lang="en" sz="1900">
                <a:latin typeface="Source Code Pro"/>
                <a:ea typeface="Source Code Pro"/>
                <a:cs typeface="Source Code Pro"/>
                <a:sym typeface="Source Code Pro"/>
              </a:rPr>
              <a:t>You are taking notes on the feedback form</a:t>
            </a:r>
            <a:endParaRPr sz="1900">
              <a:latin typeface="Source Code Pro"/>
              <a:ea typeface="Source Code Pro"/>
              <a:cs typeface="Source Code Pro"/>
              <a:sym typeface="Source Code Pro"/>
            </a:endParaRPr>
          </a:p>
          <a:p>
            <a:pPr indent="-349250" lvl="0" marL="457200" rtl="0" algn="l">
              <a:lnSpc>
                <a:spcPct val="115000"/>
              </a:lnSpc>
              <a:spcBef>
                <a:spcPts val="0"/>
              </a:spcBef>
              <a:spcAft>
                <a:spcPts val="0"/>
              </a:spcAft>
              <a:buSzPts val="1900"/>
              <a:buFont typeface="Source Code Pro"/>
              <a:buChar char="●"/>
            </a:pPr>
            <a:r>
              <a:rPr lang="en" sz="1900">
                <a:latin typeface="Source Code Pro"/>
                <a:ea typeface="Source Code Pro"/>
                <a:cs typeface="Source Code Pro"/>
                <a:sym typeface="Source Code Pro"/>
              </a:rPr>
              <a:t>No phones are visible</a:t>
            </a:r>
            <a:endParaRPr sz="1900">
              <a:latin typeface="Source Code Pro"/>
              <a:ea typeface="Source Code Pro"/>
              <a:cs typeface="Source Code Pro"/>
              <a:sym typeface="Source Code Pro"/>
            </a:endParaRPr>
          </a:p>
          <a:p>
            <a:pPr indent="-349250" lvl="0" marL="457200" rtl="0" algn="l">
              <a:lnSpc>
                <a:spcPct val="115000"/>
              </a:lnSpc>
              <a:spcBef>
                <a:spcPts val="0"/>
              </a:spcBef>
              <a:spcAft>
                <a:spcPts val="0"/>
              </a:spcAft>
              <a:buSzPts val="1900"/>
              <a:buFont typeface="Source Code Pro"/>
              <a:buChar char="●"/>
            </a:pPr>
            <a:r>
              <a:rPr lang="en" sz="1900">
                <a:latin typeface="Source Code Pro"/>
                <a:ea typeface="Source Code Pro"/>
                <a:cs typeface="Source Code Pro"/>
                <a:sym typeface="Source Code Pro"/>
              </a:rPr>
              <a:t>No talking over the presenters.  </a:t>
            </a:r>
            <a:endParaRPr sz="1900">
              <a:latin typeface="Source Code Pro"/>
              <a:ea typeface="Source Code Pro"/>
              <a:cs typeface="Source Code Pro"/>
              <a:sym typeface="Source Code Pr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8"/>
          <p:cNvSpPr txBox="1"/>
          <p:nvPr>
            <p:ph type="title"/>
          </p:nvPr>
        </p:nvSpPr>
        <p:spPr>
          <a:xfrm>
            <a:off x="159300" y="64250"/>
            <a:ext cx="3190200" cy="801000"/>
          </a:xfrm>
          <a:prstGeom prst="rect">
            <a:avLst/>
          </a:prstGeom>
          <a:solidFill>
            <a:schemeClr val="dk1"/>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5088"/>
              <a:t>Listening Rubric:</a:t>
            </a:r>
            <a:r>
              <a:rPr lang="en"/>
              <a:t> </a:t>
            </a:r>
            <a:endParaRPr b="0" sz="1422">
              <a:latin typeface="Arial"/>
              <a:ea typeface="Arial"/>
              <a:cs typeface="Arial"/>
              <a:sym typeface="Arial"/>
            </a:endParaRPr>
          </a:p>
        </p:txBody>
      </p:sp>
      <p:graphicFrame>
        <p:nvGraphicFramePr>
          <p:cNvPr id="326" name="Google Shape;326;p48"/>
          <p:cNvGraphicFramePr/>
          <p:nvPr/>
        </p:nvGraphicFramePr>
        <p:xfrm>
          <a:off x="0" y="1104225"/>
          <a:ext cx="3000000" cy="3000000"/>
        </p:xfrm>
        <a:graphic>
          <a:graphicData uri="http://schemas.openxmlformats.org/drawingml/2006/table">
            <a:tbl>
              <a:tblPr>
                <a:noFill/>
                <a:tableStyleId>{E3D0FEFA-23A1-4FB6-8E73-60850EFB74BB}</a:tableStyleId>
              </a:tblPr>
              <a:tblGrid>
                <a:gridCol w="650025"/>
                <a:gridCol w="1868875"/>
                <a:gridCol w="2053100"/>
                <a:gridCol w="1922300"/>
                <a:gridCol w="2649725"/>
              </a:tblGrid>
              <a:tr h="458475">
                <a:tc>
                  <a:txBody>
                    <a:bodyPr/>
                    <a:lstStyle/>
                    <a:p>
                      <a:pPr indent="0" lvl="0" marL="0" rtl="0" algn="l">
                        <a:spcBef>
                          <a:spcPts val="0"/>
                        </a:spcBef>
                        <a:spcAft>
                          <a:spcPts val="0"/>
                        </a:spcAft>
                        <a:buNone/>
                      </a:pPr>
                      <a:r>
                        <a:rPr b="1" lang="en" sz="1200"/>
                        <a:t>Score</a:t>
                      </a:r>
                      <a:endParaRPr b="1" sz="1200"/>
                    </a:p>
                  </a:txBody>
                  <a:tcPr marT="63500" marB="63500" marR="63500" marL="63500"/>
                </a:tc>
                <a:tc>
                  <a:txBody>
                    <a:bodyPr/>
                    <a:lstStyle/>
                    <a:p>
                      <a:pPr indent="0" lvl="0" marL="0" rtl="0" algn="ctr">
                        <a:spcBef>
                          <a:spcPts val="0"/>
                        </a:spcBef>
                        <a:spcAft>
                          <a:spcPts val="0"/>
                        </a:spcAft>
                        <a:buNone/>
                      </a:pPr>
                      <a:r>
                        <a:rPr lang="en" sz="1200"/>
                        <a:t>1-2</a:t>
                      </a:r>
                      <a:endParaRPr sz="1200"/>
                    </a:p>
                  </a:txBody>
                  <a:tcPr marT="63500" marB="63500" marR="63500" marL="63500"/>
                </a:tc>
                <a:tc>
                  <a:txBody>
                    <a:bodyPr/>
                    <a:lstStyle/>
                    <a:p>
                      <a:pPr indent="0" lvl="0" marL="0" rtl="0" algn="ctr">
                        <a:spcBef>
                          <a:spcPts val="0"/>
                        </a:spcBef>
                        <a:spcAft>
                          <a:spcPts val="0"/>
                        </a:spcAft>
                        <a:buNone/>
                      </a:pPr>
                      <a:r>
                        <a:rPr lang="en" sz="1200"/>
                        <a:t>3-4</a:t>
                      </a:r>
                      <a:endParaRPr sz="1200"/>
                    </a:p>
                  </a:txBody>
                  <a:tcPr marT="63500" marB="63500" marR="63500" marL="63500"/>
                </a:tc>
                <a:tc>
                  <a:txBody>
                    <a:bodyPr/>
                    <a:lstStyle/>
                    <a:p>
                      <a:pPr indent="0" lvl="0" marL="0" rtl="0" algn="ctr">
                        <a:spcBef>
                          <a:spcPts val="0"/>
                        </a:spcBef>
                        <a:spcAft>
                          <a:spcPts val="0"/>
                        </a:spcAft>
                        <a:buNone/>
                      </a:pPr>
                      <a:r>
                        <a:rPr lang="en" sz="1200"/>
                        <a:t>5-6</a:t>
                      </a:r>
                      <a:endParaRPr sz="1200"/>
                    </a:p>
                  </a:txBody>
                  <a:tcPr marT="63500" marB="63500" marR="63500" marL="63500"/>
                </a:tc>
                <a:tc>
                  <a:txBody>
                    <a:bodyPr/>
                    <a:lstStyle/>
                    <a:p>
                      <a:pPr indent="0" lvl="0" marL="0" rtl="0" algn="ctr">
                        <a:spcBef>
                          <a:spcPts val="0"/>
                        </a:spcBef>
                        <a:spcAft>
                          <a:spcPts val="0"/>
                        </a:spcAft>
                        <a:buNone/>
                      </a:pPr>
                      <a:r>
                        <a:rPr b="1" lang="en" sz="1800"/>
                        <a:t>7-8</a:t>
                      </a:r>
                      <a:endParaRPr sz="1800"/>
                    </a:p>
                  </a:txBody>
                  <a:tcPr marT="63500" marB="63500" marR="63500" marL="63500">
                    <a:solidFill>
                      <a:srgbClr val="FFFF00"/>
                    </a:solidFill>
                  </a:tcPr>
                </a:tc>
              </a:tr>
              <a:tr h="873000">
                <a:tc>
                  <a:txBody>
                    <a:bodyPr/>
                    <a:lstStyle/>
                    <a:p>
                      <a:pPr indent="0" lvl="0" marL="0" rtl="0" algn="l">
                        <a:spcBef>
                          <a:spcPts val="0"/>
                        </a:spcBef>
                        <a:spcAft>
                          <a:spcPts val="0"/>
                        </a:spcAft>
                        <a:buNone/>
                      </a:pPr>
                      <a:r>
                        <a:rPr b="1" lang="en" sz="1200"/>
                        <a:t>Level descriptor</a:t>
                      </a:r>
                      <a:endParaRPr b="1" sz="1200"/>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iii.identifies </a:t>
                      </a:r>
                      <a:r>
                        <a:rPr b="1" lang="en" sz="1200">
                          <a:latin typeface="Calibri"/>
                          <a:ea typeface="Calibri"/>
                          <a:cs typeface="Calibri"/>
                          <a:sym typeface="Calibri"/>
                        </a:rPr>
                        <a:t>basic</a:t>
                      </a:r>
                      <a:r>
                        <a:rPr lang="en" sz="1200">
                          <a:latin typeface="Calibri"/>
                          <a:ea typeface="Calibri"/>
                          <a:cs typeface="Calibri"/>
                          <a:sym typeface="Calibri"/>
                        </a:rPr>
                        <a:t> connections in complex authentic texts.</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iii.identifies </a:t>
                      </a:r>
                      <a:r>
                        <a:rPr b="1" lang="en" sz="1200">
                          <a:latin typeface="Calibri"/>
                          <a:ea typeface="Calibri"/>
                          <a:cs typeface="Calibri"/>
                          <a:sym typeface="Calibri"/>
                        </a:rPr>
                        <a:t>basic</a:t>
                      </a:r>
                      <a:r>
                        <a:rPr lang="en" sz="1200">
                          <a:latin typeface="Calibri"/>
                          <a:ea typeface="Calibri"/>
                          <a:cs typeface="Calibri"/>
                          <a:sym typeface="Calibri"/>
                        </a:rPr>
                        <a:t> connections in complex authentic texts.</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iii</a:t>
                      </a:r>
                      <a:r>
                        <a:rPr b="1" lang="en" sz="1200">
                          <a:latin typeface="Calibri"/>
                          <a:ea typeface="Calibri"/>
                          <a:cs typeface="Calibri"/>
                          <a:sym typeface="Calibri"/>
                        </a:rPr>
                        <a:t>.interprets</a:t>
                      </a:r>
                      <a:r>
                        <a:rPr lang="en" sz="1200">
                          <a:latin typeface="Calibri"/>
                          <a:ea typeface="Calibri"/>
                          <a:cs typeface="Calibri"/>
                          <a:sym typeface="Calibri"/>
                        </a:rPr>
                        <a:t> connections in complex authentic texts.</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800">
                          <a:latin typeface="Calibri"/>
                          <a:ea typeface="Calibri"/>
                          <a:cs typeface="Calibri"/>
                          <a:sym typeface="Calibri"/>
                        </a:rPr>
                        <a:t>iii.</a:t>
                      </a:r>
                      <a:r>
                        <a:rPr b="1" lang="en" sz="1800">
                          <a:latin typeface="Calibri"/>
                          <a:ea typeface="Calibri"/>
                          <a:cs typeface="Calibri"/>
                          <a:sym typeface="Calibri"/>
                        </a:rPr>
                        <a:t>analyses</a:t>
                      </a:r>
                      <a:r>
                        <a:rPr lang="en" sz="1800">
                          <a:latin typeface="Calibri"/>
                          <a:ea typeface="Calibri"/>
                          <a:cs typeface="Calibri"/>
                          <a:sym typeface="Calibri"/>
                        </a:rPr>
                        <a:t> connections in complex authentic texts.</a:t>
                      </a:r>
                      <a:endParaRPr sz="1800">
                        <a:latin typeface="Calibri"/>
                        <a:ea typeface="Calibri"/>
                        <a:cs typeface="Calibri"/>
                        <a:sym typeface="Calibri"/>
                      </a:endParaRPr>
                    </a:p>
                  </a:txBody>
                  <a:tcPr marT="63500" marB="63500" marR="63500" marL="63500">
                    <a:solidFill>
                      <a:srgbClr val="FFFF00"/>
                    </a:solidFill>
                  </a:tcPr>
                </a:tc>
              </a:tr>
              <a:tr h="441525">
                <a:tc>
                  <a:txBody>
                    <a:bodyPr/>
                    <a:lstStyle/>
                    <a:p>
                      <a:pPr indent="0" lvl="0" marL="0" rtl="0" algn="ctr">
                        <a:spcBef>
                          <a:spcPts val="0"/>
                        </a:spcBef>
                        <a:spcAft>
                          <a:spcPts val="0"/>
                        </a:spcAft>
                        <a:buNone/>
                      </a:pPr>
                      <a:r>
                        <a:rPr b="1" lang="en" sz="1200"/>
                        <a:t>%</a:t>
                      </a:r>
                      <a:endParaRPr b="1" sz="1200"/>
                    </a:p>
                  </a:txBody>
                  <a:tcPr marT="63500" marB="63500" marR="63500" marL="63500"/>
                </a:tc>
                <a:tc>
                  <a:txBody>
                    <a:bodyPr/>
                    <a:lstStyle/>
                    <a:p>
                      <a:pPr indent="0" lvl="0" marL="0" rtl="0" algn="ctr">
                        <a:spcBef>
                          <a:spcPts val="0"/>
                        </a:spcBef>
                        <a:spcAft>
                          <a:spcPts val="0"/>
                        </a:spcAft>
                        <a:buNone/>
                      </a:pPr>
                      <a:r>
                        <a:rPr lang="en" sz="1200">
                          <a:latin typeface="Calibri"/>
                          <a:ea typeface="Calibri"/>
                          <a:cs typeface="Calibri"/>
                          <a:sym typeface="Calibri"/>
                        </a:rPr>
                        <a:t>69%-50%</a:t>
                      </a:r>
                      <a:endParaRPr sz="12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rPr lang="en" sz="1200">
                          <a:latin typeface="Calibri"/>
                          <a:ea typeface="Calibri"/>
                          <a:cs typeface="Calibri"/>
                          <a:sym typeface="Calibri"/>
                        </a:rPr>
                        <a:t>79%-70%</a:t>
                      </a:r>
                      <a:endParaRPr sz="12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rPr lang="en" sz="1200">
                          <a:latin typeface="Calibri"/>
                          <a:ea typeface="Calibri"/>
                          <a:cs typeface="Calibri"/>
                          <a:sym typeface="Calibri"/>
                        </a:rPr>
                        <a:t>89%-80%</a:t>
                      </a:r>
                      <a:endParaRPr sz="12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rPr b="1" lang="en" sz="1800">
                          <a:latin typeface="Calibri"/>
                          <a:ea typeface="Calibri"/>
                          <a:cs typeface="Calibri"/>
                          <a:sym typeface="Calibri"/>
                        </a:rPr>
                        <a:t>100%-90%</a:t>
                      </a:r>
                      <a:endParaRPr b="1" sz="1800">
                        <a:latin typeface="Calibri"/>
                        <a:ea typeface="Calibri"/>
                        <a:cs typeface="Calibri"/>
                        <a:sym typeface="Calibri"/>
                      </a:endParaRPr>
                    </a:p>
                  </a:txBody>
                  <a:tcPr marT="63500" marB="63500" marR="63500" marL="63500">
                    <a:solidFill>
                      <a:srgbClr val="FFFF00"/>
                    </a:solidFill>
                  </a:tcPr>
                </a:tc>
              </a:tr>
              <a:tr h="1929075">
                <a:tc>
                  <a:txBody>
                    <a:bodyPr/>
                    <a:lstStyle/>
                    <a:p>
                      <a:pPr indent="0" lvl="0" marL="0" rtl="0" algn="l">
                        <a:spcBef>
                          <a:spcPts val="0"/>
                        </a:spcBef>
                        <a:spcAft>
                          <a:spcPts val="0"/>
                        </a:spcAft>
                        <a:buNone/>
                      </a:pPr>
                      <a:r>
                        <a:rPr b="1" lang="en" sz="1200"/>
                        <a:t>On this task</a:t>
                      </a:r>
                      <a:endParaRPr b="1" sz="1200"/>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iii. </a:t>
                      </a:r>
                      <a:r>
                        <a:rPr b="1" lang="en" sz="1200">
                          <a:latin typeface="Calibri"/>
                          <a:ea typeface="Calibri"/>
                          <a:cs typeface="Calibri"/>
                          <a:sym typeface="Calibri"/>
                        </a:rPr>
                        <a:t>basic</a:t>
                      </a:r>
                      <a:r>
                        <a:rPr lang="en" sz="1200">
                          <a:latin typeface="Calibri"/>
                          <a:ea typeface="Calibri"/>
                          <a:cs typeface="Calibri"/>
                          <a:sym typeface="Calibri"/>
                        </a:rPr>
                        <a:t> = reflects on the bias and imperative in a way that shows understanding of the issue in less than half of presentations OR shows frequent misunderstanding of the issue.</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iii. </a:t>
                      </a:r>
                      <a:r>
                        <a:rPr b="1" lang="en" sz="1200">
                          <a:latin typeface="Calibri"/>
                          <a:ea typeface="Calibri"/>
                          <a:cs typeface="Calibri"/>
                          <a:sym typeface="Calibri"/>
                        </a:rPr>
                        <a:t>basic</a:t>
                      </a:r>
                      <a:r>
                        <a:rPr lang="en" sz="1200">
                          <a:latin typeface="Calibri"/>
                          <a:ea typeface="Calibri"/>
                          <a:cs typeface="Calibri"/>
                          <a:sym typeface="Calibri"/>
                        </a:rPr>
                        <a:t> = reflects on the bias and imperative in a way that shows understanding of the issue some presentations OR shows some misunderstanding of the issues.</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iii. </a:t>
                      </a:r>
                      <a:r>
                        <a:rPr b="1" lang="en" sz="1200">
                          <a:latin typeface="Calibri"/>
                          <a:ea typeface="Calibri"/>
                          <a:cs typeface="Calibri"/>
                          <a:sym typeface="Calibri"/>
                        </a:rPr>
                        <a:t>interprets </a:t>
                      </a:r>
                      <a:r>
                        <a:rPr lang="en" sz="1200">
                          <a:latin typeface="Calibri"/>
                          <a:ea typeface="Calibri"/>
                          <a:cs typeface="Calibri"/>
                          <a:sym typeface="Calibri"/>
                        </a:rPr>
                        <a:t>= reflects on the bias and imperative in a way that shows understanding of the issue in most presentations OR shows limited misunderstanding of the issues.</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800">
                          <a:latin typeface="Calibri"/>
                          <a:ea typeface="Calibri"/>
                          <a:cs typeface="Calibri"/>
                          <a:sym typeface="Calibri"/>
                        </a:rPr>
                        <a:t>iii. </a:t>
                      </a:r>
                      <a:r>
                        <a:rPr b="1" lang="en" sz="1800">
                          <a:latin typeface="Calibri"/>
                          <a:ea typeface="Calibri"/>
                          <a:cs typeface="Calibri"/>
                          <a:sym typeface="Calibri"/>
                        </a:rPr>
                        <a:t>Analyzes </a:t>
                      </a:r>
                      <a:r>
                        <a:rPr lang="en" sz="1800">
                          <a:latin typeface="Calibri"/>
                          <a:ea typeface="Calibri"/>
                          <a:cs typeface="Calibri"/>
                          <a:sym typeface="Calibri"/>
                        </a:rPr>
                        <a:t>= reflects on the bias and  imperative in a way that shows understanding of the issue in all presentations</a:t>
                      </a:r>
                      <a:endParaRPr sz="1800">
                        <a:latin typeface="Calibri"/>
                        <a:ea typeface="Calibri"/>
                        <a:cs typeface="Calibri"/>
                        <a:sym typeface="Calibri"/>
                      </a:endParaRPr>
                    </a:p>
                  </a:txBody>
                  <a:tcPr marT="63500" marB="63500" marR="63500" marL="63500">
                    <a:solidFill>
                      <a:srgbClr val="FFFF00"/>
                    </a:solidFill>
                  </a:tcPr>
                </a:tc>
              </a:tr>
            </a:tbl>
          </a:graphicData>
        </a:graphic>
      </p:graphicFrame>
      <p:sp>
        <p:nvSpPr>
          <p:cNvPr id="327" name="Google Shape;327;p48"/>
          <p:cNvSpPr txBox="1"/>
          <p:nvPr/>
        </p:nvSpPr>
        <p:spPr>
          <a:xfrm>
            <a:off x="3479925" y="0"/>
            <a:ext cx="5664000" cy="95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22">
                <a:solidFill>
                  <a:schemeClr val="accent1"/>
                </a:solidFill>
              </a:rPr>
              <a:t>MYP Language Acquisition:</a:t>
            </a:r>
            <a:r>
              <a:rPr b="1" lang="en" sz="2222">
                <a:solidFill>
                  <a:schemeClr val="accent1"/>
                </a:solidFill>
              </a:rPr>
              <a:t> Criterion A</a:t>
            </a:r>
            <a:r>
              <a:rPr lang="en" sz="2222">
                <a:solidFill>
                  <a:schemeClr val="accent1"/>
                </a:solidFill>
              </a:rPr>
              <a:t>: Listening: </a:t>
            </a:r>
            <a:r>
              <a:rPr b="1" i="1" lang="en" sz="2222">
                <a:solidFill>
                  <a:schemeClr val="accent1"/>
                </a:solidFill>
              </a:rPr>
              <a:t>iii.analyse connections</a:t>
            </a:r>
            <a:endParaRPr b="1" i="1" sz="2600">
              <a:solidFill>
                <a:schemeClr val="dk2"/>
              </a:solidFill>
              <a:latin typeface="Source Code Pro"/>
              <a:ea typeface="Source Code Pro"/>
              <a:cs typeface="Source Code Pro"/>
              <a:sym typeface="Source Code Pr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9"/>
          <p:cNvSpPr txBox="1"/>
          <p:nvPr>
            <p:ph type="title"/>
          </p:nvPr>
        </p:nvSpPr>
        <p:spPr>
          <a:xfrm>
            <a:off x="159300" y="64250"/>
            <a:ext cx="2953200" cy="801000"/>
          </a:xfrm>
          <a:prstGeom prst="rect">
            <a:avLst/>
          </a:prstGeom>
          <a:solidFill>
            <a:schemeClr val="dk1"/>
          </a:solidFill>
        </p:spPr>
        <p:txBody>
          <a:bodyPr anchorCtr="0" anchor="t" bIns="91425" lIns="91425" spcFirstLastPara="1" rIns="91425" wrap="square" tIns="91425">
            <a:noAutofit/>
          </a:bodyPr>
          <a:lstStyle/>
          <a:p>
            <a:pPr indent="0" lvl="0" marL="0" rtl="0" algn="l">
              <a:spcBef>
                <a:spcPts val="0"/>
              </a:spcBef>
              <a:spcAft>
                <a:spcPts val="0"/>
              </a:spcAft>
              <a:buNone/>
            </a:pPr>
            <a:r>
              <a:rPr lang="en" sz="4550"/>
              <a:t>Speaking Rubric:</a:t>
            </a:r>
            <a:endParaRPr sz="4550"/>
          </a:p>
        </p:txBody>
      </p:sp>
      <p:graphicFrame>
        <p:nvGraphicFramePr>
          <p:cNvPr id="333" name="Google Shape;333;p49"/>
          <p:cNvGraphicFramePr/>
          <p:nvPr/>
        </p:nvGraphicFramePr>
        <p:xfrm>
          <a:off x="0" y="1294075"/>
          <a:ext cx="3000000" cy="3000000"/>
        </p:xfrm>
        <a:graphic>
          <a:graphicData uri="http://schemas.openxmlformats.org/drawingml/2006/table">
            <a:tbl>
              <a:tblPr>
                <a:noFill/>
                <a:tableStyleId>{E3D0FEFA-23A1-4FB6-8E73-60850EFB74BB}</a:tableStyleId>
              </a:tblPr>
              <a:tblGrid>
                <a:gridCol w="700950"/>
                <a:gridCol w="1834925"/>
                <a:gridCol w="2036125"/>
                <a:gridCol w="1956250"/>
                <a:gridCol w="2615775"/>
              </a:tblGrid>
              <a:tr h="397900">
                <a:tc>
                  <a:txBody>
                    <a:bodyPr/>
                    <a:lstStyle/>
                    <a:p>
                      <a:pPr indent="0" lvl="0" marL="0" rtl="0" algn="l">
                        <a:spcBef>
                          <a:spcPts val="0"/>
                        </a:spcBef>
                        <a:spcAft>
                          <a:spcPts val="0"/>
                        </a:spcAft>
                        <a:buNone/>
                      </a:pPr>
                      <a:r>
                        <a:rPr b="1" lang="en" sz="1200"/>
                        <a:t>Score</a:t>
                      </a:r>
                      <a:endParaRPr b="1" sz="1200"/>
                    </a:p>
                  </a:txBody>
                  <a:tcPr marT="63500" marB="63500" marR="63500" marL="63500"/>
                </a:tc>
                <a:tc>
                  <a:txBody>
                    <a:bodyPr/>
                    <a:lstStyle/>
                    <a:p>
                      <a:pPr indent="0" lvl="0" marL="0" rtl="0" algn="ctr">
                        <a:spcBef>
                          <a:spcPts val="0"/>
                        </a:spcBef>
                        <a:spcAft>
                          <a:spcPts val="0"/>
                        </a:spcAft>
                        <a:buNone/>
                      </a:pPr>
                      <a:r>
                        <a:rPr lang="en" sz="1200"/>
                        <a:t>1-2</a:t>
                      </a:r>
                      <a:endParaRPr sz="1200"/>
                    </a:p>
                  </a:txBody>
                  <a:tcPr marT="63500" marB="63500" marR="63500" marL="63500"/>
                </a:tc>
                <a:tc>
                  <a:txBody>
                    <a:bodyPr/>
                    <a:lstStyle/>
                    <a:p>
                      <a:pPr indent="0" lvl="0" marL="0" rtl="0" algn="ctr">
                        <a:spcBef>
                          <a:spcPts val="0"/>
                        </a:spcBef>
                        <a:spcAft>
                          <a:spcPts val="0"/>
                        </a:spcAft>
                        <a:buNone/>
                      </a:pPr>
                      <a:r>
                        <a:rPr lang="en" sz="1200"/>
                        <a:t>3-4</a:t>
                      </a:r>
                      <a:endParaRPr sz="1200"/>
                    </a:p>
                  </a:txBody>
                  <a:tcPr marT="63500" marB="63500" marR="63500" marL="63500"/>
                </a:tc>
                <a:tc>
                  <a:txBody>
                    <a:bodyPr/>
                    <a:lstStyle/>
                    <a:p>
                      <a:pPr indent="0" lvl="0" marL="0" rtl="0" algn="ctr">
                        <a:spcBef>
                          <a:spcPts val="0"/>
                        </a:spcBef>
                        <a:spcAft>
                          <a:spcPts val="0"/>
                        </a:spcAft>
                        <a:buNone/>
                      </a:pPr>
                      <a:r>
                        <a:rPr lang="en" sz="1200"/>
                        <a:t>5-6</a:t>
                      </a:r>
                      <a:endParaRPr sz="1200"/>
                    </a:p>
                  </a:txBody>
                  <a:tcPr marT="63500" marB="63500" marR="63500" marL="63500"/>
                </a:tc>
                <a:tc>
                  <a:txBody>
                    <a:bodyPr/>
                    <a:lstStyle/>
                    <a:p>
                      <a:pPr indent="0" lvl="0" marL="0" rtl="0" algn="ctr">
                        <a:spcBef>
                          <a:spcPts val="0"/>
                        </a:spcBef>
                        <a:spcAft>
                          <a:spcPts val="0"/>
                        </a:spcAft>
                        <a:buNone/>
                      </a:pPr>
                      <a:r>
                        <a:rPr b="1" lang="en" sz="1900"/>
                        <a:t>7-8</a:t>
                      </a:r>
                      <a:endParaRPr sz="1900"/>
                    </a:p>
                  </a:txBody>
                  <a:tcPr marT="63500" marB="63500" marR="63500" marL="63500">
                    <a:solidFill>
                      <a:srgbClr val="FFFF00"/>
                    </a:solidFill>
                  </a:tcPr>
                </a:tc>
              </a:tr>
              <a:tr h="1115125">
                <a:tc>
                  <a:txBody>
                    <a:bodyPr/>
                    <a:lstStyle/>
                    <a:p>
                      <a:pPr indent="0" lvl="0" marL="0" rtl="0" algn="l">
                        <a:spcBef>
                          <a:spcPts val="0"/>
                        </a:spcBef>
                        <a:spcAft>
                          <a:spcPts val="0"/>
                        </a:spcAft>
                        <a:buNone/>
                      </a:pPr>
                      <a:r>
                        <a:rPr b="1" lang="en" sz="1200"/>
                        <a:t>Level descriptor</a:t>
                      </a:r>
                      <a:endParaRPr b="1" sz="1200"/>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i.uses a </a:t>
                      </a:r>
                      <a:r>
                        <a:rPr b="1" lang="en" sz="1200">
                          <a:latin typeface="Calibri"/>
                          <a:ea typeface="Calibri"/>
                          <a:cs typeface="Calibri"/>
                          <a:sym typeface="Calibri"/>
                        </a:rPr>
                        <a:t>limited range</a:t>
                      </a:r>
                      <a:r>
                        <a:rPr lang="en" sz="1200">
                          <a:latin typeface="Calibri"/>
                          <a:ea typeface="Calibri"/>
                          <a:cs typeface="Calibri"/>
                          <a:sym typeface="Calibri"/>
                        </a:rPr>
                        <a:t> of vocabulary</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i.uses a </a:t>
                      </a:r>
                      <a:r>
                        <a:rPr b="1" lang="en" sz="1200">
                          <a:latin typeface="Calibri"/>
                          <a:ea typeface="Calibri"/>
                          <a:cs typeface="Calibri"/>
                          <a:sym typeface="Calibri"/>
                        </a:rPr>
                        <a:t>basic range</a:t>
                      </a:r>
                      <a:r>
                        <a:rPr lang="en" sz="1200">
                          <a:latin typeface="Calibri"/>
                          <a:ea typeface="Calibri"/>
                          <a:cs typeface="Calibri"/>
                          <a:sym typeface="Calibri"/>
                        </a:rPr>
                        <a:t> of vocabulary</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i.uses a </a:t>
                      </a:r>
                      <a:r>
                        <a:rPr b="1" lang="en" sz="1200">
                          <a:latin typeface="Calibri"/>
                          <a:ea typeface="Calibri"/>
                          <a:cs typeface="Calibri"/>
                          <a:sym typeface="Calibri"/>
                        </a:rPr>
                        <a:t>range</a:t>
                      </a:r>
                      <a:r>
                        <a:rPr lang="en" sz="1200">
                          <a:latin typeface="Calibri"/>
                          <a:ea typeface="Calibri"/>
                          <a:cs typeface="Calibri"/>
                          <a:sym typeface="Calibri"/>
                        </a:rPr>
                        <a:t> of vocabulary</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900">
                          <a:latin typeface="Calibri"/>
                          <a:ea typeface="Calibri"/>
                          <a:cs typeface="Calibri"/>
                          <a:sym typeface="Calibri"/>
                        </a:rPr>
                        <a:t>i.uses a</a:t>
                      </a:r>
                      <a:r>
                        <a:rPr b="1" lang="en" sz="1900">
                          <a:latin typeface="Calibri"/>
                          <a:ea typeface="Calibri"/>
                          <a:cs typeface="Calibri"/>
                          <a:sym typeface="Calibri"/>
                        </a:rPr>
                        <a:t> wide range</a:t>
                      </a:r>
                      <a:r>
                        <a:rPr lang="en" sz="1900">
                          <a:latin typeface="Calibri"/>
                          <a:ea typeface="Calibri"/>
                          <a:cs typeface="Calibri"/>
                          <a:sym typeface="Calibri"/>
                        </a:rPr>
                        <a:t> of vocabulary</a:t>
                      </a:r>
                      <a:endParaRPr sz="1900">
                        <a:latin typeface="Calibri"/>
                        <a:ea typeface="Calibri"/>
                        <a:cs typeface="Calibri"/>
                        <a:sym typeface="Calibri"/>
                      </a:endParaRPr>
                    </a:p>
                  </a:txBody>
                  <a:tcPr marT="63500" marB="63500" marR="63500" marL="63500">
                    <a:solidFill>
                      <a:srgbClr val="FFFF00"/>
                    </a:solidFill>
                  </a:tcPr>
                </a:tc>
              </a:tr>
              <a:tr h="448800">
                <a:tc>
                  <a:txBody>
                    <a:bodyPr/>
                    <a:lstStyle/>
                    <a:p>
                      <a:pPr indent="0" lvl="0" marL="0" rtl="0" algn="ctr">
                        <a:spcBef>
                          <a:spcPts val="0"/>
                        </a:spcBef>
                        <a:spcAft>
                          <a:spcPts val="0"/>
                        </a:spcAft>
                        <a:buNone/>
                      </a:pPr>
                      <a:r>
                        <a:rPr b="1" lang="en" sz="1200"/>
                        <a:t>%</a:t>
                      </a:r>
                      <a:endParaRPr b="1" sz="1200"/>
                    </a:p>
                  </a:txBody>
                  <a:tcPr marT="63500" marB="63500" marR="63500" marL="63500"/>
                </a:tc>
                <a:tc>
                  <a:txBody>
                    <a:bodyPr/>
                    <a:lstStyle/>
                    <a:p>
                      <a:pPr indent="0" lvl="0" marL="0" rtl="0" algn="ctr">
                        <a:spcBef>
                          <a:spcPts val="0"/>
                        </a:spcBef>
                        <a:spcAft>
                          <a:spcPts val="0"/>
                        </a:spcAft>
                        <a:buNone/>
                      </a:pPr>
                      <a:r>
                        <a:rPr lang="en" sz="1200">
                          <a:latin typeface="Calibri"/>
                          <a:ea typeface="Calibri"/>
                          <a:cs typeface="Calibri"/>
                          <a:sym typeface="Calibri"/>
                        </a:rPr>
                        <a:t>69%-50%</a:t>
                      </a:r>
                      <a:endParaRPr sz="12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rPr lang="en" sz="1200">
                          <a:latin typeface="Calibri"/>
                          <a:ea typeface="Calibri"/>
                          <a:cs typeface="Calibri"/>
                          <a:sym typeface="Calibri"/>
                        </a:rPr>
                        <a:t>79%-70%</a:t>
                      </a:r>
                      <a:endParaRPr sz="12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rPr lang="en" sz="1200">
                          <a:latin typeface="Calibri"/>
                          <a:ea typeface="Calibri"/>
                          <a:cs typeface="Calibri"/>
                          <a:sym typeface="Calibri"/>
                        </a:rPr>
                        <a:t>89%-80%</a:t>
                      </a:r>
                      <a:endParaRPr sz="12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rPr b="1" lang="en" sz="1900">
                          <a:latin typeface="Calibri"/>
                          <a:ea typeface="Calibri"/>
                          <a:cs typeface="Calibri"/>
                          <a:sym typeface="Calibri"/>
                        </a:rPr>
                        <a:t>100%-90%</a:t>
                      </a:r>
                      <a:endParaRPr b="1" sz="1900">
                        <a:latin typeface="Calibri"/>
                        <a:ea typeface="Calibri"/>
                        <a:cs typeface="Calibri"/>
                        <a:sym typeface="Calibri"/>
                      </a:endParaRPr>
                    </a:p>
                  </a:txBody>
                  <a:tcPr marT="63500" marB="63500" marR="63500" marL="63500">
                    <a:solidFill>
                      <a:srgbClr val="FFFF00"/>
                    </a:solidFill>
                  </a:tcPr>
                </a:tc>
              </a:tr>
              <a:tr h="1411900">
                <a:tc>
                  <a:txBody>
                    <a:bodyPr/>
                    <a:lstStyle/>
                    <a:p>
                      <a:pPr indent="0" lvl="0" marL="0" rtl="0" algn="l">
                        <a:spcBef>
                          <a:spcPts val="0"/>
                        </a:spcBef>
                        <a:spcAft>
                          <a:spcPts val="0"/>
                        </a:spcAft>
                        <a:buNone/>
                      </a:pPr>
                      <a:r>
                        <a:rPr b="1" lang="en" sz="1200"/>
                        <a:t>On this task</a:t>
                      </a:r>
                      <a:endParaRPr b="1" sz="1200"/>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 </a:t>
                      </a:r>
                      <a:r>
                        <a:rPr b="1" lang="en" sz="1200">
                          <a:latin typeface="Calibri"/>
                          <a:ea typeface="Calibri"/>
                          <a:cs typeface="Calibri"/>
                          <a:sym typeface="Calibri"/>
                        </a:rPr>
                        <a:t>Limited range</a:t>
                      </a:r>
                      <a:r>
                        <a:rPr lang="en" sz="1200">
                          <a:latin typeface="Calibri"/>
                          <a:ea typeface="Calibri"/>
                          <a:cs typeface="Calibri"/>
                          <a:sym typeface="Calibri"/>
                        </a:rPr>
                        <a:t> - uses academic language while speaking clearly, and loudly less than half of the time. </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 </a:t>
                      </a:r>
                      <a:r>
                        <a:rPr b="1" lang="en" sz="1200">
                          <a:latin typeface="Calibri"/>
                          <a:ea typeface="Calibri"/>
                          <a:cs typeface="Calibri"/>
                          <a:sym typeface="Calibri"/>
                        </a:rPr>
                        <a:t>Basic range - </a:t>
                      </a:r>
                      <a:r>
                        <a:rPr lang="en" sz="1200">
                          <a:latin typeface="Calibri"/>
                          <a:ea typeface="Calibri"/>
                          <a:cs typeface="Calibri"/>
                          <a:sym typeface="Calibri"/>
                        </a:rPr>
                        <a:t>uses academic language while speaking clearly, and loudly some of the time.  </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 </a:t>
                      </a:r>
                      <a:r>
                        <a:rPr b="1" lang="en" sz="1200">
                          <a:latin typeface="Calibri"/>
                          <a:ea typeface="Calibri"/>
                          <a:cs typeface="Calibri"/>
                          <a:sym typeface="Calibri"/>
                        </a:rPr>
                        <a:t>Range</a:t>
                      </a:r>
                      <a:r>
                        <a:rPr lang="en" sz="1200">
                          <a:latin typeface="Calibri"/>
                          <a:ea typeface="Calibri"/>
                          <a:cs typeface="Calibri"/>
                          <a:sym typeface="Calibri"/>
                        </a:rPr>
                        <a:t> = uses academic language while speaking clearly, and loudly most of the time.</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900">
                          <a:latin typeface="Calibri"/>
                          <a:ea typeface="Calibri"/>
                          <a:cs typeface="Calibri"/>
                          <a:sym typeface="Calibri"/>
                        </a:rPr>
                        <a:t>i. </a:t>
                      </a:r>
                      <a:r>
                        <a:rPr b="1" lang="en" sz="1900">
                          <a:latin typeface="Calibri"/>
                          <a:ea typeface="Calibri"/>
                          <a:cs typeface="Calibri"/>
                          <a:sym typeface="Calibri"/>
                        </a:rPr>
                        <a:t>Wide range </a:t>
                      </a:r>
                      <a:r>
                        <a:rPr lang="en" sz="1900">
                          <a:latin typeface="Calibri"/>
                          <a:ea typeface="Calibri"/>
                          <a:cs typeface="Calibri"/>
                          <a:sym typeface="Calibri"/>
                        </a:rPr>
                        <a:t> = uses academic language while speaking clearly, and loudly all of the time.</a:t>
                      </a:r>
                      <a:endParaRPr sz="1900">
                        <a:latin typeface="Calibri"/>
                        <a:ea typeface="Calibri"/>
                        <a:cs typeface="Calibri"/>
                        <a:sym typeface="Calibri"/>
                      </a:endParaRPr>
                    </a:p>
                  </a:txBody>
                  <a:tcPr marT="63500" marB="63500" marR="63500" marL="63500">
                    <a:solidFill>
                      <a:srgbClr val="FFFF00"/>
                    </a:solidFill>
                  </a:tcPr>
                </a:tc>
              </a:tr>
            </a:tbl>
          </a:graphicData>
        </a:graphic>
      </p:graphicFrame>
      <p:sp>
        <p:nvSpPr>
          <p:cNvPr id="334" name="Google Shape;334;p49"/>
          <p:cNvSpPr txBox="1"/>
          <p:nvPr/>
        </p:nvSpPr>
        <p:spPr>
          <a:xfrm>
            <a:off x="3112500" y="76200"/>
            <a:ext cx="6031500" cy="936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200"/>
              <a:t>MYP Language Acquisition</a:t>
            </a:r>
            <a:r>
              <a:rPr b="1" lang="en" sz="2200"/>
              <a:t>:  Criterion C:  </a:t>
            </a:r>
            <a:r>
              <a:rPr lang="en" sz="2200"/>
              <a:t>Speaking</a:t>
            </a:r>
            <a:r>
              <a:rPr b="1" lang="en" sz="2200"/>
              <a:t>: </a:t>
            </a:r>
            <a:r>
              <a:rPr b="1" i="1" lang="en" sz="2200"/>
              <a:t>i.use a wide range of vocabulary</a:t>
            </a:r>
            <a:endParaRPr b="1" i="1" sz="22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0"/>
          <p:cNvSpPr txBox="1"/>
          <p:nvPr>
            <p:ph type="title"/>
          </p:nvPr>
        </p:nvSpPr>
        <p:spPr>
          <a:xfrm>
            <a:off x="311700" y="-76200"/>
            <a:ext cx="8520600" cy="1298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8300"/>
              <a:t>Collaborative</a:t>
            </a:r>
            <a:r>
              <a:rPr lang="en" sz="8300"/>
              <a:t> Photo</a:t>
            </a:r>
            <a:endParaRPr sz="8300"/>
          </a:p>
        </p:txBody>
      </p:sp>
      <p:sp>
        <p:nvSpPr>
          <p:cNvPr id="340" name="Google Shape;340;p50"/>
          <p:cNvSpPr txBox="1"/>
          <p:nvPr>
            <p:ph idx="1" type="body"/>
          </p:nvPr>
        </p:nvSpPr>
        <p:spPr>
          <a:xfrm>
            <a:off x="60725" y="1298700"/>
            <a:ext cx="9083400" cy="36999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000">
                <a:solidFill>
                  <a:srgbClr val="000000"/>
                </a:solidFill>
              </a:rPr>
              <a:t>Today' theme is </a:t>
            </a:r>
            <a:r>
              <a:rPr b="1" lang="en" sz="4000">
                <a:solidFill>
                  <a:srgbClr val="000000"/>
                </a:solidFill>
                <a:highlight>
                  <a:srgbClr val="FFFF00"/>
                </a:highlight>
              </a:rPr>
              <a:t>Peace &amp; Calm </a:t>
            </a:r>
            <a:endParaRPr b="1" sz="4000">
              <a:solidFill>
                <a:srgbClr val="000000"/>
              </a:solidFill>
              <a:highlight>
                <a:srgbClr val="FFFF00"/>
              </a:highlight>
            </a:endParaRPr>
          </a:p>
          <a:p>
            <a:pPr indent="0" lvl="0" marL="0" rtl="0" algn="l">
              <a:spcBef>
                <a:spcPts val="1200"/>
              </a:spcBef>
              <a:spcAft>
                <a:spcPts val="0"/>
              </a:spcAft>
              <a:buNone/>
            </a:pPr>
            <a:r>
              <a:rPr lang="en" sz="2500">
                <a:solidFill>
                  <a:srgbClr val="000000"/>
                </a:solidFill>
              </a:rPr>
              <a:t>Each person will get 1 minute to draw</a:t>
            </a:r>
            <a:endParaRPr sz="2500">
              <a:solidFill>
                <a:srgbClr val="000000"/>
              </a:solidFill>
            </a:endParaRPr>
          </a:p>
          <a:p>
            <a:pPr indent="-387350" lvl="0" marL="457200" rtl="0" algn="l">
              <a:spcBef>
                <a:spcPts val="1200"/>
              </a:spcBef>
              <a:spcAft>
                <a:spcPts val="0"/>
              </a:spcAft>
              <a:buClr>
                <a:srgbClr val="000000"/>
              </a:buClr>
              <a:buSzPts val="2500"/>
              <a:buChar char="●"/>
            </a:pPr>
            <a:r>
              <a:rPr lang="en" sz="2500">
                <a:solidFill>
                  <a:srgbClr val="000000"/>
                </a:solidFill>
              </a:rPr>
              <a:t>The first person starts the drawing</a:t>
            </a:r>
            <a:endParaRPr sz="2500">
              <a:solidFill>
                <a:srgbClr val="000000"/>
              </a:solidFill>
            </a:endParaRPr>
          </a:p>
          <a:p>
            <a:pPr indent="-387350" lvl="0" marL="457200" rtl="0" algn="l">
              <a:spcBef>
                <a:spcPts val="0"/>
              </a:spcBef>
              <a:spcAft>
                <a:spcPts val="0"/>
              </a:spcAft>
              <a:buClr>
                <a:srgbClr val="000000"/>
              </a:buClr>
              <a:buSzPts val="2500"/>
              <a:buChar char="●"/>
            </a:pPr>
            <a:r>
              <a:rPr lang="en" sz="2500">
                <a:solidFill>
                  <a:srgbClr val="000000"/>
                </a:solidFill>
              </a:rPr>
              <a:t>The next person adds on…</a:t>
            </a:r>
            <a:endParaRPr sz="2500">
              <a:solidFill>
                <a:srgbClr val="000000"/>
              </a:solidFill>
            </a:endParaRPr>
          </a:p>
          <a:p>
            <a:pPr indent="-387350" lvl="0" marL="457200" rtl="0" algn="l">
              <a:spcBef>
                <a:spcPts val="0"/>
              </a:spcBef>
              <a:spcAft>
                <a:spcPts val="0"/>
              </a:spcAft>
              <a:buClr>
                <a:srgbClr val="000000"/>
              </a:buClr>
              <a:buSzPts val="2500"/>
              <a:buChar char="●"/>
            </a:pPr>
            <a:r>
              <a:rPr lang="en" sz="2500">
                <a:solidFill>
                  <a:srgbClr val="000000"/>
                </a:solidFill>
              </a:rPr>
              <a:t>The next person adds on…</a:t>
            </a:r>
            <a:endParaRPr sz="2500">
              <a:solidFill>
                <a:srgbClr val="000000"/>
              </a:solidFill>
            </a:endParaRPr>
          </a:p>
          <a:p>
            <a:pPr indent="0" lvl="0" marL="0" rtl="0" algn="l">
              <a:spcBef>
                <a:spcPts val="1200"/>
              </a:spcBef>
              <a:spcAft>
                <a:spcPts val="0"/>
              </a:spcAft>
              <a:buNone/>
            </a:pPr>
            <a:r>
              <a:rPr lang="en" sz="2500">
                <a:solidFill>
                  <a:srgbClr val="000000"/>
                </a:solidFill>
              </a:rPr>
              <a:t>Your group shares with the rest of the class</a:t>
            </a:r>
            <a:endParaRPr sz="2500">
              <a:solidFill>
                <a:srgbClr val="000000"/>
              </a:solidFill>
            </a:endParaRPr>
          </a:p>
          <a:p>
            <a:pPr indent="0" lvl="0" marL="0" rtl="0" algn="l">
              <a:spcBef>
                <a:spcPts val="1200"/>
              </a:spcBef>
              <a:spcAft>
                <a:spcPts val="120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51"/>
          <p:cNvSpPr txBox="1"/>
          <p:nvPr>
            <p:ph type="title"/>
          </p:nvPr>
        </p:nvSpPr>
        <p:spPr>
          <a:xfrm>
            <a:off x="311700" y="-119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7580"/>
              <a:t>Group Norms and Agreements</a:t>
            </a:r>
            <a:endParaRPr sz="7580"/>
          </a:p>
        </p:txBody>
      </p:sp>
      <p:sp>
        <p:nvSpPr>
          <p:cNvPr id="346" name="Google Shape;346;p51"/>
          <p:cNvSpPr txBox="1"/>
          <p:nvPr>
            <p:ph idx="1" type="body"/>
          </p:nvPr>
        </p:nvSpPr>
        <p:spPr>
          <a:xfrm>
            <a:off x="0" y="1357475"/>
            <a:ext cx="9021000" cy="35712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2600">
                <a:solidFill>
                  <a:srgbClr val="191919"/>
                </a:solidFill>
              </a:rPr>
              <a:t>So…What do you need to work together as a group?</a:t>
            </a:r>
            <a:endParaRPr sz="2600">
              <a:solidFill>
                <a:srgbClr val="191919"/>
              </a:solidFill>
            </a:endParaRPr>
          </a:p>
          <a:p>
            <a:pPr indent="-374650" lvl="0" marL="457200" rtl="0" algn="l">
              <a:lnSpc>
                <a:spcPct val="100000"/>
              </a:lnSpc>
              <a:spcBef>
                <a:spcPts val="1200"/>
              </a:spcBef>
              <a:spcAft>
                <a:spcPts val="0"/>
              </a:spcAft>
              <a:buClr>
                <a:srgbClr val="191919"/>
              </a:buClr>
              <a:buSzPts val="2300"/>
              <a:buChar char="●"/>
            </a:pPr>
            <a:r>
              <a:rPr lang="en" sz="2300">
                <a:solidFill>
                  <a:srgbClr val="191919"/>
                </a:solidFill>
              </a:rPr>
              <a:t>What works for you during group work?</a:t>
            </a:r>
            <a:endParaRPr sz="2300">
              <a:solidFill>
                <a:srgbClr val="191919"/>
              </a:solidFill>
            </a:endParaRPr>
          </a:p>
          <a:p>
            <a:pPr indent="-374650" lvl="0" marL="457200" rtl="0" algn="l">
              <a:lnSpc>
                <a:spcPct val="100000"/>
              </a:lnSpc>
              <a:spcBef>
                <a:spcPts val="1200"/>
              </a:spcBef>
              <a:spcAft>
                <a:spcPts val="0"/>
              </a:spcAft>
              <a:buClr>
                <a:srgbClr val="191919"/>
              </a:buClr>
              <a:buSzPts val="2300"/>
              <a:buChar char="●"/>
            </a:pPr>
            <a:r>
              <a:rPr lang="en" sz="2300">
                <a:solidFill>
                  <a:srgbClr val="191919"/>
                </a:solidFill>
              </a:rPr>
              <a:t>What doesn't work for you during group work?</a:t>
            </a:r>
            <a:endParaRPr sz="2300">
              <a:solidFill>
                <a:srgbClr val="191919"/>
              </a:solidFill>
            </a:endParaRPr>
          </a:p>
          <a:p>
            <a:pPr indent="-406400" lvl="0" marL="457200" rtl="0" algn="l">
              <a:lnSpc>
                <a:spcPct val="100000"/>
              </a:lnSpc>
              <a:spcBef>
                <a:spcPts val="1200"/>
              </a:spcBef>
              <a:spcAft>
                <a:spcPts val="0"/>
              </a:spcAft>
              <a:buClr>
                <a:srgbClr val="191919"/>
              </a:buClr>
              <a:buSzPts val="2800"/>
              <a:buChar char="●"/>
            </a:pPr>
            <a:r>
              <a:rPr lang="en" sz="2300">
                <a:solidFill>
                  <a:srgbClr val="191919"/>
                </a:solidFill>
              </a:rPr>
              <a:t>Form an agreement on how your group will function.</a:t>
            </a:r>
            <a:r>
              <a:rPr lang="en" sz="2800">
                <a:solidFill>
                  <a:srgbClr val="191919"/>
                </a:solidFill>
              </a:rPr>
              <a:t> </a:t>
            </a:r>
            <a:endParaRPr sz="2800">
              <a:solidFill>
                <a:srgbClr val="191919"/>
              </a:solidFill>
            </a:endParaRPr>
          </a:p>
          <a:p>
            <a:pPr indent="0" lvl="0" marL="0" rtl="0" algn="l">
              <a:lnSpc>
                <a:spcPct val="100000"/>
              </a:lnSpc>
              <a:spcBef>
                <a:spcPts val="1200"/>
              </a:spcBef>
              <a:spcAft>
                <a:spcPts val="1200"/>
              </a:spcAft>
              <a:buNone/>
            </a:pPr>
            <a:r>
              <a:rPr b="1" lang="en" sz="2800">
                <a:solidFill>
                  <a:srgbClr val="191919"/>
                </a:solidFill>
              </a:rPr>
              <a:t>Write an agreement, and sign it.</a:t>
            </a:r>
            <a:endParaRPr b="1" sz="2800">
              <a:solidFill>
                <a:srgbClr val="191919"/>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52"/>
          <p:cNvSpPr txBox="1"/>
          <p:nvPr>
            <p:ph type="title"/>
          </p:nvPr>
        </p:nvSpPr>
        <p:spPr>
          <a:xfrm>
            <a:off x="311700" y="292850"/>
            <a:ext cx="8520600" cy="110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6680"/>
              <a:t>Day 6</a:t>
            </a:r>
            <a:endParaRPr sz="6680"/>
          </a:p>
        </p:txBody>
      </p:sp>
      <p:sp>
        <p:nvSpPr>
          <p:cNvPr id="352" name="Google Shape;352;p52"/>
          <p:cNvSpPr txBox="1"/>
          <p:nvPr/>
        </p:nvSpPr>
        <p:spPr>
          <a:xfrm>
            <a:off x="311700" y="1457275"/>
            <a:ext cx="3999900" cy="3416400"/>
          </a:xfrm>
          <a:prstGeom prst="rect">
            <a:avLst/>
          </a:prstGeom>
          <a:noFill/>
          <a:ln>
            <a:noFill/>
          </a:ln>
        </p:spPr>
        <p:txBody>
          <a:bodyPr anchorCtr="0" anchor="t" bIns="91425" lIns="91425" spcFirstLastPara="1" rIns="91425" wrap="square" tIns="91425">
            <a:normAutofit fontScale="77500" lnSpcReduction="10000"/>
          </a:bodyPr>
          <a:lstStyle/>
          <a:p>
            <a:pPr indent="0" lvl="0" marL="0" rtl="0" algn="l">
              <a:lnSpc>
                <a:spcPct val="115000"/>
              </a:lnSpc>
              <a:spcBef>
                <a:spcPts val="0"/>
              </a:spcBef>
              <a:spcAft>
                <a:spcPts val="1200"/>
              </a:spcAft>
              <a:buNone/>
            </a:pPr>
            <a:r>
              <a:rPr lang="en" sz="2800">
                <a:latin typeface="Source Code Pro"/>
                <a:ea typeface="Source Code Pro"/>
                <a:cs typeface="Source Code Pro"/>
                <a:sym typeface="Source Code Pro"/>
              </a:rPr>
              <a:t>SWBAT individually read and analyze the choice Pulitzer Article by identifying and determining the significance of the message, audience, purpose, context, and speaker.</a:t>
            </a:r>
            <a:endParaRPr sz="2800">
              <a:latin typeface="Source Code Pro"/>
              <a:ea typeface="Source Code Pro"/>
              <a:cs typeface="Source Code Pro"/>
              <a:sym typeface="Source Code Pro"/>
            </a:endParaRPr>
          </a:p>
        </p:txBody>
      </p:sp>
      <p:sp>
        <p:nvSpPr>
          <p:cNvPr id="353" name="Google Shape;353;p52"/>
          <p:cNvSpPr txBox="1"/>
          <p:nvPr/>
        </p:nvSpPr>
        <p:spPr>
          <a:xfrm>
            <a:off x="4832400" y="1340700"/>
            <a:ext cx="3999900" cy="3416400"/>
          </a:xfrm>
          <a:prstGeom prst="rect">
            <a:avLst/>
          </a:prstGeom>
          <a:noFill/>
          <a:ln>
            <a:noFill/>
          </a:ln>
        </p:spPr>
        <p:txBody>
          <a:bodyPr anchorCtr="0" anchor="t" bIns="91425" lIns="91425" spcFirstLastPara="1" rIns="91425" wrap="square" tIns="91425">
            <a:normAutofit fontScale="85000" lnSpcReduction="10000"/>
          </a:bodyPr>
          <a:lstStyle/>
          <a:p>
            <a:pPr indent="0" lvl="0" marL="0" rtl="0" algn="l">
              <a:lnSpc>
                <a:spcPct val="115000"/>
              </a:lnSpc>
              <a:spcBef>
                <a:spcPts val="0"/>
              </a:spcBef>
              <a:spcAft>
                <a:spcPts val="0"/>
              </a:spcAft>
              <a:buNone/>
            </a:pPr>
            <a:r>
              <a:rPr lang="en" sz="2800">
                <a:solidFill>
                  <a:srgbClr val="191919"/>
                </a:solidFill>
                <a:latin typeface="Source Code Pro"/>
                <a:ea typeface="Source Code Pro"/>
                <a:cs typeface="Source Code Pro"/>
                <a:sym typeface="Source Code Pro"/>
              </a:rPr>
              <a:t>Agenda:</a:t>
            </a:r>
            <a:endParaRPr sz="2800">
              <a:solidFill>
                <a:srgbClr val="191919"/>
              </a:solidFill>
              <a:latin typeface="Source Code Pro"/>
              <a:ea typeface="Source Code Pro"/>
              <a:cs typeface="Source Code Pro"/>
              <a:sym typeface="Source Code Pro"/>
            </a:endParaRPr>
          </a:p>
          <a:p>
            <a:pPr indent="-379730" lvl="0" marL="457200" rtl="0" algn="l">
              <a:lnSpc>
                <a:spcPct val="115000"/>
              </a:lnSpc>
              <a:spcBef>
                <a:spcPts val="1200"/>
              </a:spcBef>
              <a:spcAft>
                <a:spcPts val="0"/>
              </a:spcAft>
              <a:buClr>
                <a:srgbClr val="191919"/>
              </a:buClr>
              <a:buSzPct val="100000"/>
              <a:buFont typeface="Source Code Pro"/>
              <a:buAutoNum type="arabicPeriod"/>
            </a:pPr>
            <a:r>
              <a:rPr lang="en" sz="2800">
                <a:solidFill>
                  <a:srgbClr val="191919"/>
                </a:solidFill>
                <a:latin typeface="Source Code Pro"/>
                <a:ea typeface="Source Code Pro"/>
                <a:cs typeface="Source Code Pro"/>
                <a:sym typeface="Source Code Pro"/>
              </a:rPr>
              <a:t>Bellringer</a:t>
            </a:r>
            <a:endParaRPr sz="2800">
              <a:solidFill>
                <a:srgbClr val="191919"/>
              </a:solidFill>
              <a:latin typeface="Source Code Pro"/>
              <a:ea typeface="Source Code Pro"/>
              <a:cs typeface="Source Code Pro"/>
              <a:sym typeface="Source Code Pro"/>
            </a:endParaRPr>
          </a:p>
          <a:p>
            <a:pPr indent="-379730" lvl="0" marL="457200" rtl="0" algn="l">
              <a:lnSpc>
                <a:spcPct val="115000"/>
              </a:lnSpc>
              <a:spcBef>
                <a:spcPts val="0"/>
              </a:spcBef>
              <a:spcAft>
                <a:spcPts val="0"/>
              </a:spcAft>
              <a:buClr>
                <a:srgbClr val="191919"/>
              </a:buClr>
              <a:buSzPct val="100000"/>
              <a:buFont typeface="Source Code Pro"/>
              <a:buAutoNum type="arabicPeriod"/>
            </a:pPr>
            <a:r>
              <a:rPr lang="en" sz="2800">
                <a:solidFill>
                  <a:srgbClr val="191919"/>
                </a:solidFill>
                <a:latin typeface="Source Code Pro"/>
                <a:ea typeface="Source Code Pro"/>
                <a:cs typeface="Source Code Pro"/>
                <a:sym typeface="Source Code Pro"/>
              </a:rPr>
              <a:t>See, think, wonder</a:t>
            </a:r>
            <a:endParaRPr sz="2800">
              <a:solidFill>
                <a:srgbClr val="191919"/>
              </a:solidFill>
              <a:latin typeface="Source Code Pro"/>
              <a:ea typeface="Source Code Pro"/>
              <a:cs typeface="Source Code Pro"/>
              <a:sym typeface="Source Code Pro"/>
            </a:endParaRPr>
          </a:p>
          <a:p>
            <a:pPr indent="-379730" lvl="0" marL="457200" rtl="0" algn="l">
              <a:lnSpc>
                <a:spcPct val="115000"/>
              </a:lnSpc>
              <a:spcBef>
                <a:spcPts val="0"/>
              </a:spcBef>
              <a:spcAft>
                <a:spcPts val="0"/>
              </a:spcAft>
              <a:buClr>
                <a:srgbClr val="191919"/>
              </a:buClr>
              <a:buSzPct val="100000"/>
              <a:buFont typeface="Source Code Pro"/>
              <a:buAutoNum type="arabicPeriod"/>
            </a:pPr>
            <a:r>
              <a:rPr lang="en" sz="2800">
                <a:solidFill>
                  <a:srgbClr val="191919"/>
                </a:solidFill>
                <a:latin typeface="Source Code Pro"/>
                <a:ea typeface="Source Code Pro"/>
                <a:cs typeface="Source Code Pro"/>
                <a:sym typeface="Source Code Pro"/>
              </a:rPr>
              <a:t>Read individually </a:t>
            </a:r>
            <a:endParaRPr sz="2800">
              <a:solidFill>
                <a:srgbClr val="191919"/>
              </a:solidFill>
              <a:latin typeface="Source Code Pro"/>
              <a:ea typeface="Source Code Pro"/>
              <a:cs typeface="Source Code Pro"/>
              <a:sym typeface="Source Code Pro"/>
            </a:endParaRPr>
          </a:p>
          <a:p>
            <a:pPr indent="-379730" lvl="0" marL="457200" rtl="0" algn="l">
              <a:lnSpc>
                <a:spcPct val="115000"/>
              </a:lnSpc>
              <a:spcBef>
                <a:spcPts val="0"/>
              </a:spcBef>
              <a:spcAft>
                <a:spcPts val="0"/>
              </a:spcAft>
              <a:buClr>
                <a:srgbClr val="191919"/>
              </a:buClr>
              <a:buSzPct val="100000"/>
              <a:buFont typeface="Source Code Pro"/>
              <a:buAutoNum type="arabicPeriod"/>
            </a:pPr>
            <a:r>
              <a:rPr lang="en" sz="2800">
                <a:solidFill>
                  <a:srgbClr val="191919"/>
                </a:solidFill>
                <a:latin typeface="Source Code Pro"/>
                <a:ea typeface="Source Code Pro"/>
                <a:cs typeface="Source Code Pro"/>
                <a:sym typeface="Source Code Pro"/>
              </a:rPr>
              <a:t>Complete </a:t>
            </a:r>
            <a:r>
              <a:rPr lang="en" sz="2800" u="sng">
                <a:solidFill>
                  <a:schemeClr val="hlink"/>
                </a:solidFill>
                <a:latin typeface="Source Code Pro"/>
                <a:ea typeface="Source Code Pro"/>
                <a:cs typeface="Source Code Pro"/>
                <a:sym typeface="Source Code Pro"/>
                <a:hlinkClick r:id="rId3"/>
              </a:rPr>
              <a:t>text analysis</a:t>
            </a:r>
            <a:endParaRPr sz="2800">
              <a:solidFill>
                <a:srgbClr val="191919"/>
              </a:solidFill>
              <a:latin typeface="Source Code Pro"/>
              <a:ea typeface="Source Code Pro"/>
              <a:cs typeface="Source Code Pro"/>
              <a:sym typeface="Source Code Pro"/>
            </a:endParaRPr>
          </a:p>
          <a:p>
            <a:pPr indent="-379730" lvl="0" marL="457200" rtl="0" algn="l">
              <a:lnSpc>
                <a:spcPct val="115000"/>
              </a:lnSpc>
              <a:spcBef>
                <a:spcPts val="0"/>
              </a:spcBef>
              <a:spcAft>
                <a:spcPts val="0"/>
              </a:spcAft>
              <a:buClr>
                <a:srgbClr val="191919"/>
              </a:buClr>
              <a:buSzPct val="100000"/>
              <a:buFont typeface="Source Code Pro"/>
              <a:buAutoNum type="arabicPeriod"/>
            </a:pPr>
            <a:r>
              <a:rPr lang="en" sz="2800">
                <a:solidFill>
                  <a:srgbClr val="191919"/>
                </a:solidFill>
                <a:latin typeface="Source Code Pro"/>
                <a:ea typeface="Source Code Pro"/>
                <a:cs typeface="Source Code Pro"/>
                <a:sym typeface="Source Code Pro"/>
              </a:rPr>
              <a:t>Share with group, if time allows</a:t>
            </a:r>
            <a:endParaRPr sz="2800">
              <a:solidFill>
                <a:srgbClr val="191919"/>
              </a:solidFill>
              <a:latin typeface="Source Code Pro"/>
              <a:ea typeface="Source Code Pro"/>
              <a:cs typeface="Source Code Pro"/>
              <a:sym typeface="Source Code Pr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57" name="Shape 357"/>
        <p:cNvGrpSpPr/>
        <p:nvPr/>
      </p:nvGrpSpPr>
      <p:grpSpPr>
        <a:xfrm>
          <a:off x="0" y="0"/>
          <a:ext cx="0" cy="0"/>
          <a:chOff x="0" y="0"/>
          <a:chExt cx="0" cy="0"/>
        </a:xfrm>
      </p:grpSpPr>
      <p:sp>
        <p:nvSpPr>
          <p:cNvPr id="358" name="Google Shape;358;p53"/>
          <p:cNvSpPr txBox="1"/>
          <p:nvPr>
            <p:ph type="title"/>
          </p:nvPr>
        </p:nvSpPr>
        <p:spPr>
          <a:xfrm>
            <a:off x="311700" y="-86025"/>
            <a:ext cx="8520600" cy="102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6200">
                <a:solidFill>
                  <a:srgbClr val="191919"/>
                </a:solidFill>
              </a:rPr>
              <a:t>Bellringer: Free Write</a:t>
            </a:r>
            <a:endParaRPr sz="6200">
              <a:solidFill>
                <a:srgbClr val="191919"/>
              </a:solidFill>
            </a:endParaRPr>
          </a:p>
        </p:txBody>
      </p:sp>
      <p:sp>
        <p:nvSpPr>
          <p:cNvPr id="359" name="Google Shape;359;p53"/>
          <p:cNvSpPr txBox="1"/>
          <p:nvPr>
            <p:ph idx="1" type="body"/>
          </p:nvPr>
        </p:nvSpPr>
        <p:spPr>
          <a:xfrm>
            <a:off x="230300" y="878275"/>
            <a:ext cx="8720700" cy="2174400"/>
          </a:xfrm>
          <a:prstGeom prst="rect">
            <a:avLst/>
          </a:prstGeom>
          <a:solidFill>
            <a:srgbClr val="FFFF00"/>
          </a:solidFill>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lang="en" sz="2457">
                <a:solidFill>
                  <a:srgbClr val="191919"/>
                </a:solidFill>
              </a:rPr>
              <a:t>1. What is your reaction to The Black Box reporting?  How does this affect your life?</a:t>
            </a:r>
            <a:endParaRPr sz="2457">
              <a:solidFill>
                <a:srgbClr val="191919"/>
              </a:solidFill>
            </a:endParaRPr>
          </a:p>
          <a:p>
            <a:pPr indent="0" lvl="0" marL="0" rtl="0" algn="l">
              <a:lnSpc>
                <a:spcPct val="95000"/>
              </a:lnSpc>
              <a:spcBef>
                <a:spcPts val="1200"/>
              </a:spcBef>
              <a:spcAft>
                <a:spcPts val="1200"/>
              </a:spcAft>
              <a:buNone/>
            </a:pPr>
            <a:r>
              <a:rPr lang="en" sz="2457">
                <a:solidFill>
                  <a:srgbClr val="191919"/>
                </a:solidFill>
              </a:rPr>
              <a:t>2. Discuss social media surveillance.  Should it be allowed? Does it have benefits?  Who does it harm?  Who does it help? </a:t>
            </a:r>
            <a:endParaRPr sz="2457">
              <a:solidFill>
                <a:srgbClr val="191919"/>
              </a:solidFill>
            </a:endParaRPr>
          </a:p>
        </p:txBody>
      </p:sp>
      <p:sp>
        <p:nvSpPr>
          <p:cNvPr id="360" name="Google Shape;360;p53"/>
          <p:cNvSpPr txBox="1"/>
          <p:nvPr>
            <p:ph idx="1" type="body"/>
          </p:nvPr>
        </p:nvSpPr>
        <p:spPr>
          <a:xfrm>
            <a:off x="230300" y="3052550"/>
            <a:ext cx="8828400" cy="20265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b="1" lang="en" sz="2500">
                <a:solidFill>
                  <a:srgbClr val="191919"/>
                </a:solidFill>
              </a:rPr>
              <a:t>Free write directions</a:t>
            </a:r>
            <a:r>
              <a:rPr lang="en" sz="2500">
                <a:solidFill>
                  <a:srgbClr val="191919"/>
                </a:solidFill>
              </a:rPr>
              <a:t>:</a:t>
            </a:r>
            <a:endParaRPr sz="2500">
              <a:solidFill>
                <a:srgbClr val="191919"/>
              </a:solidFill>
            </a:endParaRPr>
          </a:p>
          <a:p>
            <a:pPr indent="-375443" lvl="0" marL="457200" rtl="0" algn="l">
              <a:spcBef>
                <a:spcPts val="1200"/>
              </a:spcBef>
              <a:spcAft>
                <a:spcPts val="0"/>
              </a:spcAft>
              <a:buClr>
                <a:srgbClr val="191919"/>
              </a:buClr>
              <a:buSzPct val="100000"/>
              <a:buChar char="●"/>
            </a:pPr>
            <a:r>
              <a:rPr lang="en" sz="2500">
                <a:solidFill>
                  <a:srgbClr val="191919"/>
                </a:solidFill>
              </a:rPr>
              <a:t>Write down everything that comes to your mind without stopping for 5 minutes</a:t>
            </a:r>
            <a:endParaRPr sz="2500">
              <a:solidFill>
                <a:srgbClr val="191919"/>
              </a:solidFill>
            </a:endParaRPr>
          </a:p>
          <a:p>
            <a:pPr indent="-375443" lvl="0" marL="457200" rtl="0" algn="l">
              <a:spcBef>
                <a:spcPts val="0"/>
              </a:spcBef>
              <a:spcAft>
                <a:spcPts val="0"/>
              </a:spcAft>
              <a:buClr>
                <a:srgbClr val="191919"/>
              </a:buClr>
              <a:buSzPct val="100000"/>
              <a:buChar char="●"/>
            </a:pPr>
            <a:r>
              <a:rPr lang="en" sz="2500">
                <a:solidFill>
                  <a:srgbClr val="191919"/>
                </a:solidFill>
              </a:rPr>
              <a:t>You can draw, make a list, timeline, write a paragraph…</a:t>
            </a:r>
            <a:endParaRPr sz="2500">
              <a:solidFill>
                <a:srgbClr val="191919"/>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8"/>
          <p:cNvSpPr txBox="1"/>
          <p:nvPr>
            <p:ph idx="1" type="body"/>
          </p:nvPr>
        </p:nvSpPr>
        <p:spPr>
          <a:xfrm>
            <a:off x="311700" y="3711900"/>
            <a:ext cx="8520600" cy="1238100"/>
          </a:xfrm>
          <a:prstGeom prst="rect">
            <a:avLst/>
          </a:prstGeom>
          <a:ln cap="flat" cmpd="sng" w="19050">
            <a:solidFill>
              <a:srgbClr val="000000"/>
            </a:solidFill>
            <a:prstDash val="solid"/>
            <a:round/>
            <a:headEnd len="sm" w="sm" type="none"/>
            <a:tailEnd len="sm" w="sm" type="none"/>
          </a:ln>
        </p:spPr>
        <p:txBody>
          <a:bodyPr anchorCtr="0" anchor="t" bIns="91425" lIns="91425" spcFirstLastPara="1" rIns="91425" wrap="square" tIns="91425">
            <a:normAutofit fontScale="85000" lnSpcReduction="20000"/>
          </a:bodyPr>
          <a:lstStyle/>
          <a:p>
            <a:pPr indent="0" lvl="0" marL="0" rtl="0" algn="l">
              <a:lnSpc>
                <a:spcPct val="100000"/>
              </a:lnSpc>
              <a:spcBef>
                <a:spcPts val="0"/>
              </a:spcBef>
              <a:spcAft>
                <a:spcPts val="0"/>
              </a:spcAft>
              <a:buNone/>
            </a:pPr>
            <a:r>
              <a:rPr lang="en" sz="1900" u="sng">
                <a:solidFill>
                  <a:srgbClr val="000000"/>
                </a:solidFill>
              </a:rPr>
              <a:t>MYP Statement of Inquiry</a:t>
            </a:r>
            <a:endParaRPr sz="1900" u="sng">
              <a:solidFill>
                <a:srgbClr val="000000"/>
              </a:solidFill>
            </a:endParaRPr>
          </a:p>
          <a:p>
            <a:pPr indent="0" lvl="0" marL="0" rtl="0" algn="l">
              <a:lnSpc>
                <a:spcPct val="100000"/>
              </a:lnSpc>
              <a:spcBef>
                <a:spcPts val="0"/>
              </a:spcBef>
              <a:spcAft>
                <a:spcPts val="0"/>
              </a:spcAft>
              <a:buNone/>
            </a:pPr>
            <a:r>
              <a:t/>
            </a:r>
            <a:endParaRPr sz="1900">
              <a:solidFill>
                <a:srgbClr val="000000"/>
              </a:solidFill>
            </a:endParaRPr>
          </a:p>
          <a:p>
            <a:pPr indent="0" lvl="0" marL="0" rtl="0" algn="l">
              <a:lnSpc>
                <a:spcPct val="100000"/>
              </a:lnSpc>
              <a:spcBef>
                <a:spcPts val="0"/>
              </a:spcBef>
              <a:spcAft>
                <a:spcPts val="0"/>
              </a:spcAft>
              <a:buNone/>
            </a:pPr>
            <a:r>
              <a:rPr lang="en" sz="1900">
                <a:solidFill>
                  <a:srgbClr val="000000"/>
                </a:solidFill>
              </a:rPr>
              <a:t>The presentation of </a:t>
            </a:r>
            <a:r>
              <a:rPr lang="en" sz="1900">
                <a:solidFill>
                  <a:srgbClr val="38761D"/>
                </a:solidFill>
              </a:rPr>
              <a:t>commonality, diversity, and interconnectio</a:t>
            </a:r>
            <a:r>
              <a:rPr lang="en" sz="1900">
                <a:solidFill>
                  <a:srgbClr val="000000"/>
                </a:solidFill>
              </a:rPr>
              <a:t>n are </a:t>
            </a:r>
            <a:r>
              <a:rPr lang="en" sz="1900">
                <a:solidFill>
                  <a:srgbClr val="9900FF"/>
                </a:solidFill>
              </a:rPr>
              <a:t>communicated</a:t>
            </a:r>
            <a:r>
              <a:rPr lang="en" sz="1900">
                <a:solidFill>
                  <a:srgbClr val="000000"/>
                </a:solidFill>
              </a:rPr>
              <a:t> with a specific </a:t>
            </a:r>
            <a:r>
              <a:rPr lang="en" sz="1900">
                <a:solidFill>
                  <a:srgbClr val="FF0000"/>
                </a:solidFill>
              </a:rPr>
              <a:t>purpose</a:t>
            </a:r>
            <a:r>
              <a:rPr lang="en" sz="1900">
                <a:solidFill>
                  <a:srgbClr val="000000"/>
                </a:solidFill>
              </a:rPr>
              <a:t> and impacts audience </a:t>
            </a:r>
            <a:r>
              <a:rPr lang="en" sz="1900">
                <a:solidFill>
                  <a:srgbClr val="FF0000"/>
                </a:solidFill>
              </a:rPr>
              <a:t>reactions.</a:t>
            </a:r>
            <a:r>
              <a:rPr lang="en" sz="1900">
                <a:solidFill>
                  <a:srgbClr val="000000"/>
                </a:solidFill>
              </a:rPr>
              <a:t> </a:t>
            </a:r>
            <a:endParaRPr sz="2300"/>
          </a:p>
        </p:txBody>
      </p:sp>
      <p:sp>
        <p:nvSpPr>
          <p:cNvPr id="89" name="Google Shape;89;p18"/>
          <p:cNvSpPr txBox="1"/>
          <p:nvPr>
            <p:ph idx="2" type="body"/>
          </p:nvPr>
        </p:nvSpPr>
        <p:spPr>
          <a:xfrm>
            <a:off x="311700" y="808200"/>
            <a:ext cx="8520600" cy="2746800"/>
          </a:xfrm>
          <a:prstGeom prst="rect">
            <a:avLst/>
          </a:prstGeom>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69088" lvl="0" marL="457200" rtl="0" algn="l">
              <a:spcBef>
                <a:spcPts val="0"/>
              </a:spcBef>
              <a:spcAft>
                <a:spcPts val="0"/>
              </a:spcAft>
              <a:buClr>
                <a:srgbClr val="191919"/>
              </a:buClr>
              <a:buSzPts val="2212"/>
              <a:buChar char="●"/>
            </a:pPr>
            <a:r>
              <a:rPr lang="en" sz="2212">
                <a:solidFill>
                  <a:srgbClr val="191919"/>
                </a:solidFill>
              </a:rPr>
              <a:t>Identify and analyze the source of a text and its message for an intended audience. </a:t>
            </a:r>
            <a:endParaRPr sz="2212">
              <a:solidFill>
                <a:srgbClr val="191919"/>
              </a:solidFill>
            </a:endParaRPr>
          </a:p>
          <a:p>
            <a:pPr indent="-369088" lvl="0" marL="457200" rtl="0" algn="l">
              <a:spcBef>
                <a:spcPts val="0"/>
              </a:spcBef>
              <a:spcAft>
                <a:spcPts val="0"/>
              </a:spcAft>
              <a:buClr>
                <a:srgbClr val="191919"/>
              </a:buClr>
              <a:buSzPts val="2212"/>
              <a:buChar char="●"/>
            </a:pPr>
            <a:r>
              <a:rPr lang="en" sz="2212">
                <a:solidFill>
                  <a:srgbClr val="191919"/>
                </a:solidFill>
              </a:rPr>
              <a:t>Present findings of their analysis and research. </a:t>
            </a:r>
            <a:endParaRPr sz="2212">
              <a:solidFill>
                <a:srgbClr val="191919"/>
              </a:solidFill>
            </a:endParaRPr>
          </a:p>
          <a:p>
            <a:pPr indent="-369088" lvl="0" marL="457200" rtl="0" algn="l">
              <a:spcBef>
                <a:spcPts val="0"/>
              </a:spcBef>
              <a:spcAft>
                <a:spcPts val="0"/>
              </a:spcAft>
              <a:buClr>
                <a:srgbClr val="191919"/>
              </a:buClr>
              <a:buSzPts val="2212"/>
              <a:buChar char="●"/>
            </a:pPr>
            <a:r>
              <a:rPr lang="en" sz="2212">
                <a:solidFill>
                  <a:srgbClr val="191919"/>
                </a:solidFill>
              </a:rPr>
              <a:t>Reflect on their own relationship with news, technology, and social media.</a:t>
            </a:r>
            <a:endParaRPr sz="2212">
              <a:solidFill>
                <a:srgbClr val="191919"/>
              </a:solidFill>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90" name="Google Shape;90;p18"/>
          <p:cNvSpPr txBox="1"/>
          <p:nvPr/>
        </p:nvSpPr>
        <p:spPr>
          <a:xfrm>
            <a:off x="929650" y="471850"/>
            <a:ext cx="8072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latin typeface="Source Code Pro"/>
              <a:ea typeface="Source Code Pro"/>
              <a:cs typeface="Source Code Pro"/>
              <a:sym typeface="Source Code Pro"/>
            </a:endParaRPr>
          </a:p>
        </p:txBody>
      </p:sp>
      <p:sp>
        <p:nvSpPr>
          <p:cNvPr id="91" name="Google Shape;91;p18"/>
          <p:cNvSpPr txBox="1"/>
          <p:nvPr>
            <p:ph type="title"/>
          </p:nvPr>
        </p:nvSpPr>
        <p:spPr>
          <a:xfrm>
            <a:off x="311700" y="-119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4580"/>
              <a:t>Unit Goals</a:t>
            </a:r>
            <a:endParaRPr sz="458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54"/>
          <p:cNvSpPr txBox="1"/>
          <p:nvPr>
            <p:ph type="title"/>
          </p:nvPr>
        </p:nvSpPr>
        <p:spPr>
          <a:xfrm>
            <a:off x="0" y="-57275"/>
            <a:ext cx="5342400" cy="88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500"/>
              <a:t>See - Think - </a:t>
            </a:r>
            <a:r>
              <a:rPr lang="en" sz="5500"/>
              <a:t>Wonder</a:t>
            </a:r>
            <a:endParaRPr sz="5500"/>
          </a:p>
        </p:txBody>
      </p:sp>
      <p:sp>
        <p:nvSpPr>
          <p:cNvPr id="366" name="Google Shape;366;p54"/>
          <p:cNvSpPr txBox="1"/>
          <p:nvPr/>
        </p:nvSpPr>
        <p:spPr>
          <a:xfrm rot="2510">
            <a:off x="-126" y="3888075"/>
            <a:ext cx="5342401" cy="12468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latin typeface="Source Code Pro"/>
                <a:ea typeface="Source Code Pro"/>
                <a:cs typeface="Source Code Pro"/>
                <a:sym typeface="Source Code Pro"/>
              </a:rPr>
              <a:t>+ Free Write</a:t>
            </a:r>
            <a:endParaRPr b="1" sz="2300">
              <a:latin typeface="Source Code Pro"/>
              <a:ea typeface="Source Code Pro"/>
              <a:cs typeface="Source Code Pro"/>
              <a:sym typeface="Source Code Pro"/>
            </a:endParaRPr>
          </a:p>
          <a:p>
            <a:pPr indent="0" lvl="0" marL="0" rtl="0" algn="l">
              <a:spcBef>
                <a:spcPts val="0"/>
              </a:spcBef>
              <a:spcAft>
                <a:spcPts val="0"/>
              </a:spcAft>
              <a:buNone/>
            </a:pPr>
            <a:r>
              <a:rPr lang="en" sz="2300">
                <a:latin typeface="Source Code Pro"/>
                <a:ea typeface="Source Code Pro"/>
                <a:cs typeface="Source Code Pro"/>
                <a:sym typeface="Source Code Pro"/>
              </a:rPr>
              <a:t>Write for 5 minutes without stopping.</a:t>
            </a:r>
            <a:endParaRPr sz="2300">
              <a:latin typeface="Source Code Pro"/>
              <a:ea typeface="Source Code Pro"/>
              <a:cs typeface="Source Code Pro"/>
              <a:sym typeface="Source Code Pro"/>
            </a:endParaRPr>
          </a:p>
        </p:txBody>
      </p:sp>
      <p:pic>
        <p:nvPicPr>
          <p:cNvPr id="367" name="Google Shape;367;p54"/>
          <p:cNvPicPr preferRelativeResize="0"/>
          <p:nvPr/>
        </p:nvPicPr>
        <p:blipFill rotWithShape="1">
          <a:blip r:embed="rId3">
            <a:alphaModFix/>
          </a:blip>
          <a:srcRect b="13717" l="24920" r="25367" t="14951"/>
          <a:stretch/>
        </p:blipFill>
        <p:spPr>
          <a:xfrm>
            <a:off x="5342253" y="0"/>
            <a:ext cx="3569498" cy="5143500"/>
          </a:xfrm>
          <a:prstGeom prst="rect">
            <a:avLst/>
          </a:prstGeom>
          <a:noFill/>
          <a:ln>
            <a:noFill/>
          </a:ln>
        </p:spPr>
      </p:pic>
      <p:sp>
        <p:nvSpPr>
          <p:cNvPr id="368" name="Google Shape;368;p54"/>
          <p:cNvSpPr txBox="1"/>
          <p:nvPr/>
        </p:nvSpPr>
        <p:spPr>
          <a:xfrm>
            <a:off x="447275" y="685800"/>
            <a:ext cx="3921000" cy="286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900">
                <a:latin typeface="Source Code Pro"/>
                <a:ea typeface="Source Code Pro"/>
                <a:cs typeface="Source Code Pro"/>
                <a:sym typeface="Source Code Pro"/>
              </a:rPr>
              <a:t>What is the:</a:t>
            </a:r>
            <a:endParaRPr sz="2900">
              <a:latin typeface="Source Code Pro"/>
              <a:ea typeface="Source Code Pro"/>
              <a:cs typeface="Source Code Pro"/>
              <a:sym typeface="Source Code Pro"/>
            </a:endParaRPr>
          </a:p>
          <a:p>
            <a:pPr indent="-412750" lvl="0" marL="457200" rtl="0" algn="l">
              <a:spcBef>
                <a:spcPts val="0"/>
              </a:spcBef>
              <a:spcAft>
                <a:spcPts val="0"/>
              </a:spcAft>
              <a:buSzPts val="2900"/>
              <a:buFont typeface="Source Code Pro"/>
              <a:buChar char="●"/>
            </a:pPr>
            <a:r>
              <a:rPr lang="en" sz="2900">
                <a:latin typeface="Source Code Pro"/>
                <a:ea typeface="Source Code Pro"/>
                <a:cs typeface="Source Code Pro"/>
                <a:sym typeface="Source Code Pro"/>
              </a:rPr>
              <a:t>Message</a:t>
            </a:r>
            <a:endParaRPr sz="2900">
              <a:latin typeface="Source Code Pro"/>
              <a:ea typeface="Source Code Pro"/>
              <a:cs typeface="Source Code Pro"/>
              <a:sym typeface="Source Code Pro"/>
            </a:endParaRPr>
          </a:p>
          <a:p>
            <a:pPr indent="-412750" lvl="0" marL="457200" rtl="0" algn="l">
              <a:spcBef>
                <a:spcPts val="0"/>
              </a:spcBef>
              <a:spcAft>
                <a:spcPts val="0"/>
              </a:spcAft>
              <a:buSzPts val="2900"/>
              <a:buFont typeface="Source Code Pro"/>
              <a:buChar char="●"/>
            </a:pPr>
            <a:r>
              <a:rPr lang="en" sz="2900">
                <a:latin typeface="Source Code Pro"/>
                <a:ea typeface="Source Code Pro"/>
                <a:cs typeface="Source Code Pro"/>
                <a:sym typeface="Source Code Pro"/>
              </a:rPr>
              <a:t>Audience</a:t>
            </a:r>
            <a:endParaRPr sz="2900">
              <a:latin typeface="Source Code Pro"/>
              <a:ea typeface="Source Code Pro"/>
              <a:cs typeface="Source Code Pro"/>
              <a:sym typeface="Source Code Pro"/>
            </a:endParaRPr>
          </a:p>
          <a:p>
            <a:pPr indent="-412750" lvl="0" marL="457200" rtl="0" algn="l">
              <a:spcBef>
                <a:spcPts val="0"/>
              </a:spcBef>
              <a:spcAft>
                <a:spcPts val="0"/>
              </a:spcAft>
              <a:buSzPts val="2900"/>
              <a:buFont typeface="Source Code Pro"/>
              <a:buChar char="●"/>
            </a:pPr>
            <a:r>
              <a:rPr lang="en" sz="2900">
                <a:latin typeface="Source Code Pro"/>
                <a:ea typeface="Source Code Pro"/>
                <a:cs typeface="Source Code Pro"/>
                <a:sym typeface="Source Code Pro"/>
              </a:rPr>
              <a:t>Speaker</a:t>
            </a:r>
            <a:endParaRPr sz="2900">
              <a:latin typeface="Source Code Pro"/>
              <a:ea typeface="Source Code Pro"/>
              <a:cs typeface="Source Code Pro"/>
              <a:sym typeface="Source Code Pro"/>
            </a:endParaRPr>
          </a:p>
          <a:p>
            <a:pPr indent="-412750" lvl="0" marL="457200" rtl="0" algn="l">
              <a:spcBef>
                <a:spcPts val="0"/>
              </a:spcBef>
              <a:spcAft>
                <a:spcPts val="0"/>
              </a:spcAft>
              <a:buSzPts val="2900"/>
              <a:buFont typeface="Source Code Pro"/>
              <a:buChar char="●"/>
            </a:pPr>
            <a:r>
              <a:rPr lang="en" sz="2900">
                <a:latin typeface="Source Code Pro"/>
                <a:ea typeface="Source Code Pro"/>
                <a:cs typeface="Source Code Pro"/>
                <a:sym typeface="Source Code Pro"/>
              </a:rPr>
              <a:t>Purpose</a:t>
            </a:r>
            <a:endParaRPr sz="2900">
              <a:latin typeface="Source Code Pro"/>
              <a:ea typeface="Source Code Pro"/>
              <a:cs typeface="Source Code Pro"/>
              <a:sym typeface="Source Code Pro"/>
            </a:endParaRPr>
          </a:p>
          <a:p>
            <a:pPr indent="-412750" lvl="0" marL="457200" rtl="0" algn="l">
              <a:spcBef>
                <a:spcPts val="0"/>
              </a:spcBef>
              <a:spcAft>
                <a:spcPts val="0"/>
              </a:spcAft>
              <a:buSzPts val="2900"/>
              <a:buFont typeface="Source Code Pro"/>
              <a:buChar char="●"/>
            </a:pPr>
            <a:r>
              <a:rPr lang="en" sz="2900">
                <a:latin typeface="Source Code Pro"/>
                <a:ea typeface="Source Code Pro"/>
                <a:cs typeface="Source Code Pro"/>
                <a:sym typeface="Source Code Pro"/>
              </a:rPr>
              <a:t>Context</a:t>
            </a:r>
            <a:endParaRPr sz="2900">
              <a:latin typeface="Source Code Pro"/>
              <a:ea typeface="Source Code Pro"/>
              <a:cs typeface="Source Code Pro"/>
              <a:sym typeface="Source Code Pro"/>
            </a:endParaRPr>
          </a:p>
        </p:txBody>
      </p:sp>
      <p:sp>
        <p:nvSpPr>
          <p:cNvPr id="369" name="Google Shape;369;p54"/>
          <p:cNvSpPr txBox="1"/>
          <p:nvPr>
            <p:ph idx="1" type="body"/>
          </p:nvPr>
        </p:nvSpPr>
        <p:spPr>
          <a:xfrm>
            <a:off x="45625" y="3336150"/>
            <a:ext cx="6519300" cy="557100"/>
          </a:xfrm>
          <a:prstGeom prst="rect">
            <a:avLst/>
          </a:prstGeom>
          <a:solidFill>
            <a:schemeClr val="lt1"/>
          </a:solidFill>
        </p:spPr>
        <p:txBody>
          <a:bodyPr anchorCtr="0" anchor="t" bIns="91425" lIns="91425" spcFirstLastPara="1" rIns="91425" wrap="square" tIns="91425">
            <a:normAutofit fontScale="77500"/>
          </a:bodyPr>
          <a:lstStyle/>
          <a:p>
            <a:pPr indent="0" lvl="0" marL="0" rtl="0" algn="l">
              <a:spcBef>
                <a:spcPts val="0"/>
              </a:spcBef>
              <a:spcAft>
                <a:spcPts val="1200"/>
              </a:spcAft>
              <a:buNone/>
            </a:pPr>
            <a:r>
              <a:rPr lang="en" sz="2600">
                <a:solidFill>
                  <a:srgbClr val="000000"/>
                </a:solidFill>
              </a:rPr>
              <a:t>Is bias or an imperative in this picture?</a:t>
            </a:r>
            <a:endParaRPr sz="2600">
              <a:solidFill>
                <a:srgbClr val="00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55"/>
          <p:cNvSpPr txBox="1"/>
          <p:nvPr>
            <p:ph type="title"/>
          </p:nvPr>
        </p:nvSpPr>
        <p:spPr>
          <a:xfrm>
            <a:off x="271175" y="0"/>
            <a:ext cx="8573100" cy="122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7080"/>
              <a:t>Text &amp; Image Analysis Questions</a:t>
            </a:r>
            <a:endParaRPr sz="7080"/>
          </a:p>
        </p:txBody>
      </p:sp>
      <p:sp>
        <p:nvSpPr>
          <p:cNvPr id="375" name="Google Shape;375;p55"/>
          <p:cNvSpPr txBox="1"/>
          <p:nvPr>
            <p:ph idx="1" type="body"/>
          </p:nvPr>
        </p:nvSpPr>
        <p:spPr>
          <a:xfrm>
            <a:off x="260300" y="1310225"/>
            <a:ext cx="8573100" cy="353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00000"/>
                </a:solidFill>
              </a:rPr>
              <a:t>Message:</a:t>
            </a:r>
            <a:r>
              <a:rPr lang="en" sz="2600">
                <a:solidFill>
                  <a:srgbClr val="000000"/>
                </a:solidFill>
              </a:rPr>
              <a:t> What is the author trying to say?</a:t>
            </a:r>
            <a:endParaRPr sz="2600">
              <a:solidFill>
                <a:srgbClr val="000000"/>
              </a:solidFill>
            </a:endParaRPr>
          </a:p>
          <a:p>
            <a:pPr indent="0" lvl="0" marL="0" rtl="0" algn="l">
              <a:spcBef>
                <a:spcPts val="1200"/>
              </a:spcBef>
              <a:spcAft>
                <a:spcPts val="0"/>
              </a:spcAft>
              <a:buNone/>
            </a:pPr>
            <a:r>
              <a:rPr b="1" lang="en" sz="2600">
                <a:solidFill>
                  <a:srgbClr val="000000"/>
                </a:solidFill>
              </a:rPr>
              <a:t>Purpose:</a:t>
            </a:r>
            <a:r>
              <a:rPr lang="en" sz="2600">
                <a:solidFill>
                  <a:srgbClr val="000000"/>
                </a:solidFill>
              </a:rPr>
              <a:t> Why was this article created?</a:t>
            </a:r>
            <a:endParaRPr b="1" sz="2600">
              <a:solidFill>
                <a:srgbClr val="000000"/>
              </a:solidFill>
            </a:endParaRPr>
          </a:p>
          <a:p>
            <a:pPr indent="0" lvl="0" marL="0" rtl="0" algn="l">
              <a:spcBef>
                <a:spcPts val="1200"/>
              </a:spcBef>
              <a:spcAft>
                <a:spcPts val="0"/>
              </a:spcAft>
              <a:buNone/>
            </a:pPr>
            <a:r>
              <a:rPr b="1" lang="en" sz="2600">
                <a:solidFill>
                  <a:srgbClr val="000000"/>
                </a:solidFill>
              </a:rPr>
              <a:t>Context:</a:t>
            </a:r>
            <a:r>
              <a:rPr lang="en" sz="2600">
                <a:solidFill>
                  <a:srgbClr val="000000"/>
                </a:solidFill>
              </a:rPr>
              <a:t> What background information is needed to understand this article?</a:t>
            </a:r>
            <a:endParaRPr sz="2600">
              <a:solidFill>
                <a:srgbClr val="000000"/>
              </a:solidFill>
            </a:endParaRPr>
          </a:p>
          <a:p>
            <a:pPr indent="0" lvl="0" marL="0" rtl="0" algn="l">
              <a:spcBef>
                <a:spcPts val="1200"/>
              </a:spcBef>
              <a:spcAft>
                <a:spcPts val="0"/>
              </a:spcAft>
              <a:buNone/>
            </a:pPr>
            <a:r>
              <a:rPr b="1" lang="en" sz="2600">
                <a:solidFill>
                  <a:srgbClr val="000000"/>
                </a:solidFill>
              </a:rPr>
              <a:t>Speaker:</a:t>
            </a:r>
            <a:r>
              <a:rPr lang="en" sz="2600">
                <a:solidFill>
                  <a:srgbClr val="000000"/>
                </a:solidFill>
              </a:rPr>
              <a:t> Who is saying this?</a:t>
            </a:r>
            <a:endParaRPr sz="2600">
              <a:solidFill>
                <a:srgbClr val="000000"/>
              </a:solidFill>
            </a:endParaRPr>
          </a:p>
          <a:p>
            <a:pPr indent="0" lvl="0" marL="0" rtl="0" algn="l">
              <a:spcBef>
                <a:spcPts val="1200"/>
              </a:spcBef>
              <a:spcAft>
                <a:spcPts val="0"/>
              </a:spcAft>
              <a:buNone/>
            </a:pPr>
            <a:r>
              <a:rPr b="1" lang="en" sz="2600">
                <a:solidFill>
                  <a:srgbClr val="000000"/>
                </a:solidFill>
              </a:rPr>
              <a:t>Audience:</a:t>
            </a:r>
            <a:r>
              <a:rPr lang="en" sz="2600">
                <a:solidFill>
                  <a:srgbClr val="000000"/>
                </a:solidFill>
              </a:rPr>
              <a:t> Who is this article for?</a:t>
            </a:r>
            <a:endParaRPr sz="2600">
              <a:solidFill>
                <a:srgbClr val="000000"/>
              </a:solidFill>
            </a:endParaRPr>
          </a:p>
          <a:p>
            <a:pPr indent="0" lvl="0" marL="0" rtl="0" algn="l">
              <a:spcBef>
                <a:spcPts val="1200"/>
              </a:spcBef>
              <a:spcAft>
                <a:spcPts val="1200"/>
              </a:spcAft>
              <a:buNone/>
            </a:pPr>
            <a:r>
              <a:t/>
            </a:r>
            <a:endParaRPr sz="1800"/>
          </a:p>
        </p:txBody>
      </p:sp>
      <p:sp>
        <p:nvSpPr>
          <p:cNvPr id="376" name="Google Shape;376;p55"/>
          <p:cNvSpPr/>
          <p:nvPr/>
        </p:nvSpPr>
        <p:spPr>
          <a:xfrm>
            <a:off x="0" y="1990800"/>
            <a:ext cx="8797800" cy="1564200"/>
          </a:xfrm>
          <a:prstGeom prst="roundRect">
            <a:avLst>
              <a:gd fmla="val 16667" name="adj"/>
            </a:avLst>
          </a:prstGeom>
          <a:no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55"/>
          <p:cNvSpPr/>
          <p:nvPr/>
        </p:nvSpPr>
        <p:spPr>
          <a:xfrm>
            <a:off x="0" y="3621600"/>
            <a:ext cx="8797800" cy="1138800"/>
          </a:xfrm>
          <a:prstGeom prst="roundRect">
            <a:avLst>
              <a:gd fmla="val 16667" name="adj"/>
            </a:avLst>
          </a:prstGeom>
          <a:noFill/>
          <a:ln cap="flat" cmpd="sng" w="28575">
            <a:solidFill>
              <a:srgbClr val="1E562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55"/>
          <p:cNvSpPr/>
          <p:nvPr/>
        </p:nvSpPr>
        <p:spPr>
          <a:xfrm>
            <a:off x="0" y="1310225"/>
            <a:ext cx="8797800" cy="6309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9" name="Google Shape;379;p55"/>
          <p:cNvPicPr preferRelativeResize="0"/>
          <p:nvPr/>
        </p:nvPicPr>
        <p:blipFill>
          <a:blip r:embed="rId3">
            <a:alphaModFix/>
          </a:blip>
          <a:stretch>
            <a:fillRect/>
          </a:stretch>
        </p:blipFill>
        <p:spPr>
          <a:xfrm>
            <a:off x="1686820" y="23813"/>
            <a:ext cx="5720068" cy="5095875"/>
          </a:xfrm>
          <a:prstGeom prst="rect">
            <a:avLst/>
          </a:prstGeom>
          <a:noFill/>
          <a:ln cap="flat" cmpd="sng" w="28575">
            <a:solidFill>
              <a:schemeClr val="dk2"/>
            </a:solidFill>
            <a:prstDash val="solid"/>
            <a:round/>
            <a:headEnd len="sm" w="sm" type="none"/>
            <a:tailEnd len="sm" w="sm" type="none"/>
          </a:ln>
        </p:spPr>
      </p:pic>
      <p:sp>
        <p:nvSpPr>
          <p:cNvPr id="380" name="Google Shape;380;p55"/>
          <p:cNvSpPr txBox="1"/>
          <p:nvPr/>
        </p:nvSpPr>
        <p:spPr>
          <a:xfrm>
            <a:off x="205025" y="1565000"/>
            <a:ext cx="8573100" cy="2770500"/>
          </a:xfrm>
          <a:prstGeom prst="rect">
            <a:avLst/>
          </a:prstGeom>
          <a:solidFill>
            <a:srgbClr val="FFFF00"/>
          </a:solidFill>
          <a:ln>
            <a:noFill/>
          </a:ln>
        </p:spPr>
        <p:txBody>
          <a:bodyPr anchorCtr="0" anchor="t" bIns="91425" lIns="91425" spcFirstLastPara="1" rIns="91425" wrap="square" tIns="91425">
            <a:spAutoFit/>
          </a:bodyPr>
          <a:lstStyle/>
          <a:p>
            <a:pPr indent="-381000" lvl="0" marL="457200" rtl="0" algn="l">
              <a:spcBef>
                <a:spcPts val="0"/>
              </a:spcBef>
              <a:spcAft>
                <a:spcPts val="0"/>
              </a:spcAft>
              <a:buClr>
                <a:srgbClr val="191919"/>
              </a:buClr>
              <a:buSzPts val="2400"/>
              <a:buFont typeface="Source Code Pro"/>
              <a:buAutoNum type="arabicPeriod"/>
            </a:pPr>
            <a:r>
              <a:rPr b="1" lang="en" sz="2400">
                <a:solidFill>
                  <a:srgbClr val="191919"/>
                </a:solidFill>
                <a:latin typeface="Source Code Pro"/>
                <a:ea typeface="Source Code Pro"/>
                <a:cs typeface="Source Code Pro"/>
                <a:sym typeface="Source Code Pro"/>
              </a:rPr>
              <a:t>Underline</a:t>
            </a:r>
            <a:r>
              <a:rPr lang="en" sz="2400">
                <a:solidFill>
                  <a:srgbClr val="191919"/>
                </a:solidFill>
                <a:latin typeface="Source Code Pro"/>
                <a:ea typeface="Source Code Pro"/>
                <a:cs typeface="Source Code Pro"/>
                <a:sym typeface="Source Code Pro"/>
              </a:rPr>
              <a:t> the most important sentence in this </a:t>
            </a:r>
            <a:r>
              <a:rPr lang="en" sz="2400">
                <a:solidFill>
                  <a:srgbClr val="191919"/>
                </a:solidFill>
                <a:latin typeface="Source Code Pro"/>
                <a:ea typeface="Source Code Pro"/>
                <a:cs typeface="Source Code Pro"/>
                <a:sym typeface="Source Code Pro"/>
              </a:rPr>
              <a:t>section</a:t>
            </a:r>
            <a:r>
              <a:rPr lang="en" sz="2400">
                <a:solidFill>
                  <a:srgbClr val="191919"/>
                </a:solidFill>
                <a:latin typeface="Source Code Pro"/>
                <a:ea typeface="Source Code Pro"/>
                <a:cs typeface="Source Code Pro"/>
                <a:sym typeface="Source Code Pro"/>
              </a:rPr>
              <a:t>.</a:t>
            </a:r>
            <a:endParaRPr sz="2400">
              <a:solidFill>
                <a:srgbClr val="191919"/>
              </a:solidFill>
              <a:latin typeface="Source Code Pro"/>
              <a:ea typeface="Source Code Pro"/>
              <a:cs typeface="Source Code Pro"/>
              <a:sym typeface="Source Code Pro"/>
            </a:endParaRPr>
          </a:p>
          <a:p>
            <a:pPr indent="-381000" lvl="0" marL="457200" rtl="0" algn="l">
              <a:spcBef>
                <a:spcPts val="0"/>
              </a:spcBef>
              <a:spcAft>
                <a:spcPts val="0"/>
              </a:spcAft>
              <a:buClr>
                <a:srgbClr val="191919"/>
              </a:buClr>
              <a:buSzPts val="2400"/>
              <a:buFont typeface="Source Code Pro"/>
              <a:buAutoNum type="arabicPeriod"/>
            </a:pPr>
            <a:r>
              <a:rPr b="1" lang="en" sz="2400">
                <a:solidFill>
                  <a:srgbClr val="191919"/>
                </a:solidFill>
                <a:latin typeface="Source Code Pro"/>
                <a:ea typeface="Source Code Pro"/>
                <a:cs typeface="Source Code Pro"/>
                <a:sym typeface="Source Code Pro"/>
              </a:rPr>
              <a:t>Identify a word</a:t>
            </a:r>
            <a:r>
              <a:rPr lang="en" sz="2400">
                <a:solidFill>
                  <a:srgbClr val="191919"/>
                </a:solidFill>
                <a:latin typeface="Source Code Pro"/>
                <a:ea typeface="Source Code Pro"/>
                <a:cs typeface="Source Code Pro"/>
                <a:sym typeface="Source Code Pro"/>
              </a:rPr>
              <a:t> that is repeated several times. </a:t>
            </a:r>
            <a:endParaRPr sz="2400">
              <a:solidFill>
                <a:srgbClr val="191919"/>
              </a:solidFill>
              <a:latin typeface="Source Code Pro"/>
              <a:ea typeface="Source Code Pro"/>
              <a:cs typeface="Source Code Pro"/>
              <a:sym typeface="Source Code Pro"/>
            </a:endParaRPr>
          </a:p>
          <a:p>
            <a:pPr indent="-381000" lvl="0" marL="457200" rtl="0" algn="l">
              <a:spcBef>
                <a:spcPts val="0"/>
              </a:spcBef>
              <a:spcAft>
                <a:spcPts val="0"/>
              </a:spcAft>
              <a:buClr>
                <a:srgbClr val="191919"/>
              </a:buClr>
              <a:buSzPts val="2400"/>
              <a:buFont typeface="Source Code Pro"/>
              <a:buAutoNum type="arabicPeriod"/>
            </a:pPr>
            <a:r>
              <a:rPr lang="en" sz="2400">
                <a:solidFill>
                  <a:srgbClr val="191919"/>
                </a:solidFill>
                <a:latin typeface="Source Code Pro"/>
                <a:ea typeface="Source Code Pro"/>
                <a:cs typeface="Source Code Pro"/>
                <a:sym typeface="Source Code Pro"/>
              </a:rPr>
              <a:t>ON THE BACK: What would you share about this section to a group that did not read it. </a:t>
            </a:r>
            <a:r>
              <a:rPr b="1" lang="en" sz="2400">
                <a:solidFill>
                  <a:srgbClr val="191919"/>
                </a:solidFill>
                <a:latin typeface="Source Code Pro"/>
                <a:ea typeface="Source Code Pro"/>
                <a:cs typeface="Source Code Pro"/>
                <a:sym typeface="Source Code Pro"/>
              </a:rPr>
              <a:t>Write 1-2 sentences.</a:t>
            </a:r>
            <a:endParaRPr b="1" sz="2400">
              <a:solidFill>
                <a:srgbClr val="191919"/>
              </a:solidFill>
              <a:latin typeface="Source Code Pro"/>
              <a:ea typeface="Source Code Pro"/>
              <a:cs typeface="Source Code Pro"/>
              <a:sym typeface="Source Code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56"/>
          <p:cNvSpPr txBox="1"/>
          <p:nvPr>
            <p:ph type="title"/>
          </p:nvPr>
        </p:nvSpPr>
        <p:spPr>
          <a:xfrm>
            <a:off x="311700" y="-11950"/>
            <a:ext cx="8520600" cy="105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6680"/>
              <a:t>Day 7</a:t>
            </a:r>
            <a:endParaRPr sz="6680"/>
          </a:p>
        </p:txBody>
      </p:sp>
      <p:sp>
        <p:nvSpPr>
          <p:cNvPr id="386" name="Google Shape;386;p56"/>
          <p:cNvSpPr txBox="1"/>
          <p:nvPr/>
        </p:nvSpPr>
        <p:spPr>
          <a:xfrm>
            <a:off x="311700" y="1457275"/>
            <a:ext cx="3999900" cy="34164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l">
              <a:lnSpc>
                <a:spcPct val="115000"/>
              </a:lnSpc>
              <a:spcBef>
                <a:spcPts val="0"/>
              </a:spcBef>
              <a:spcAft>
                <a:spcPts val="1200"/>
              </a:spcAft>
              <a:buNone/>
            </a:pPr>
            <a:r>
              <a:rPr lang="en" sz="2800">
                <a:latin typeface="Source Code Pro"/>
                <a:ea typeface="Source Code Pro"/>
                <a:cs typeface="Source Code Pro"/>
                <a:sym typeface="Source Code Pro"/>
              </a:rPr>
              <a:t>SWBAT research and analyze  a social media post by identifying and determining the significance of the message, audience, purpose, context, and speaker. </a:t>
            </a:r>
            <a:endParaRPr sz="2800">
              <a:latin typeface="Source Code Pro"/>
              <a:ea typeface="Source Code Pro"/>
              <a:cs typeface="Source Code Pro"/>
              <a:sym typeface="Source Code Pro"/>
            </a:endParaRPr>
          </a:p>
        </p:txBody>
      </p:sp>
      <p:sp>
        <p:nvSpPr>
          <p:cNvPr id="387" name="Google Shape;387;p56"/>
          <p:cNvSpPr txBox="1"/>
          <p:nvPr/>
        </p:nvSpPr>
        <p:spPr>
          <a:xfrm>
            <a:off x="4832400" y="1340700"/>
            <a:ext cx="3999900" cy="3416400"/>
          </a:xfrm>
          <a:prstGeom prst="rect">
            <a:avLst/>
          </a:prstGeom>
          <a:noFill/>
          <a:ln>
            <a:noFill/>
          </a:ln>
        </p:spPr>
        <p:txBody>
          <a:bodyPr anchorCtr="0" anchor="t" bIns="91425" lIns="91425" spcFirstLastPara="1" rIns="91425" wrap="square" tIns="91425">
            <a:normAutofit fontScale="85000" lnSpcReduction="10000"/>
          </a:bodyPr>
          <a:lstStyle/>
          <a:p>
            <a:pPr indent="0" lvl="0" marL="0" rtl="0" algn="l">
              <a:lnSpc>
                <a:spcPct val="115000"/>
              </a:lnSpc>
              <a:spcBef>
                <a:spcPts val="0"/>
              </a:spcBef>
              <a:spcAft>
                <a:spcPts val="0"/>
              </a:spcAft>
              <a:buNone/>
            </a:pPr>
            <a:r>
              <a:rPr lang="en" sz="2800">
                <a:latin typeface="Source Code Pro"/>
                <a:ea typeface="Source Code Pro"/>
                <a:cs typeface="Source Code Pro"/>
                <a:sym typeface="Source Code Pro"/>
              </a:rPr>
              <a:t>Agenda:</a:t>
            </a:r>
            <a:endParaRPr sz="2800">
              <a:latin typeface="Source Code Pro"/>
              <a:ea typeface="Source Code Pro"/>
              <a:cs typeface="Source Code Pro"/>
              <a:sym typeface="Source Code Pro"/>
            </a:endParaRPr>
          </a:p>
          <a:p>
            <a:pPr indent="-379730" lvl="0" marL="457200" rtl="0" algn="l">
              <a:lnSpc>
                <a:spcPct val="115000"/>
              </a:lnSpc>
              <a:spcBef>
                <a:spcPts val="1200"/>
              </a:spcBef>
              <a:spcAft>
                <a:spcPts val="0"/>
              </a:spcAft>
              <a:buClr>
                <a:srgbClr val="000000"/>
              </a:buClr>
              <a:buSzPct val="100000"/>
              <a:buFont typeface="Source Code Pro"/>
              <a:buAutoNum type="arabicPeriod"/>
            </a:pPr>
            <a:r>
              <a:rPr lang="en" sz="2800">
                <a:latin typeface="Source Code Pro"/>
                <a:ea typeface="Source Code Pro"/>
                <a:cs typeface="Source Code Pro"/>
                <a:sym typeface="Source Code Pro"/>
              </a:rPr>
              <a:t>Search group topic in social media.  </a:t>
            </a:r>
            <a:endParaRPr sz="2800">
              <a:latin typeface="Source Code Pro"/>
              <a:ea typeface="Source Code Pro"/>
              <a:cs typeface="Source Code Pro"/>
              <a:sym typeface="Source Code Pro"/>
            </a:endParaRPr>
          </a:p>
          <a:p>
            <a:pPr indent="-379730" lvl="0" marL="457200" rtl="0" algn="l">
              <a:lnSpc>
                <a:spcPct val="115000"/>
              </a:lnSpc>
              <a:spcBef>
                <a:spcPts val="0"/>
              </a:spcBef>
              <a:spcAft>
                <a:spcPts val="0"/>
              </a:spcAft>
              <a:buClr>
                <a:srgbClr val="000000"/>
              </a:buClr>
              <a:buSzPct val="100000"/>
              <a:buFont typeface="Source Code Pro"/>
              <a:buAutoNum type="arabicPeriod"/>
            </a:pPr>
            <a:r>
              <a:rPr lang="en" sz="2800">
                <a:latin typeface="Source Code Pro"/>
                <a:ea typeface="Source Code Pro"/>
                <a:cs typeface="Source Code Pro"/>
                <a:sym typeface="Source Code Pro"/>
              </a:rPr>
              <a:t>Analyze posts using </a:t>
            </a:r>
            <a:r>
              <a:rPr lang="en" sz="2800" u="sng">
                <a:solidFill>
                  <a:srgbClr val="DB4437"/>
                </a:solidFill>
                <a:latin typeface="Source Code Pro"/>
                <a:ea typeface="Source Code Pro"/>
                <a:cs typeface="Source Code Pro"/>
                <a:sym typeface="Source Code Pro"/>
                <a:hlinkClick r:id="rId3">
                  <a:extLst>
                    <a:ext uri="{A12FA001-AC4F-418D-AE19-62706E023703}">
                      <ahyp:hlinkClr val="tx"/>
                    </a:ext>
                  </a:extLst>
                </a:hlinkClick>
              </a:rPr>
              <a:t>social media analysis tool</a:t>
            </a:r>
            <a:r>
              <a:rPr lang="en" sz="2800">
                <a:latin typeface="Source Code Pro"/>
                <a:ea typeface="Source Code Pro"/>
                <a:cs typeface="Source Code Pro"/>
                <a:sym typeface="Source Code Pro"/>
              </a:rPr>
              <a:t>.</a:t>
            </a:r>
            <a:endParaRPr sz="2800">
              <a:latin typeface="Source Code Pro"/>
              <a:ea typeface="Source Code Pro"/>
              <a:cs typeface="Source Code Pro"/>
              <a:sym typeface="Source Code Pro"/>
            </a:endParaRPr>
          </a:p>
          <a:p>
            <a:pPr indent="-379730" lvl="0" marL="457200" rtl="0" algn="l">
              <a:lnSpc>
                <a:spcPct val="115000"/>
              </a:lnSpc>
              <a:spcBef>
                <a:spcPts val="0"/>
              </a:spcBef>
              <a:spcAft>
                <a:spcPts val="0"/>
              </a:spcAft>
              <a:buClr>
                <a:srgbClr val="000000"/>
              </a:buClr>
              <a:buSzPct val="100000"/>
              <a:buFont typeface="Source Code Pro"/>
              <a:buAutoNum type="arabicPeriod"/>
            </a:pPr>
            <a:r>
              <a:rPr lang="en" sz="2800">
                <a:latin typeface="Source Code Pro"/>
                <a:ea typeface="Source Code Pro"/>
                <a:cs typeface="Source Code Pro"/>
                <a:sym typeface="Source Code Pro"/>
              </a:rPr>
              <a:t>Submit results to google classroom</a:t>
            </a:r>
            <a:endParaRPr sz="2800">
              <a:latin typeface="Source Code Pro"/>
              <a:ea typeface="Source Code Pro"/>
              <a:cs typeface="Source Code Pro"/>
              <a:sym typeface="Source Code Pr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7"/>
          <p:cNvSpPr txBox="1"/>
          <p:nvPr>
            <p:ph type="title"/>
          </p:nvPr>
        </p:nvSpPr>
        <p:spPr>
          <a:xfrm>
            <a:off x="0" y="0"/>
            <a:ext cx="6455400" cy="10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700"/>
              <a:t>See - Think - </a:t>
            </a:r>
            <a:r>
              <a:rPr lang="en" sz="5700"/>
              <a:t>Wonder</a:t>
            </a:r>
            <a:endParaRPr sz="5700"/>
          </a:p>
        </p:txBody>
      </p:sp>
      <p:sp>
        <p:nvSpPr>
          <p:cNvPr id="393" name="Google Shape;393;p57"/>
          <p:cNvSpPr txBox="1"/>
          <p:nvPr/>
        </p:nvSpPr>
        <p:spPr>
          <a:xfrm rot="2475">
            <a:off x="6227400" y="3008250"/>
            <a:ext cx="2916601" cy="16008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latin typeface="Source Code Pro"/>
                <a:ea typeface="Source Code Pro"/>
                <a:cs typeface="Source Code Pro"/>
                <a:sym typeface="Source Code Pro"/>
              </a:rPr>
              <a:t>+ Free Write</a:t>
            </a:r>
            <a:endParaRPr b="1" sz="2300">
              <a:latin typeface="Source Code Pro"/>
              <a:ea typeface="Source Code Pro"/>
              <a:cs typeface="Source Code Pro"/>
              <a:sym typeface="Source Code Pro"/>
            </a:endParaRPr>
          </a:p>
          <a:p>
            <a:pPr indent="0" lvl="0" marL="0" rtl="0" algn="l">
              <a:spcBef>
                <a:spcPts val="0"/>
              </a:spcBef>
              <a:spcAft>
                <a:spcPts val="0"/>
              </a:spcAft>
              <a:buNone/>
            </a:pPr>
            <a:r>
              <a:rPr lang="en" sz="2300">
                <a:latin typeface="Source Code Pro"/>
                <a:ea typeface="Source Code Pro"/>
                <a:cs typeface="Source Code Pro"/>
                <a:sym typeface="Source Code Pro"/>
              </a:rPr>
              <a:t>Write for 5 minutes without stopping.</a:t>
            </a:r>
            <a:endParaRPr sz="2300">
              <a:latin typeface="Source Code Pro"/>
              <a:ea typeface="Source Code Pro"/>
              <a:cs typeface="Source Code Pro"/>
              <a:sym typeface="Source Code Pro"/>
            </a:endParaRPr>
          </a:p>
        </p:txBody>
      </p:sp>
      <p:pic>
        <p:nvPicPr>
          <p:cNvPr id="394" name="Google Shape;394;p57"/>
          <p:cNvPicPr preferRelativeResize="0"/>
          <p:nvPr/>
        </p:nvPicPr>
        <p:blipFill>
          <a:blip r:embed="rId3">
            <a:alphaModFix/>
          </a:blip>
          <a:stretch>
            <a:fillRect/>
          </a:stretch>
        </p:blipFill>
        <p:spPr>
          <a:xfrm>
            <a:off x="0" y="991325"/>
            <a:ext cx="6162474" cy="3466375"/>
          </a:xfrm>
          <a:prstGeom prst="rect">
            <a:avLst/>
          </a:prstGeom>
          <a:noFill/>
          <a:ln>
            <a:noFill/>
          </a:ln>
        </p:spPr>
      </p:pic>
      <p:sp>
        <p:nvSpPr>
          <p:cNvPr id="395" name="Google Shape;395;p57"/>
          <p:cNvSpPr txBox="1"/>
          <p:nvPr/>
        </p:nvSpPr>
        <p:spPr>
          <a:xfrm>
            <a:off x="6314675" y="381000"/>
            <a:ext cx="27219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latin typeface="Source Code Pro"/>
                <a:ea typeface="Source Code Pro"/>
                <a:cs typeface="Source Code Pro"/>
                <a:sym typeface="Source Code Pro"/>
              </a:rPr>
              <a:t>What is the:</a:t>
            </a:r>
            <a:endParaRPr sz="2700">
              <a:latin typeface="Source Code Pro"/>
              <a:ea typeface="Source Code Pro"/>
              <a:cs typeface="Source Code Pro"/>
              <a:sym typeface="Source Code Pro"/>
            </a:endParaRPr>
          </a:p>
          <a:p>
            <a:pPr indent="-400050" lvl="0" marL="457200" rtl="0" algn="l">
              <a:spcBef>
                <a:spcPts val="0"/>
              </a:spcBef>
              <a:spcAft>
                <a:spcPts val="0"/>
              </a:spcAft>
              <a:buSzPts val="2700"/>
              <a:buFont typeface="Source Code Pro"/>
              <a:buChar char="●"/>
            </a:pPr>
            <a:r>
              <a:rPr lang="en" sz="2700">
                <a:latin typeface="Source Code Pro"/>
                <a:ea typeface="Source Code Pro"/>
                <a:cs typeface="Source Code Pro"/>
                <a:sym typeface="Source Code Pro"/>
              </a:rPr>
              <a:t>Message</a:t>
            </a:r>
            <a:endParaRPr sz="2700">
              <a:latin typeface="Source Code Pro"/>
              <a:ea typeface="Source Code Pro"/>
              <a:cs typeface="Source Code Pro"/>
              <a:sym typeface="Source Code Pro"/>
            </a:endParaRPr>
          </a:p>
          <a:p>
            <a:pPr indent="-400050" lvl="0" marL="457200" rtl="0" algn="l">
              <a:spcBef>
                <a:spcPts val="0"/>
              </a:spcBef>
              <a:spcAft>
                <a:spcPts val="0"/>
              </a:spcAft>
              <a:buSzPts val="2700"/>
              <a:buFont typeface="Source Code Pro"/>
              <a:buChar char="●"/>
            </a:pPr>
            <a:r>
              <a:rPr lang="en" sz="2700">
                <a:latin typeface="Source Code Pro"/>
                <a:ea typeface="Source Code Pro"/>
                <a:cs typeface="Source Code Pro"/>
                <a:sym typeface="Source Code Pro"/>
              </a:rPr>
              <a:t>Audience</a:t>
            </a:r>
            <a:endParaRPr sz="2700">
              <a:latin typeface="Source Code Pro"/>
              <a:ea typeface="Source Code Pro"/>
              <a:cs typeface="Source Code Pro"/>
              <a:sym typeface="Source Code Pro"/>
            </a:endParaRPr>
          </a:p>
          <a:p>
            <a:pPr indent="-400050" lvl="0" marL="457200" rtl="0" algn="l">
              <a:spcBef>
                <a:spcPts val="0"/>
              </a:spcBef>
              <a:spcAft>
                <a:spcPts val="0"/>
              </a:spcAft>
              <a:buSzPts val="2700"/>
              <a:buFont typeface="Source Code Pro"/>
              <a:buChar char="●"/>
            </a:pPr>
            <a:r>
              <a:rPr lang="en" sz="2700">
                <a:latin typeface="Source Code Pro"/>
                <a:ea typeface="Source Code Pro"/>
                <a:cs typeface="Source Code Pro"/>
                <a:sym typeface="Source Code Pro"/>
              </a:rPr>
              <a:t>Speaker</a:t>
            </a:r>
            <a:endParaRPr sz="2700">
              <a:latin typeface="Source Code Pro"/>
              <a:ea typeface="Source Code Pro"/>
              <a:cs typeface="Source Code Pro"/>
              <a:sym typeface="Source Code Pro"/>
            </a:endParaRPr>
          </a:p>
          <a:p>
            <a:pPr indent="-400050" lvl="0" marL="457200" rtl="0" algn="l">
              <a:spcBef>
                <a:spcPts val="0"/>
              </a:spcBef>
              <a:spcAft>
                <a:spcPts val="0"/>
              </a:spcAft>
              <a:buSzPts val="2700"/>
              <a:buFont typeface="Source Code Pro"/>
              <a:buChar char="●"/>
            </a:pPr>
            <a:r>
              <a:rPr lang="en" sz="2700">
                <a:latin typeface="Source Code Pro"/>
                <a:ea typeface="Source Code Pro"/>
                <a:cs typeface="Source Code Pro"/>
                <a:sym typeface="Source Code Pro"/>
              </a:rPr>
              <a:t>Purpose</a:t>
            </a:r>
            <a:endParaRPr sz="2700">
              <a:latin typeface="Source Code Pro"/>
              <a:ea typeface="Source Code Pro"/>
              <a:cs typeface="Source Code Pro"/>
              <a:sym typeface="Source Code Pro"/>
            </a:endParaRPr>
          </a:p>
          <a:p>
            <a:pPr indent="-400050" lvl="0" marL="457200" rtl="0" algn="l">
              <a:spcBef>
                <a:spcPts val="0"/>
              </a:spcBef>
              <a:spcAft>
                <a:spcPts val="0"/>
              </a:spcAft>
              <a:buSzPts val="2700"/>
              <a:buFont typeface="Source Code Pro"/>
              <a:buChar char="●"/>
            </a:pPr>
            <a:r>
              <a:rPr lang="en" sz="2700">
                <a:latin typeface="Source Code Pro"/>
                <a:ea typeface="Source Code Pro"/>
                <a:cs typeface="Source Code Pro"/>
                <a:sym typeface="Source Code Pro"/>
              </a:rPr>
              <a:t>Context</a:t>
            </a:r>
            <a:endParaRPr sz="2700">
              <a:latin typeface="Source Code Pro"/>
              <a:ea typeface="Source Code Pro"/>
              <a:cs typeface="Source Code Pro"/>
              <a:sym typeface="Source Code Pro"/>
            </a:endParaRPr>
          </a:p>
        </p:txBody>
      </p:sp>
      <p:sp>
        <p:nvSpPr>
          <p:cNvPr id="396" name="Google Shape;396;p57"/>
          <p:cNvSpPr txBox="1"/>
          <p:nvPr>
            <p:ph idx="1" type="body"/>
          </p:nvPr>
        </p:nvSpPr>
        <p:spPr>
          <a:xfrm>
            <a:off x="-30575" y="4555350"/>
            <a:ext cx="6519300" cy="557100"/>
          </a:xfrm>
          <a:prstGeom prst="rect">
            <a:avLst/>
          </a:prstGeom>
          <a:solidFill>
            <a:schemeClr val="lt1"/>
          </a:solidFill>
        </p:spPr>
        <p:txBody>
          <a:bodyPr anchorCtr="0" anchor="t" bIns="91425" lIns="91425" spcFirstLastPara="1" rIns="91425" wrap="square" tIns="91425">
            <a:normAutofit fontScale="77500"/>
          </a:bodyPr>
          <a:lstStyle/>
          <a:p>
            <a:pPr indent="0" lvl="0" marL="0" rtl="0" algn="l">
              <a:spcBef>
                <a:spcPts val="0"/>
              </a:spcBef>
              <a:spcAft>
                <a:spcPts val="1200"/>
              </a:spcAft>
              <a:buNone/>
            </a:pPr>
            <a:r>
              <a:rPr lang="en" sz="2600">
                <a:solidFill>
                  <a:srgbClr val="000000"/>
                </a:solidFill>
              </a:rPr>
              <a:t>Is bias or an imperative in this picture?</a:t>
            </a:r>
            <a:endParaRPr sz="2600">
              <a:solidFill>
                <a:srgbClr val="00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58"/>
          <p:cNvSpPr txBox="1"/>
          <p:nvPr>
            <p:ph type="title"/>
          </p:nvPr>
        </p:nvSpPr>
        <p:spPr>
          <a:xfrm>
            <a:off x="311700" y="0"/>
            <a:ext cx="8520600" cy="109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9080"/>
              <a:t>Research on social media</a:t>
            </a:r>
            <a:endParaRPr sz="9080"/>
          </a:p>
        </p:txBody>
      </p:sp>
      <p:sp>
        <p:nvSpPr>
          <p:cNvPr id="402" name="Google Shape;402;p58"/>
          <p:cNvSpPr txBox="1"/>
          <p:nvPr>
            <p:ph idx="1" type="body"/>
          </p:nvPr>
        </p:nvSpPr>
        <p:spPr>
          <a:xfrm>
            <a:off x="311700" y="1522950"/>
            <a:ext cx="8157900" cy="3517800"/>
          </a:xfrm>
          <a:prstGeom prst="rect">
            <a:avLst/>
          </a:prstGeom>
        </p:spPr>
        <p:txBody>
          <a:bodyPr anchorCtr="0" anchor="t" bIns="91425" lIns="91425" spcFirstLastPara="1" rIns="91425" wrap="square" tIns="91425">
            <a:normAutofit/>
          </a:bodyPr>
          <a:lstStyle/>
          <a:p>
            <a:pPr indent="-393700" lvl="0" marL="457200" rtl="0" algn="l">
              <a:spcBef>
                <a:spcPts val="0"/>
              </a:spcBef>
              <a:spcAft>
                <a:spcPts val="0"/>
              </a:spcAft>
              <a:buClr>
                <a:srgbClr val="000000"/>
              </a:buClr>
              <a:buSzPts val="2600"/>
              <a:buChar char="●"/>
            </a:pPr>
            <a:r>
              <a:rPr lang="en" sz="2600">
                <a:solidFill>
                  <a:srgbClr val="000000"/>
                </a:solidFill>
              </a:rPr>
              <a:t>Search AI and mental health into one of your social media accounts. </a:t>
            </a:r>
            <a:endParaRPr sz="2600">
              <a:solidFill>
                <a:srgbClr val="000000"/>
              </a:solidFill>
            </a:endParaRPr>
          </a:p>
          <a:p>
            <a:pPr indent="-393700" lvl="0" marL="457200" rtl="0" algn="l">
              <a:spcBef>
                <a:spcPts val="0"/>
              </a:spcBef>
              <a:spcAft>
                <a:spcPts val="0"/>
              </a:spcAft>
              <a:buClr>
                <a:srgbClr val="000000"/>
              </a:buClr>
              <a:buSzPts val="2600"/>
              <a:buChar char="●"/>
            </a:pPr>
            <a:r>
              <a:rPr b="1" i="1" lang="en" sz="2600">
                <a:solidFill>
                  <a:srgbClr val="000000"/>
                </a:solidFill>
              </a:rPr>
              <a:t>(If you do not have social media, use google on your chromebook)</a:t>
            </a:r>
            <a:endParaRPr b="1" i="1" sz="2600">
              <a:solidFill>
                <a:srgbClr val="000000"/>
              </a:solidFill>
            </a:endParaRPr>
          </a:p>
          <a:p>
            <a:pPr indent="-393700" lvl="0" marL="457200" rtl="0" algn="l">
              <a:spcBef>
                <a:spcPts val="0"/>
              </a:spcBef>
              <a:spcAft>
                <a:spcPts val="0"/>
              </a:spcAft>
              <a:buClr>
                <a:srgbClr val="000000"/>
              </a:buClr>
              <a:buSzPts val="2600"/>
              <a:buChar char="●"/>
            </a:pPr>
            <a:r>
              <a:rPr lang="en" sz="2600">
                <a:solidFill>
                  <a:srgbClr val="000000"/>
                </a:solidFill>
              </a:rPr>
              <a:t>Choose the first post that pops up.</a:t>
            </a:r>
            <a:endParaRPr sz="2600">
              <a:solidFill>
                <a:srgbClr val="000000"/>
              </a:solidFill>
            </a:endParaRPr>
          </a:p>
          <a:p>
            <a:pPr indent="-393700" lvl="0" marL="457200" rtl="0" algn="l">
              <a:spcBef>
                <a:spcPts val="0"/>
              </a:spcBef>
              <a:spcAft>
                <a:spcPts val="0"/>
              </a:spcAft>
              <a:buClr>
                <a:srgbClr val="000000"/>
              </a:buClr>
              <a:buSzPts val="2600"/>
              <a:buChar char="●"/>
            </a:pPr>
            <a:r>
              <a:rPr lang="en" sz="2600">
                <a:solidFill>
                  <a:srgbClr val="000000"/>
                </a:solidFill>
              </a:rPr>
              <a:t>Complete the social media text analysis tool.</a:t>
            </a:r>
            <a:endParaRPr sz="2600">
              <a:solidFill>
                <a:srgbClr val="00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59"/>
          <p:cNvSpPr txBox="1"/>
          <p:nvPr>
            <p:ph type="title"/>
          </p:nvPr>
        </p:nvSpPr>
        <p:spPr>
          <a:xfrm>
            <a:off x="83100" y="642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4980"/>
              <a:t>Social Media Research + Analysis</a:t>
            </a:r>
            <a:endParaRPr sz="4980"/>
          </a:p>
        </p:txBody>
      </p:sp>
      <p:sp>
        <p:nvSpPr>
          <p:cNvPr id="408" name="Google Shape;408;p59"/>
          <p:cNvSpPr txBox="1"/>
          <p:nvPr>
            <p:ph idx="1" type="body"/>
          </p:nvPr>
        </p:nvSpPr>
        <p:spPr>
          <a:xfrm>
            <a:off x="311700" y="1000075"/>
            <a:ext cx="4520700" cy="3830400"/>
          </a:xfrm>
          <a:prstGeom prst="rect">
            <a:avLst/>
          </a:prstGeom>
        </p:spPr>
        <p:txBody>
          <a:bodyPr anchorCtr="0" anchor="t" bIns="91425" lIns="91425" spcFirstLastPara="1" rIns="91425" wrap="square" tIns="91425">
            <a:noAutofit/>
          </a:bodyPr>
          <a:lstStyle/>
          <a:p>
            <a:pPr indent="-374650" lvl="0" marL="457200" rtl="0" algn="l">
              <a:spcBef>
                <a:spcPts val="0"/>
              </a:spcBef>
              <a:spcAft>
                <a:spcPts val="0"/>
              </a:spcAft>
              <a:buClr>
                <a:srgbClr val="000000"/>
              </a:buClr>
              <a:buSzPts val="2300"/>
              <a:buAutoNum type="arabicPeriod"/>
            </a:pPr>
            <a:r>
              <a:rPr lang="en" sz="2300">
                <a:solidFill>
                  <a:srgbClr val="000000"/>
                </a:solidFill>
              </a:rPr>
              <a:t>Search "year of the dragon" in your social media feed.</a:t>
            </a:r>
            <a:endParaRPr sz="2300">
              <a:solidFill>
                <a:srgbClr val="000000"/>
              </a:solidFill>
            </a:endParaRPr>
          </a:p>
          <a:p>
            <a:pPr indent="-374650" lvl="0" marL="457200" rtl="0" algn="l">
              <a:spcBef>
                <a:spcPts val="0"/>
              </a:spcBef>
              <a:spcAft>
                <a:spcPts val="0"/>
              </a:spcAft>
              <a:buClr>
                <a:srgbClr val="000000"/>
              </a:buClr>
              <a:buSzPts val="2300"/>
              <a:buAutoNum type="arabicPeriod"/>
            </a:pPr>
            <a:r>
              <a:rPr lang="en" sz="2300">
                <a:solidFill>
                  <a:srgbClr val="000000"/>
                </a:solidFill>
              </a:rPr>
              <a:t>Screenshot the first school appropriate post you find interesting. </a:t>
            </a:r>
            <a:endParaRPr sz="2300">
              <a:solidFill>
                <a:srgbClr val="000000"/>
              </a:solidFill>
            </a:endParaRPr>
          </a:p>
          <a:p>
            <a:pPr indent="-374650" lvl="0" marL="457200" rtl="0" algn="l">
              <a:spcBef>
                <a:spcPts val="0"/>
              </a:spcBef>
              <a:spcAft>
                <a:spcPts val="0"/>
              </a:spcAft>
              <a:buClr>
                <a:srgbClr val="000000"/>
              </a:buClr>
              <a:buSzPts val="2300"/>
              <a:buAutoNum type="arabicPeriod"/>
            </a:pPr>
            <a:r>
              <a:rPr lang="en" sz="2300">
                <a:solidFill>
                  <a:srgbClr val="000000"/>
                </a:solidFill>
              </a:rPr>
              <a:t>Post it to the google classroom assignment. </a:t>
            </a:r>
            <a:endParaRPr sz="2300">
              <a:solidFill>
                <a:srgbClr val="000000"/>
              </a:solidFill>
            </a:endParaRPr>
          </a:p>
        </p:txBody>
      </p:sp>
      <p:sp>
        <p:nvSpPr>
          <p:cNvPr id="409" name="Google Shape;409;p59"/>
          <p:cNvSpPr txBox="1"/>
          <p:nvPr>
            <p:ph idx="2" type="body"/>
          </p:nvPr>
        </p:nvSpPr>
        <p:spPr>
          <a:xfrm>
            <a:off x="4984800" y="1304875"/>
            <a:ext cx="3999900" cy="33402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349250" lvl="0" marL="457200" rtl="0" algn="l">
              <a:spcBef>
                <a:spcPts val="0"/>
              </a:spcBef>
              <a:spcAft>
                <a:spcPts val="0"/>
              </a:spcAft>
              <a:buClr>
                <a:srgbClr val="000000"/>
              </a:buClr>
              <a:buSzPts val="1900"/>
              <a:buChar char="●"/>
            </a:pPr>
            <a:r>
              <a:rPr b="1" lang="en" sz="1900">
                <a:solidFill>
                  <a:srgbClr val="000000"/>
                </a:solidFill>
              </a:rPr>
              <a:t>School appropriate</a:t>
            </a:r>
            <a:r>
              <a:rPr lang="en" sz="1900">
                <a:solidFill>
                  <a:srgbClr val="000000"/>
                </a:solidFill>
              </a:rPr>
              <a:t> = nothing sexual, no drugs or alcohol, no guns or extreme violence.</a:t>
            </a:r>
            <a:endParaRPr sz="1900">
              <a:solidFill>
                <a:srgbClr val="000000"/>
              </a:solidFill>
            </a:endParaRPr>
          </a:p>
          <a:p>
            <a:pPr indent="-349250" lvl="0" marL="457200" rtl="0" algn="l">
              <a:spcBef>
                <a:spcPts val="0"/>
              </a:spcBef>
              <a:spcAft>
                <a:spcPts val="0"/>
              </a:spcAft>
              <a:buClr>
                <a:srgbClr val="000000"/>
              </a:buClr>
              <a:buSzPts val="1900"/>
              <a:buChar char="●"/>
            </a:pPr>
            <a:r>
              <a:rPr lang="en" sz="1900">
                <a:solidFill>
                  <a:srgbClr val="000000"/>
                </a:solidFill>
              </a:rPr>
              <a:t>If you </a:t>
            </a:r>
            <a:r>
              <a:rPr b="1" lang="en" sz="1900">
                <a:solidFill>
                  <a:srgbClr val="000000"/>
                </a:solidFill>
              </a:rPr>
              <a:t>do not have social media</a:t>
            </a:r>
            <a:r>
              <a:rPr lang="en" sz="1900">
                <a:solidFill>
                  <a:srgbClr val="000000"/>
                </a:solidFill>
              </a:rPr>
              <a:t> or a phone, get a chromebook and use google. </a:t>
            </a:r>
            <a:endParaRPr sz="1900">
              <a:solidFill>
                <a:srgbClr val="000000"/>
              </a:solidFill>
            </a:endParaRPr>
          </a:p>
        </p:txBody>
      </p:sp>
      <p:sp>
        <p:nvSpPr>
          <p:cNvPr id="410" name="Google Shape;410;p59"/>
          <p:cNvSpPr txBox="1"/>
          <p:nvPr/>
        </p:nvSpPr>
        <p:spPr>
          <a:xfrm>
            <a:off x="6159300" y="159600"/>
            <a:ext cx="2767500" cy="10158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latin typeface="Source Code Pro"/>
                <a:ea typeface="Source Code Pro"/>
                <a:cs typeface="Source Code Pro"/>
                <a:sym typeface="Source Code Pro"/>
              </a:rPr>
              <a:t>Now we are going to use our phones at a TOOL!</a:t>
            </a:r>
            <a:endParaRPr i="1" sz="1800">
              <a:latin typeface="Source Code Pro"/>
              <a:ea typeface="Source Code Pro"/>
              <a:cs typeface="Source Code Pro"/>
              <a:sym typeface="Source Code Pro"/>
            </a:endParaRPr>
          </a:p>
        </p:txBody>
      </p:sp>
      <p:pic>
        <p:nvPicPr>
          <p:cNvPr id="411" name="Google Shape;411;p59"/>
          <p:cNvPicPr preferRelativeResize="0"/>
          <p:nvPr/>
        </p:nvPicPr>
        <p:blipFill rotWithShape="1">
          <a:blip r:embed="rId3">
            <a:alphaModFix/>
          </a:blip>
          <a:srcRect b="15711" l="0" r="0" t="0"/>
          <a:stretch/>
        </p:blipFill>
        <p:spPr>
          <a:xfrm>
            <a:off x="0" y="994950"/>
            <a:ext cx="9144001" cy="4071100"/>
          </a:xfrm>
          <a:prstGeom prst="rect">
            <a:avLst/>
          </a:prstGeom>
          <a:noFill/>
          <a:ln cap="flat" cmpd="sng" w="28575">
            <a:solidFill>
              <a:srgbClr val="9900FF"/>
            </a:solidFill>
            <a:prstDash val="solid"/>
            <a:round/>
            <a:headEnd len="sm" w="sm" type="none"/>
            <a:tailEnd len="sm" w="sm" type="none"/>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60"/>
          <p:cNvSpPr txBox="1"/>
          <p:nvPr>
            <p:ph type="title"/>
          </p:nvPr>
        </p:nvSpPr>
        <p:spPr>
          <a:xfrm>
            <a:off x="311700" y="0"/>
            <a:ext cx="6112800" cy="109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6280"/>
              <a:t>Social Media note catcher</a:t>
            </a:r>
            <a:endParaRPr sz="6280"/>
          </a:p>
        </p:txBody>
      </p:sp>
      <p:graphicFrame>
        <p:nvGraphicFramePr>
          <p:cNvPr id="417" name="Google Shape;417;p60"/>
          <p:cNvGraphicFramePr/>
          <p:nvPr/>
        </p:nvGraphicFramePr>
        <p:xfrm>
          <a:off x="110350" y="1073150"/>
          <a:ext cx="3000000" cy="3000000"/>
        </p:xfrm>
        <a:graphic>
          <a:graphicData uri="http://schemas.openxmlformats.org/drawingml/2006/table">
            <a:tbl>
              <a:tblPr>
                <a:noFill/>
                <a:tableStyleId>{E3D0FEFA-23A1-4FB6-8E73-60850EFB74BB}</a:tableStyleId>
              </a:tblPr>
              <a:tblGrid>
                <a:gridCol w="2122525"/>
                <a:gridCol w="3990350"/>
              </a:tblGrid>
              <a:tr h="678400">
                <a:tc>
                  <a:txBody>
                    <a:bodyPr/>
                    <a:lstStyle/>
                    <a:p>
                      <a:pPr indent="0" lvl="0" marL="0" rtl="0" algn="l">
                        <a:spcBef>
                          <a:spcPts val="0"/>
                        </a:spcBef>
                        <a:spcAft>
                          <a:spcPts val="0"/>
                        </a:spcAft>
                        <a:buNone/>
                      </a:pPr>
                      <a:r>
                        <a:rPr lang="en" sz="1900"/>
                        <a:t>Social Media Platform </a:t>
                      </a:r>
                      <a:endParaRPr sz="1900"/>
                    </a:p>
                  </a:txBody>
                  <a:tcPr marT="63500" marB="63500" marR="63500" marL="63500"/>
                </a:tc>
                <a:tc>
                  <a:txBody>
                    <a:bodyPr/>
                    <a:lstStyle/>
                    <a:p>
                      <a:pPr indent="0" lvl="0" marL="0" rtl="0" algn="l">
                        <a:spcBef>
                          <a:spcPts val="0"/>
                        </a:spcBef>
                        <a:spcAft>
                          <a:spcPts val="0"/>
                        </a:spcAft>
                        <a:buNone/>
                      </a:pPr>
                      <a:r>
                        <a:rPr lang="en" sz="1900"/>
                        <a:t>Instagram</a:t>
                      </a:r>
                      <a:endParaRPr sz="1900"/>
                    </a:p>
                  </a:txBody>
                  <a:tcPr marT="63500" marB="63500" marR="63500" marL="63500"/>
                </a:tc>
              </a:tr>
              <a:tr h="678400">
                <a:tc>
                  <a:txBody>
                    <a:bodyPr/>
                    <a:lstStyle/>
                    <a:p>
                      <a:pPr indent="0" lvl="0" marL="0" rtl="0" algn="l">
                        <a:spcBef>
                          <a:spcPts val="0"/>
                        </a:spcBef>
                        <a:spcAft>
                          <a:spcPts val="0"/>
                        </a:spcAft>
                        <a:buNone/>
                      </a:pPr>
                      <a:r>
                        <a:rPr lang="en" sz="1900"/>
                        <a:t>Post account name</a:t>
                      </a:r>
                      <a:endParaRPr sz="1900"/>
                    </a:p>
                  </a:txBody>
                  <a:tcPr marT="63500" marB="63500" marR="63500" marL="63500"/>
                </a:tc>
                <a:tc>
                  <a:txBody>
                    <a:bodyPr/>
                    <a:lstStyle/>
                    <a:p>
                      <a:pPr indent="0" lvl="0" marL="0" rtl="0" algn="l">
                        <a:spcBef>
                          <a:spcPts val="0"/>
                        </a:spcBef>
                        <a:spcAft>
                          <a:spcPts val="0"/>
                        </a:spcAft>
                        <a:buNone/>
                      </a:pPr>
                      <a:r>
                        <a:rPr lang="en" sz="1900"/>
                        <a:t>@madinamerica</a:t>
                      </a:r>
                      <a:endParaRPr sz="1900"/>
                    </a:p>
                  </a:txBody>
                  <a:tcPr marT="63500" marB="63500" marR="63500" marL="63500"/>
                </a:tc>
              </a:tr>
              <a:tr h="1708250">
                <a:tc>
                  <a:txBody>
                    <a:bodyPr/>
                    <a:lstStyle/>
                    <a:p>
                      <a:pPr indent="0" lvl="0" marL="0" rtl="0" algn="l">
                        <a:spcBef>
                          <a:spcPts val="0"/>
                        </a:spcBef>
                        <a:spcAft>
                          <a:spcPts val="0"/>
                        </a:spcAft>
                        <a:buNone/>
                      </a:pPr>
                      <a:r>
                        <a:rPr lang="en" sz="1900"/>
                        <a:t>Post media (image, video, text, etc)</a:t>
                      </a:r>
                      <a:endParaRPr sz="1900"/>
                    </a:p>
                  </a:txBody>
                  <a:tcPr marT="63500" marB="63500" marR="63500" marL="63500"/>
                </a:tc>
                <a:tc>
                  <a:txBody>
                    <a:bodyPr/>
                    <a:lstStyle/>
                    <a:p>
                      <a:pPr indent="0" lvl="0" marL="0" rtl="0" algn="l">
                        <a:spcBef>
                          <a:spcPts val="0"/>
                        </a:spcBef>
                        <a:spcAft>
                          <a:spcPts val="0"/>
                        </a:spcAft>
                        <a:buNone/>
                      </a:pPr>
                      <a:r>
                        <a:rPr lang="en" sz="1900"/>
                        <a:t>Image of a 3d pentagram over a person holding a phone. Electricity connecting the phone with the images above.  The caption warns about the dangers of AI mental health apps. </a:t>
                      </a:r>
                      <a:endParaRPr sz="1900"/>
                    </a:p>
                  </a:txBody>
                  <a:tcPr marT="63500" marB="63500" marR="63500" marL="63500"/>
                </a:tc>
              </a:tr>
              <a:tr h="678400">
                <a:tc>
                  <a:txBody>
                    <a:bodyPr/>
                    <a:lstStyle/>
                    <a:p>
                      <a:pPr indent="0" lvl="0" marL="0" rtl="0" algn="l">
                        <a:spcBef>
                          <a:spcPts val="0"/>
                        </a:spcBef>
                        <a:spcAft>
                          <a:spcPts val="0"/>
                        </a:spcAft>
                        <a:buNone/>
                      </a:pPr>
                      <a:r>
                        <a:rPr lang="en" sz="1900"/>
                        <a:t>Screenshot or link</a:t>
                      </a:r>
                      <a:endParaRPr sz="1900"/>
                    </a:p>
                  </a:txBody>
                  <a:tcPr marT="63500" marB="63500" marR="63500" marL="63500"/>
                </a:tc>
                <a:tc>
                  <a:txBody>
                    <a:bodyPr/>
                    <a:lstStyle/>
                    <a:p>
                      <a:pPr indent="0" lvl="0" marL="0" rtl="0" algn="l">
                        <a:spcBef>
                          <a:spcPts val="0"/>
                        </a:spcBef>
                        <a:spcAft>
                          <a:spcPts val="0"/>
                        </a:spcAft>
                        <a:buNone/>
                      </a:pPr>
                      <a:r>
                        <a:t/>
                      </a:r>
                      <a:endParaRPr sz="1900"/>
                    </a:p>
                  </a:txBody>
                  <a:tcPr marT="63500" marB="63500" marR="63500" marL="63500"/>
                </a:tc>
              </a:tr>
            </a:tbl>
          </a:graphicData>
        </a:graphic>
      </p:graphicFrame>
      <p:pic>
        <p:nvPicPr>
          <p:cNvPr id="418" name="Google Shape;418;p60"/>
          <p:cNvPicPr preferRelativeResize="0"/>
          <p:nvPr/>
        </p:nvPicPr>
        <p:blipFill rotWithShape="1">
          <a:blip r:embed="rId3">
            <a:alphaModFix/>
          </a:blip>
          <a:srcRect b="10439" l="0" r="0" t="4272"/>
          <a:stretch/>
        </p:blipFill>
        <p:spPr>
          <a:xfrm>
            <a:off x="6339450" y="58450"/>
            <a:ext cx="2652149" cy="5024251"/>
          </a:xfrm>
          <a:prstGeom prst="rect">
            <a:avLst/>
          </a:prstGeom>
          <a:noFill/>
          <a:ln>
            <a:noFill/>
          </a:ln>
        </p:spPr>
      </p:pic>
      <p:cxnSp>
        <p:nvCxnSpPr>
          <p:cNvPr id="419" name="Google Shape;419;p60"/>
          <p:cNvCxnSpPr/>
          <p:nvPr/>
        </p:nvCxnSpPr>
        <p:spPr>
          <a:xfrm flipH="1" rot="10800000">
            <a:off x="5302325" y="3092675"/>
            <a:ext cx="1107300" cy="1723800"/>
          </a:xfrm>
          <a:prstGeom prst="straightConnector1">
            <a:avLst/>
          </a:prstGeom>
          <a:noFill/>
          <a:ln cap="flat" cmpd="sng" w="38100">
            <a:solidFill>
              <a:srgbClr val="980000"/>
            </a:solidFill>
            <a:prstDash val="solid"/>
            <a:round/>
            <a:headEnd len="med" w="med" type="none"/>
            <a:tailEnd len="med" w="med" type="triangle"/>
          </a:ln>
        </p:spPr>
      </p:cxnSp>
      <p:pic>
        <p:nvPicPr>
          <p:cNvPr id="420" name="Google Shape;420;p60"/>
          <p:cNvPicPr preferRelativeResize="0"/>
          <p:nvPr/>
        </p:nvPicPr>
        <p:blipFill>
          <a:blip r:embed="rId4">
            <a:alphaModFix/>
          </a:blip>
          <a:stretch>
            <a:fillRect/>
          </a:stretch>
        </p:blipFill>
        <p:spPr>
          <a:xfrm>
            <a:off x="1839220" y="23813"/>
            <a:ext cx="5720068" cy="5095875"/>
          </a:xfrm>
          <a:prstGeom prst="rect">
            <a:avLst/>
          </a:prstGeom>
          <a:noFill/>
          <a:ln cap="flat" cmpd="sng" w="28575">
            <a:solidFill>
              <a:schemeClr val="dk2"/>
            </a:solidFill>
            <a:prstDash val="solid"/>
            <a:round/>
            <a:headEnd len="sm" w="sm" type="none"/>
            <a:tailEnd len="sm" w="sm" type="none"/>
          </a:ln>
        </p:spPr>
      </p:pic>
      <p:sp>
        <p:nvSpPr>
          <p:cNvPr id="421" name="Google Shape;421;p60"/>
          <p:cNvSpPr txBox="1"/>
          <p:nvPr/>
        </p:nvSpPr>
        <p:spPr>
          <a:xfrm>
            <a:off x="228900" y="1212350"/>
            <a:ext cx="8647500" cy="31401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200">
                <a:latin typeface="Source Code Pro"/>
                <a:ea typeface="Source Code Pro"/>
                <a:cs typeface="Source Code Pro"/>
                <a:sym typeface="Source Code Pro"/>
              </a:rPr>
              <a:t>1. Get a screenshot from your social media by searching "Social Media Surveillance"</a:t>
            </a:r>
            <a:endParaRPr sz="3200">
              <a:latin typeface="Source Code Pro"/>
              <a:ea typeface="Source Code Pro"/>
              <a:cs typeface="Source Code Pro"/>
              <a:sym typeface="Source Code Pro"/>
            </a:endParaRPr>
          </a:p>
          <a:p>
            <a:pPr indent="0" lvl="0" marL="0" rtl="0" algn="l">
              <a:spcBef>
                <a:spcPts val="0"/>
              </a:spcBef>
              <a:spcAft>
                <a:spcPts val="0"/>
              </a:spcAft>
              <a:buNone/>
            </a:pPr>
            <a:r>
              <a:rPr lang="en" sz="3200">
                <a:latin typeface="Source Code Pro"/>
                <a:ea typeface="Source Code Pro"/>
                <a:cs typeface="Source Code Pro"/>
                <a:sym typeface="Source Code Pro"/>
              </a:rPr>
              <a:t>2. Link it to the google classroom</a:t>
            </a:r>
            <a:endParaRPr sz="3200">
              <a:latin typeface="Source Code Pro"/>
              <a:ea typeface="Source Code Pro"/>
              <a:cs typeface="Source Code Pro"/>
              <a:sym typeface="Source Code Pro"/>
            </a:endParaRPr>
          </a:p>
          <a:p>
            <a:pPr indent="0" lvl="0" marL="0" rtl="0" algn="l">
              <a:spcBef>
                <a:spcPts val="0"/>
              </a:spcBef>
              <a:spcAft>
                <a:spcPts val="0"/>
              </a:spcAft>
              <a:buNone/>
            </a:pPr>
            <a:r>
              <a:rPr lang="en" sz="3200">
                <a:latin typeface="Source Code Pro"/>
                <a:ea typeface="Source Code Pro"/>
                <a:cs typeface="Source Code Pro"/>
                <a:sym typeface="Source Code Pro"/>
              </a:rPr>
              <a:t>3. Complete the analysis worksheet ON THE GOOGLE CLASSROOM!</a:t>
            </a:r>
            <a:endParaRPr sz="3200">
              <a:latin typeface="Source Code Pro"/>
              <a:ea typeface="Source Code Pro"/>
              <a:cs typeface="Source Code Pro"/>
              <a:sym typeface="Source Code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61"/>
          <p:cNvSpPr txBox="1"/>
          <p:nvPr>
            <p:ph type="title"/>
          </p:nvPr>
        </p:nvSpPr>
        <p:spPr>
          <a:xfrm>
            <a:off x="311700" y="292850"/>
            <a:ext cx="8520600" cy="112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6680"/>
              <a:t>Day 8</a:t>
            </a:r>
            <a:endParaRPr sz="6680"/>
          </a:p>
        </p:txBody>
      </p:sp>
      <p:sp>
        <p:nvSpPr>
          <p:cNvPr id="427" name="Google Shape;427;p61"/>
          <p:cNvSpPr txBox="1"/>
          <p:nvPr/>
        </p:nvSpPr>
        <p:spPr>
          <a:xfrm>
            <a:off x="311700" y="1457275"/>
            <a:ext cx="3999900" cy="34164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l">
              <a:lnSpc>
                <a:spcPct val="115000"/>
              </a:lnSpc>
              <a:spcBef>
                <a:spcPts val="0"/>
              </a:spcBef>
              <a:spcAft>
                <a:spcPts val="1200"/>
              </a:spcAft>
              <a:buNone/>
            </a:pPr>
            <a:r>
              <a:rPr lang="en" sz="2800">
                <a:latin typeface="Source Code Pro"/>
                <a:ea typeface="Source Code Pro"/>
                <a:cs typeface="Source Code Pro"/>
                <a:sym typeface="Source Code Pro"/>
              </a:rPr>
              <a:t>SWBAT analyze and compare a social media post by identifying and determining the significance of the message, audience, purpose, context, and speaker. </a:t>
            </a:r>
            <a:endParaRPr sz="2800">
              <a:latin typeface="Source Code Pro"/>
              <a:ea typeface="Source Code Pro"/>
              <a:cs typeface="Source Code Pro"/>
              <a:sym typeface="Source Code Pro"/>
            </a:endParaRPr>
          </a:p>
        </p:txBody>
      </p:sp>
      <p:sp>
        <p:nvSpPr>
          <p:cNvPr id="428" name="Google Shape;428;p61"/>
          <p:cNvSpPr txBox="1"/>
          <p:nvPr/>
        </p:nvSpPr>
        <p:spPr>
          <a:xfrm>
            <a:off x="4832400" y="1340700"/>
            <a:ext cx="3999900" cy="3802800"/>
          </a:xfrm>
          <a:prstGeom prst="rect">
            <a:avLst/>
          </a:prstGeom>
          <a:noFill/>
          <a:ln>
            <a:noFill/>
          </a:ln>
        </p:spPr>
        <p:txBody>
          <a:bodyPr anchorCtr="0" anchor="t" bIns="91425" lIns="91425" spcFirstLastPara="1" rIns="91425" wrap="square" tIns="91425">
            <a:normAutofit fontScale="55000" lnSpcReduction="10000"/>
          </a:bodyPr>
          <a:lstStyle/>
          <a:p>
            <a:pPr indent="0" lvl="0" marL="0" rtl="0" algn="l">
              <a:lnSpc>
                <a:spcPct val="115000"/>
              </a:lnSpc>
              <a:spcBef>
                <a:spcPts val="0"/>
              </a:spcBef>
              <a:spcAft>
                <a:spcPts val="0"/>
              </a:spcAft>
              <a:buNone/>
            </a:pPr>
            <a:r>
              <a:rPr lang="en" sz="2800">
                <a:latin typeface="Source Code Pro"/>
                <a:ea typeface="Source Code Pro"/>
                <a:cs typeface="Source Code Pro"/>
                <a:sym typeface="Source Code Pro"/>
              </a:rPr>
              <a:t>Agenda:</a:t>
            </a:r>
            <a:endParaRPr sz="2800">
              <a:latin typeface="Source Code Pro"/>
              <a:ea typeface="Source Code Pro"/>
              <a:cs typeface="Source Code Pro"/>
              <a:sym typeface="Source Code Pro"/>
            </a:endParaRPr>
          </a:p>
          <a:p>
            <a:pPr indent="-326390" lvl="0" marL="457200" rtl="0" algn="l">
              <a:lnSpc>
                <a:spcPct val="115000"/>
              </a:lnSpc>
              <a:spcBef>
                <a:spcPts val="1200"/>
              </a:spcBef>
              <a:spcAft>
                <a:spcPts val="0"/>
              </a:spcAft>
              <a:buClr>
                <a:srgbClr val="000000"/>
              </a:buClr>
              <a:buSzPct val="100000"/>
              <a:buFont typeface="Source Code Pro"/>
              <a:buAutoNum type="arabicPeriod"/>
            </a:pPr>
            <a:r>
              <a:rPr lang="en" sz="2800">
                <a:latin typeface="Source Code Pro"/>
                <a:ea typeface="Source Code Pro"/>
                <a:cs typeface="Source Code Pro"/>
                <a:sym typeface="Source Code Pro"/>
              </a:rPr>
              <a:t>Bellringer: see, think, wonder</a:t>
            </a:r>
            <a:endParaRPr sz="2800">
              <a:latin typeface="Source Code Pro"/>
              <a:ea typeface="Source Code Pro"/>
              <a:cs typeface="Source Code Pro"/>
              <a:sym typeface="Source Code Pro"/>
            </a:endParaRPr>
          </a:p>
          <a:p>
            <a:pPr indent="-326390" lvl="0" marL="457200" rtl="0" algn="l">
              <a:lnSpc>
                <a:spcPct val="115000"/>
              </a:lnSpc>
              <a:spcBef>
                <a:spcPts val="0"/>
              </a:spcBef>
              <a:spcAft>
                <a:spcPts val="0"/>
              </a:spcAft>
              <a:buClr>
                <a:srgbClr val="000000"/>
              </a:buClr>
              <a:buSzPct val="100000"/>
              <a:buFont typeface="Source Code Pro"/>
              <a:buAutoNum type="arabicPeriod"/>
            </a:pPr>
            <a:r>
              <a:rPr lang="en" sz="2800">
                <a:latin typeface="Source Code Pro"/>
                <a:ea typeface="Source Code Pro"/>
                <a:cs typeface="Source Code Pro"/>
                <a:sym typeface="Source Code Pro"/>
              </a:rPr>
              <a:t>Compare results from social media to other group members - </a:t>
            </a:r>
            <a:r>
              <a:rPr lang="en" sz="2800" u="sng">
                <a:solidFill>
                  <a:srgbClr val="DB4437"/>
                </a:solidFill>
                <a:latin typeface="Source Code Pro"/>
                <a:ea typeface="Source Code Pro"/>
                <a:cs typeface="Source Code Pro"/>
                <a:sym typeface="Source Code Pro"/>
                <a:hlinkClick r:id="rId3">
                  <a:extLst>
                    <a:ext uri="{A12FA001-AC4F-418D-AE19-62706E023703}">
                      <ahyp:hlinkClr val="tx"/>
                    </a:ext>
                  </a:extLst>
                </a:hlinkClick>
              </a:rPr>
              <a:t>social media sharing note catcher</a:t>
            </a:r>
            <a:endParaRPr sz="2800">
              <a:latin typeface="Source Code Pro"/>
              <a:ea typeface="Source Code Pro"/>
              <a:cs typeface="Source Code Pro"/>
              <a:sym typeface="Source Code Pro"/>
            </a:endParaRPr>
          </a:p>
          <a:p>
            <a:pPr indent="-326390" lvl="0" marL="457200" rtl="0" algn="l">
              <a:lnSpc>
                <a:spcPct val="115000"/>
              </a:lnSpc>
              <a:spcBef>
                <a:spcPts val="0"/>
              </a:spcBef>
              <a:spcAft>
                <a:spcPts val="0"/>
              </a:spcAft>
              <a:buClr>
                <a:srgbClr val="000000"/>
              </a:buClr>
              <a:buSzPct val="100000"/>
              <a:buFont typeface="Source Code Pro"/>
              <a:buAutoNum type="arabicPeriod"/>
            </a:pPr>
            <a:r>
              <a:rPr lang="en" sz="2800">
                <a:latin typeface="Source Code Pro"/>
                <a:ea typeface="Source Code Pro"/>
                <a:cs typeface="Source Code Pro"/>
                <a:sym typeface="Source Code Pro"/>
              </a:rPr>
              <a:t>Determine bias reliability in each group member's post - reflection questions.</a:t>
            </a:r>
            <a:endParaRPr sz="2800">
              <a:latin typeface="Source Code Pro"/>
              <a:ea typeface="Source Code Pro"/>
              <a:cs typeface="Source Code Pro"/>
              <a:sym typeface="Source Code Pro"/>
            </a:endParaRPr>
          </a:p>
          <a:p>
            <a:pPr indent="-326390" lvl="0" marL="457200" rtl="0" algn="l">
              <a:lnSpc>
                <a:spcPct val="115000"/>
              </a:lnSpc>
              <a:spcBef>
                <a:spcPts val="0"/>
              </a:spcBef>
              <a:spcAft>
                <a:spcPts val="0"/>
              </a:spcAft>
              <a:buClr>
                <a:srgbClr val="000000"/>
              </a:buClr>
              <a:buSzPct val="100000"/>
              <a:buFont typeface="Source Code Pro"/>
              <a:buAutoNum type="arabicPeriod"/>
            </a:pPr>
            <a:r>
              <a:rPr lang="en" sz="2800">
                <a:latin typeface="Source Code Pro"/>
                <a:ea typeface="Source Code Pro"/>
                <a:cs typeface="Source Code Pro"/>
                <a:sym typeface="Source Code Pro"/>
              </a:rPr>
              <a:t>Exit Slip: Is bias or an imperative present in this reporting?</a:t>
            </a:r>
            <a:endParaRPr sz="2800">
              <a:latin typeface="Source Code Pro"/>
              <a:ea typeface="Source Code Pro"/>
              <a:cs typeface="Source Code Pro"/>
              <a:sym typeface="Source Code Pro"/>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62"/>
          <p:cNvSpPr txBox="1"/>
          <p:nvPr>
            <p:ph type="title"/>
          </p:nvPr>
        </p:nvSpPr>
        <p:spPr>
          <a:xfrm>
            <a:off x="0" y="-133475"/>
            <a:ext cx="9144000" cy="144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800"/>
              <a:t>See - Think - </a:t>
            </a:r>
            <a:r>
              <a:rPr lang="en" sz="6800"/>
              <a:t>Wonder</a:t>
            </a:r>
            <a:endParaRPr sz="6800"/>
          </a:p>
        </p:txBody>
      </p:sp>
      <p:pic>
        <p:nvPicPr>
          <p:cNvPr id="434" name="Google Shape;434;p62"/>
          <p:cNvPicPr preferRelativeResize="0"/>
          <p:nvPr/>
        </p:nvPicPr>
        <p:blipFill>
          <a:blip r:embed="rId3">
            <a:alphaModFix/>
          </a:blip>
          <a:stretch>
            <a:fillRect/>
          </a:stretch>
        </p:blipFill>
        <p:spPr>
          <a:xfrm>
            <a:off x="34775" y="895508"/>
            <a:ext cx="7145575" cy="4019391"/>
          </a:xfrm>
          <a:prstGeom prst="rect">
            <a:avLst/>
          </a:prstGeom>
          <a:noFill/>
          <a:ln>
            <a:noFill/>
          </a:ln>
        </p:spPr>
      </p:pic>
      <p:sp>
        <p:nvSpPr>
          <p:cNvPr id="435" name="Google Shape;435;p62"/>
          <p:cNvSpPr txBox="1"/>
          <p:nvPr/>
        </p:nvSpPr>
        <p:spPr>
          <a:xfrm rot="1014">
            <a:off x="7180350" y="2830175"/>
            <a:ext cx="2034000" cy="23088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latin typeface="Source Code Pro"/>
                <a:ea typeface="Source Code Pro"/>
                <a:cs typeface="Source Code Pro"/>
                <a:sym typeface="Source Code Pro"/>
              </a:rPr>
              <a:t>+ Free Write</a:t>
            </a:r>
            <a:endParaRPr b="1" sz="2300">
              <a:latin typeface="Source Code Pro"/>
              <a:ea typeface="Source Code Pro"/>
              <a:cs typeface="Source Code Pro"/>
              <a:sym typeface="Source Code Pro"/>
            </a:endParaRPr>
          </a:p>
          <a:p>
            <a:pPr indent="0" lvl="0" marL="0" rtl="0" algn="l">
              <a:spcBef>
                <a:spcPts val="0"/>
              </a:spcBef>
              <a:spcAft>
                <a:spcPts val="0"/>
              </a:spcAft>
              <a:buNone/>
            </a:pPr>
            <a:r>
              <a:rPr lang="en" sz="2300">
                <a:latin typeface="Source Code Pro"/>
                <a:ea typeface="Source Code Pro"/>
                <a:cs typeface="Source Code Pro"/>
                <a:sym typeface="Source Code Pro"/>
              </a:rPr>
              <a:t>Write for 5 minutes without stopping.</a:t>
            </a:r>
            <a:endParaRPr sz="2300">
              <a:latin typeface="Source Code Pro"/>
              <a:ea typeface="Source Code Pro"/>
              <a:cs typeface="Source Code Pro"/>
              <a:sym typeface="Source Code Pro"/>
            </a:endParaRPr>
          </a:p>
        </p:txBody>
      </p:sp>
      <p:sp>
        <p:nvSpPr>
          <p:cNvPr id="436" name="Google Shape;436;p62"/>
          <p:cNvSpPr txBox="1"/>
          <p:nvPr/>
        </p:nvSpPr>
        <p:spPr>
          <a:xfrm>
            <a:off x="7110000" y="152400"/>
            <a:ext cx="20340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latin typeface="Source Code Pro"/>
                <a:ea typeface="Source Code Pro"/>
                <a:cs typeface="Source Code Pro"/>
                <a:sym typeface="Source Code Pro"/>
              </a:rPr>
              <a:t>What is the:</a:t>
            </a:r>
            <a:endParaRPr sz="2200">
              <a:latin typeface="Source Code Pro"/>
              <a:ea typeface="Source Code Pro"/>
              <a:cs typeface="Source Code Pro"/>
              <a:sym typeface="Source Code Pro"/>
            </a:endParaRPr>
          </a:p>
          <a:p>
            <a:pPr indent="-368300" lvl="0" marL="457200" rtl="0" algn="l">
              <a:spcBef>
                <a:spcPts val="0"/>
              </a:spcBef>
              <a:spcAft>
                <a:spcPts val="0"/>
              </a:spcAft>
              <a:buSzPts val="2200"/>
              <a:buFont typeface="Source Code Pro"/>
              <a:buChar char="●"/>
            </a:pPr>
            <a:r>
              <a:rPr lang="en" sz="2200">
                <a:latin typeface="Source Code Pro"/>
                <a:ea typeface="Source Code Pro"/>
                <a:cs typeface="Source Code Pro"/>
                <a:sym typeface="Source Code Pro"/>
              </a:rPr>
              <a:t>Message</a:t>
            </a:r>
            <a:endParaRPr sz="2200">
              <a:latin typeface="Source Code Pro"/>
              <a:ea typeface="Source Code Pro"/>
              <a:cs typeface="Source Code Pro"/>
              <a:sym typeface="Source Code Pro"/>
            </a:endParaRPr>
          </a:p>
          <a:p>
            <a:pPr indent="-368300" lvl="0" marL="457200" rtl="0" algn="l">
              <a:spcBef>
                <a:spcPts val="0"/>
              </a:spcBef>
              <a:spcAft>
                <a:spcPts val="0"/>
              </a:spcAft>
              <a:buSzPts val="2200"/>
              <a:buFont typeface="Source Code Pro"/>
              <a:buChar char="●"/>
            </a:pPr>
            <a:r>
              <a:rPr lang="en" sz="2200">
                <a:latin typeface="Source Code Pro"/>
                <a:ea typeface="Source Code Pro"/>
                <a:cs typeface="Source Code Pro"/>
                <a:sym typeface="Source Code Pro"/>
              </a:rPr>
              <a:t>Audience</a:t>
            </a:r>
            <a:endParaRPr sz="2200">
              <a:latin typeface="Source Code Pro"/>
              <a:ea typeface="Source Code Pro"/>
              <a:cs typeface="Source Code Pro"/>
              <a:sym typeface="Source Code Pro"/>
            </a:endParaRPr>
          </a:p>
          <a:p>
            <a:pPr indent="-368300" lvl="0" marL="457200" rtl="0" algn="l">
              <a:spcBef>
                <a:spcPts val="0"/>
              </a:spcBef>
              <a:spcAft>
                <a:spcPts val="0"/>
              </a:spcAft>
              <a:buSzPts val="2200"/>
              <a:buFont typeface="Source Code Pro"/>
              <a:buChar char="●"/>
            </a:pPr>
            <a:r>
              <a:rPr lang="en" sz="2200">
                <a:latin typeface="Source Code Pro"/>
                <a:ea typeface="Source Code Pro"/>
                <a:cs typeface="Source Code Pro"/>
                <a:sym typeface="Source Code Pro"/>
              </a:rPr>
              <a:t>Speaker</a:t>
            </a:r>
            <a:endParaRPr sz="2200">
              <a:latin typeface="Source Code Pro"/>
              <a:ea typeface="Source Code Pro"/>
              <a:cs typeface="Source Code Pro"/>
              <a:sym typeface="Source Code Pro"/>
            </a:endParaRPr>
          </a:p>
          <a:p>
            <a:pPr indent="-368300" lvl="0" marL="457200" rtl="0" algn="l">
              <a:spcBef>
                <a:spcPts val="0"/>
              </a:spcBef>
              <a:spcAft>
                <a:spcPts val="0"/>
              </a:spcAft>
              <a:buSzPts val="2200"/>
              <a:buFont typeface="Source Code Pro"/>
              <a:buChar char="●"/>
            </a:pPr>
            <a:r>
              <a:rPr lang="en" sz="2200">
                <a:latin typeface="Source Code Pro"/>
                <a:ea typeface="Source Code Pro"/>
                <a:cs typeface="Source Code Pro"/>
                <a:sym typeface="Source Code Pro"/>
              </a:rPr>
              <a:t>Purpose</a:t>
            </a:r>
            <a:endParaRPr sz="2200">
              <a:latin typeface="Source Code Pro"/>
              <a:ea typeface="Source Code Pro"/>
              <a:cs typeface="Source Code Pro"/>
              <a:sym typeface="Source Code Pro"/>
            </a:endParaRPr>
          </a:p>
          <a:p>
            <a:pPr indent="-368300" lvl="0" marL="457200" rtl="0" algn="l">
              <a:spcBef>
                <a:spcPts val="0"/>
              </a:spcBef>
              <a:spcAft>
                <a:spcPts val="0"/>
              </a:spcAft>
              <a:buSzPts val="2200"/>
              <a:buFont typeface="Source Code Pro"/>
              <a:buChar char="●"/>
            </a:pPr>
            <a:r>
              <a:rPr lang="en" sz="2200">
                <a:latin typeface="Source Code Pro"/>
                <a:ea typeface="Source Code Pro"/>
                <a:cs typeface="Source Code Pro"/>
                <a:sym typeface="Source Code Pro"/>
              </a:rPr>
              <a:t>Context</a:t>
            </a:r>
            <a:endParaRPr sz="2200">
              <a:latin typeface="Source Code Pro"/>
              <a:ea typeface="Source Code Pro"/>
              <a:cs typeface="Source Code Pro"/>
              <a:sym typeface="Source Code Pro"/>
            </a:endParaRPr>
          </a:p>
        </p:txBody>
      </p:sp>
      <p:sp>
        <p:nvSpPr>
          <p:cNvPr id="437" name="Google Shape;437;p62"/>
          <p:cNvSpPr txBox="1"/>
          <p:nvPr>
            <p:ph idx="1" type="body"/>
          </p:nvPr>
        </p:nvSpPr>
        <p:spPr>
          <a:xfrm>
            <a:off x="-30575" y="4555350"/>
            <a:ext cx="6519300" cy="557100"/>
          </a:xfrm>
          <a:prstGeom prst="rect">
            <a:avLst/>
          </a:prstGeom>
          <a:solidFill>
            <a:schemeClr val="lt1"/>
          </a:solidFill>
        </p:spPr>
        <p:txBody>
          <a:bodyPr anchorCtr="0" anchor="t" bIns="91425" lIns="91425" spcFirstLastPara="1" rIns="91425" wrap="square" tIns="91425">
            <a:normAutofit fontScale="77500"/>
          </a:bodyPr>
          <a:lstStyle/>
          <a:p>
            <a:pPr indent="0" lvl="0" marL="0" rtl="0" algn="l">
              <a:spcBef>
                <a:spcPts val="0"/>
              </a:spcBef>
              <a:spcAft>
                <a:spcPts val="1200"/>
              </a:spcAft>
              <a:buNone/>
            </a:pPr>
            <a:r>
              <a:rPr lang="en" sz="2600">
                <a:solidFill>
                  <a:srgbClr val="000000"/>
                </a:solidFill>
              </a:rPr>
              <a:t>Is bias or an imperative in this picture?</a:t>
            </a:r>
            <a:endParaRPr sz="2600">
              <a:solidFill>
                <a:srgbClr val="00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63"/>
          <p:cNvSpPr txBox="1"/>
          <p:nvPr>
            <p:ph type="title"/>
          </p:nvPr>
        </p:nvSpPr>
        <p:spPr>
          <a:xfrm>
            <a:off x="311700" y="0"/>
            <a:ext cx="8520600" cy="109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6980"/>
              <a:t>The So, what…</a:t>
            </a:r>
            <a:endParaRPr sz="6980"/>
          </a:p>
        </p:txBody>
      </p:sp>
      <p:sp>
        <p:nvSpPr>
          <p:cNvPr id="443" name="Google Shape;443;p63"/>
          <p:cNvSpPr txBox="1"/>
          <p:nvPr>
            <p:ph idx="1" type="body"/>
          </p:nvPr>
        </p:nvSpPr>
        <p:spPr>
          <a:xfrm>
            <a:off x="464100" y="1095700"/>
            <a:ext cx="8613000" cy="33537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600">
                <a:solidFill>
                  <a:srgbClr val="000000"/>
                </a:solidFill>
              </a:rPr>
              <a:t>Individually:</a:t>
            </a:r>
            <a:endParaRPr sz="2600">
              <a:solidFill>
                <a:srgbClr val="000000"/>
              </a:solidFill>
            </a:endParaRPr>
          </a:p>
          <a:p>
            <a:pPr indent="-393700" lvl="0" marL="457200" rtl="0" algn="l">
              <a:spcBef>
                <a:spcPts val="1200"/>
              </a:spcBef>
              <a:spcAft>
                <a:spcPts val="0"/>
              </a:spcAft>
              <a:buClr>
                <a:srgbClr val="000000"/>
              </a:buClr>
              <a:buSzPts val="2600"/>
              <a:buChar char="●"/>
            </a:pPr>
            <a:r>
              <a:rPr lang="en" sz="2600">
                <a:solidFill>
                  <a:srgbClr val="000000"/>
                </a:solidFill>
              </a:rPr>
              <a:t>Is this reporting asking the reader to do something?</a:t>
            </a:r>
            <a:endParaRPr sz="2600">
              <a:solidFill>
                <a:srgbClr val="000000"/>
              </a:solidFill>
            </a:endParaRPr>
          </a:p>
          <a:p>
            <a:pPr indent="-393700" lvl="0" marL="457200" rtl="0" algn="l">
              <a:spcBef>
                <a:spcPts val="0"/>
              </a:spcBef>
              <a:spcAft>
                <a:spcPts val="0"/>
              </a:spcAft>
              <a:buClr>
                <a:srgbClr val="000000"/>
              </a:buClr>
              <a:buSzPts val="2600"/>
              <a:buChar char="●"/>
            </a:pPr>
            <a:r>
              <a:rPr lang="en" sz="2600">
                <a:solidFill>
                  <a:srgbClr val="000000"/>
                </a:solidFill>
              </a:rPr>
              <a:t>Is the social media post asking the viewer to do something?</a:t>
            </a:r>
            <a:endParaRPr sz="2600">
              <a:solidFill>
                <a:srgbClr val="000000"/>
              </a:solidFill>
            </a:endParaRPr>
          </a:p>
          <a:p>
            <a:pPr indent="-393700" lvl="0" marL="457200" rtl="0" algn="l">
              <a:spcBef>
                <a:spcPts val="0"/>
              </a:spcBef>
              <a:spcAft>
                <a:spcPts val="0"/>
              </a:spcAft>
              <a:buClr>
                <a:srgbClr val="000000"/>
              </a:buClr>
              <a:buSzPts val="2600"/>
              <a:buChar char="●"/>
            </a:pPr>
            <a:r>
              <a:rPr lang="en" sz="2600">
                <a:solidFill>
                  <a:srgbClr val="000000"/>
                </a:solidFill>
              </a:rPr>
              <a:t>Was anything you read this week trying to change your mind? Did it work?</a:t>
            </a:r>
            <a:endParaRPr sz="2600">
              <a:solidFill>
                <a:srgbClr val="000000"/>
              </a:solidFill>
            </a:endParaRPr>
          </a:p>
        </p:txBody>
      </p:sp>
      <p:pic>
        <p:nvPicPr>
          <p:cNvPr id="444" name="Google Shape;444;p63"/>
          <p:cNvPicPr preferRelativeResize="0"/>
          <p:nvPr/>
        </p:nvPicPr>
        <p:blipFill>
          <a:blip r:embed="rId3">
            <a:alphaModFix/>
          </a:blip>
          <a:stretch>
            <a:fillRect/>
          </a:stretch>
        </p:blipFill>
        <p:spPr>
          <a:xfrm>
            <a:off x="1299077" y="997600"/>
            <a:ext cx="6943038" cy="4047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9"/>
          <p:cNvSpPr txBox="1"/>
          <p:nvPr>
            <p:ph idx="1" type="body"/>
          </p:nvPr>
        </p:nvSpPr>
        <p:spPr>
          <a:xfrm>
            <a:off x="83100" y="-125"/>
            <a:ext cx="6055800" cy="514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700">
                <a:solidFill>
                  <a:srgbClr val="191919"/>
                </a:solidFill>
              </a:rPr>
              <a:t>Bias</a:t>
            </a:r>
            <a:r>
              <a:rPr lang="en" sz="2700">
                <a:solidFill>
                  <a:srgbClr val="191919"/>
                </a:solidFill>
              </a:rPr>
              <a:t> = prejudice in favor of or against one thing, person, or group compared with another, usually in a way considered to be unfair.</a:t>
            </a:r>
            <a:endParaRPr sz="2700">
              <a:solidFill>
                <a:srgbClr val="191919"/>
              </a:solidFill>
            </a:endParaRPr>
          </a:p>
          <a:p>
            <a:pPr indent="0" lvl="0" marL="0" rtl="0" algn="l">
              <a:spcBef>
                <a:spcPts val="1200"/>
              </a:spcBef>
              <a:spcAft>
                <a:spcPts val="1200"/>
              </a:spcAft>
              <a:buNone/>
            </a:pPr>
            <a:r>
              <a:rPr b="1" lang="en" sz="2700">
                <a:solidFill>
                  <a:srgbClr val="191919"/>
                </a:solidFill>
              </a:rPr>
              <a:t>Social Imperative</a:t>
            </a:r>
            <a:r>
              <a:rPr lang="en" sz="2700">
                <a:solidFill>
                  <a:srgbClr val="191919"/>
                </a:solidFill>
              </a:rPr>
              <a:t> = a requirement for the survival of any social system, as communication, control of conflict, or socialization.</a:t>
            </a:r>
            <a:endParaRPr sz="2700">
              <a:solidFill>
                <a:srgbClr val="191919"/>
              </a:solidFill>
            </a:endParaRPr>
          </a:p>
        </p:txBody>
      </p:sp>
      <p:pic>
        <p:nvPicPr>
          <p:cNvPr id="97" name="Google Shape;97;p19"/>
          <p:cNvPicPr preferRelativeResize="0"/>
          <p:nvPr/>
        </p:nvPicPr>
        <p:blipFill>
          <a:blip r:embed="rId3">
            <a:alphaModFix/>
          </a:blip>
          <a:stretch>
            <a:fillRect/>
          </a:stretch>
        </p:blipFill>
        <p:spPr>
          <a:xfrm>
            <a:off x="6161326" y="1791125"/>
            <a:ext cx="2982674" cy="2919157"/>
          </a:xfrm>
          <a:prstGeom prst="rect">
            <a:avLst/>
          </a:prstGeom>
          <a:noFill/>
          <a:ln>
            <a:noFill/>
          </a:ln>
        </p:spPr>
      </p:pic>
      <p:sp>
        <p:nvSpPr>
          <p:cNvPr id="98" name="Google Shape;98;p19"/>
          <p:cNvSpPr txBox="1"/>
          <p:nvPr/>
        </p:nvSpPr>
        <p:spPr>
          <a:xfrm>
            <a:off x="6727500" y="538375"/>
            <a:ext cx="1934100" cy="738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i="1" lang="en" sz="1800">
                <a:solidFill>
                  <a:srgbClr val="980000"/>
                </a:solidFill>
                <a:latin typeface="Source Code Pro"/>
                <a:ea typeface="Source Code Pro"/>
                <a:cs typeface="Source Code Pro"/>
                <a:sym typeface="Source Code Pro"/>
              </a:rPr>
              <a:t>Copy these definitions.</a:t>
            </a:r>
            <a:endParaRPr b="1" i="1" sz="1800">
              <a:solidFill>
                <a:srgbClr val="980000"/>
              </a:solidFill>
              <a:latin typeface="Source Code Pro"/>
              <a:ea typeface="Source Code Pro"/>
              <a:cs typeface="Source Code Pro"/>
              <a:sym typeface="Source Code Pro"/>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64"/>
          <p:cNvSpPr txBox="1"/>
          <p:nvPr>
            <p:ph type="title"/>
          </p:nvPr>
        </p:nvSpPr>
        <p:spPr>
          <a:xfrm>
            <a:off x="159300" y="304800"/>
            <a:ext cx="2439900" cy="438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6980"/>
              <a:t>The So, what… Share out</a:t>
            </a:r>
            <a:endParaRPr sz="6980"/>
          </a:p>
        </p:txBody>
      </p:sp>
      <p:pic>
        <p:nvPicPr>
          <p:cNvPr id="450" name="Google Shape;450;p64"/>
          <p:cNvPicPr preferRelativeResize="0"/>
          <p:nvPr/>
        </p:nvPicPr>
        <p:blipFill>
          <a:blip r:embed="rId3">
            <a:alphaModFix/>
          </a:blip>
          <a:stretch>
            <a:fillRect/>
          </a:stretch>
        </p:blipFill>
        <p:spPr>
          <a:xfrm>
            <a:off x="2158765" y="486100"/>
            <a:ext cx="6943038" cy="40478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65"/>
          <p:cNvSpPr txBox="1"/>
          <p:nvPr>
            <p:ph type="title"/>
          </p:nvPr>
        </p:nvSpPr>
        <p:spPr>
          <a:xfrm>
            <a:off x="311700" y="95550"/>
            <a:ext cx="8520600" cy="998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6980"/>
              <a:t>The So, what… Reflection</a:t>
            </a:r>
            <a:endParaRPr/>
          </a:p>
        </p:txBody>
      </p:sp>
      <p:sp>
        <p:nvSpPr>
          <p:cNvPr id="456" name="Google Shape;456;p65"/>
          <p:cNvSpPr txBox="1"/>
          <p:nvPr/>
        </p:nvSpPr>
        <p:spPr>
          <a:xfrm>
            <a:off x="203050" y="1495575"/>
            <a:ext cx="8629200" cy="2989800"/>
          </a:xfrm>
          <a:prstGeom prst="rect">
            <a:avLst/>
          </a:prstGeom>
          <a:noFill/>
          <a:ln>
            <a:noFill/>
          </a:ln>
        </p:spPr>
        <p:txBody>
          <a:bodyPr anchorCtr="0" anchor="t" bIns="91425" lIns="91425" spcFirstLastPara="1" rIns="91425" wrap="square" tIns="91425">
            <a:spAutoFit/>
          </a:bodyPr>
          <a:lstStyle/>
          <a:p>
            <a:pPr indent="-400050" lvl="0" marL="457200" rtl="0" algn="l">
              <a:lnSpc>
                <a:spcPct val="115000"/>
              </a:lnSpc>
              <a:spcBef>
                <a:spcPts val="0"/>
              </a:spcBef>
              <a:spcAft>
                <a:spcPts val="0"/>
              </a:spcAft>
              <a:buSzPts val="2700"/>
              <a:buAutoNum type="arabicPeriod"/>
            </a:pPr>
            <a:r>
              <a:rPr lang="en" sz="2700"/>
              <a:t>Evaluate the </a:t>
            </a:r>
            <a:r>
              <a:rPr b="1" lang="en" sz="2700"/>
              <a:t>quality </a:t>
            </a:r>
            <a:r>
              <a:rPr lang="en" sz="2700"/>
              <a:t>of information.  </a:t>
            </a:r>
            <a:r>
              <a:rPr i="1" lang="en" sz="2700">
                <a:highlight>
                  <a:srgbClr val="FFFF00"/>
                </a:highlight>
              </a:rPr>
              <a:t>Did you learn something new?</a:t>
            </a:r>
            <a:endParaRPr i="1" sz="2700">
              <a:highlight>
                <a:srgbClr val="FFFF00"/>
              </a:highlight>
            </a:endParaRPr>
          </a:p>
          <a:p>
            <a:pPr indent="-400050" lvl="0" marL="457200" rtl="0" algn="l">
              <a:lnSpc>
                <a:spcPct val="115000"/>
              </a:lnSpc>
              <a:spcBef>
                <a:spcPts val="0"/>
              </a:spcBef>
              <a:spcAft>
                <a:spcPts val="0"/>
              </a:spcAft>
              <a:buSzPts val="2700"/>
              <a:buAutoNum type="arabicPeriod"/>
            </a:pPr>
            <a:r>
              <a:rPr lang="en" sz="2700"/>
              <a:t>Evaluate </a:t>
            </a:r>
            <a:r>
              <a:rPr b="1" lang="en" sz="2700"/>
              <a:t>bias</a:t>
            </a:r>
            <a:r>
              <a:rPr lang="en" sz="2700"/>
              <a:t> in the posts presented.  </a:t>
            </a:r>
            <a:r>
              <a:rPr i="1" lang="en" sz="2700">
                <a:highlight>
                  <a:srgbClr val="FFFF00"/>
                </a:highlight>
              </a:rPr>
              <a:t>Could you trust them? Why or why not? </a:t>
            </a:r>
            <a:endParaRPr i="1" sz="2700">
              <a:highlight>
                <a:srgbClr val="FFFF00"/>
              </a:highlight>
            </a:endParaRPr>
          </a:p>
          <a:p>
            <a:pPr indent="-400050" lvl="0" marL="457200" rtl="0" algn="l">
              <a:lnSpc>
                <a:spcPct val="115000"/>
              </a:lnSpc>
              <a:spcBef>
                <a:spcPts val="0"/>
              </a:spcBef>
              <a:spcAft>
                <a:spcPts val="0"/>
              </a:spcAft>
              <a:buSzPts val="2700"/>
              <a:buAutoNum type="arabicPeriod"/>
            </a:pPr>
            <a:r>
              <a:rPr lang="en" sz="2700"/>
              <a:t>Evaluate the </a:t>
            </a:r>
            <a:r>
              <a:rPr b="1" lang="en" sz="2700"/>
              <a:t>imperative</a:t>
            </a:r>
            <a:r>
              <a:rPr lang="en" sz="2700"/>
              <a:t>.  </a:t>
            </a:r>
            <a:r>
              <a:rPr i="1" lang="en" sz="2700">
                <a:highlight>
                  <a:srgbClr val="FFFF00"/>
                </a:highlight>
              </a:rPr>
              <a:t>Does this post ask the viewer to do something?  If yes, what?</a:t>
            </a:r>
            <a:endParaRPr i="1" sz="3400">
              <a:solidFill>
                <a:schemeClr val="dk2"/>
              </a:solidFill>
              <a:highlight>
                <a:srgbClr val="FFFF00"/>
              </a:highlight>
              <a:latin typeface="Source Code Pro"/>
              <a:ea typeface="Source Code Pro"/>
              <a:cs typeface="Source Code Pro"/>
              <a:sym typeface="Source Code Pro"/>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66"/>
          <p:cNvSpPr txBox="1"/>
          <p:nvPr>
            <p:ph type="title"/>
          </p:nvPr>
        </p:nvSpPr>
        <p:spPr>
          <a:xfrm>
            <a:off x="311700" y="292850"/>
            <a:ext cx="8520600" cy="111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6680"/>
              <a:t>Day 9</a:t>
            </a:r>
            <a:endParaRPr sz="6680"/>
          </a:p>
        </p:txBody>
      </p:sp>
      <p:sp>
        <p:nvSpPr>
          <p:cNvPr id="462" name="Google Shape;462;p66"/>
          <p:cNvSpPr txBox="1"/>
          <p:nvPr/>
        </p:nvSpPr>
        <p:spPr>
          <a:xfrm>
            <a:off x="311700" y="1457275"/>
            <a:ext cx="39999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2800">
                <a:latin typeface="Source Code Pro"/>
                <a:ea typeface="Source Code Pro"/>
                <a:cs typeface="Source Code Pro"/>
                <a:sym typeface="Source Code Pro"/>
              </a:rPr>
              <a:t>SWBAT collaborate to create a presentation on group article and social media post analysis.</a:t>
            </a:r>
            <a:endParaRPr sz="2800">
              <a:latin typeface="Source Code Pro"/>
              <a:ea typeface="Source Code Pro"/>
              <a:cs typeface="Source Code Pro"/>
              <a:sym typeface="Source Code Pro"/>
            </a:endParaRPr>
          </a:p>
        </p:txBody>
      </p:sp>
      <p:sp>
        <p:nvSpPr>
          <p:cNvPr id="463" name="Google Shape;463;p66"/>
          <p:cNvSpPr txBox="1"/>
          <p:nvPr/>
        </p:nvSpPr>
        <p:spPr>
          <a:xfrm>
            <a:off x="4832400" y="1340700"/>
            <a:ext cx="3999900" cy="3416400"/>
          </a:xfrm>
          <a:prstGeom prst="rect">
            <a:avLst/>
          </a:prstGeom>
          <a:noFill/>
          <a:ln>
            <a:noFill/>
          </a:ln>
        </p:spPr>
        <p:txBody>
          <a:bodyPr anchorCtr="0" anchor="t" bIns="91425" lIns="91425" spcFirstLastPara="1" rIns="91425" wrap="square" tIns="91425">
            <a:normAutofit fontScale="77500"/>
          </a:bodyPr>
          <a:lstStyle/>
          <a:p>
            <a:pPr indent="0" lvl="0" marL="0" rtl="0" algn="l">
              <a:lnSpc>
                <a:spcPct val="115000"/>
              </a:lnSpc>
              <a:spcBef>
                <a:spcPts val="0"/>
              </a:spcBef>
              <a:spcAft>
                <a:spcPts val="0"/>
              </a:spcAft>
              <a:buNone/>
            </a:pPr>
            <a:r>
              <a:rPr lang="en" sz="2800">
                <a:latin typeface="Source Code Pro"/>
                <a:ea typeface="Source Code Pro"/>
                <a:cs typeface="Source Code Pro"/>
                <a:sym typeface="Source Code Pro"/>
              </a:rPr>
              <a:t>Agenda:</a:t>
            </a:r>
            <a:endParaRPr sz="2800">
              <a:latin typeface="Source Code Pro"/>
              <a:ea typeface="Source Code Pro"/>
              <a:cs typeface="Source Code Pro"/>
              <a:sym typeface="Source Code Pro"/>
            </a:endParaRPr>
          </a:p>
          <a:p>
            <a:pPr indent="-366395" lvl="0" marL="457200" rtl="0" algn="l">
              <a:lnSpc>
                <a:spcPct val="115000"/>
              </a:lnSpc>
              <a:spcBef>
                <a:spcPts val="1200"/>
              </a:spcBef>
              <a:spcAft>
                <a:spcPts val="0"/>
              </a:spcAft>
              <a:buClr>
                <a:srgbClr val="000000"/>
              </a:buClr>
              <a:buSzPct val="100000"/>
              <a:buFont typeface="Source Code Pro"/>
              <a:buAutoNum type="arabicPeriod"/>
            </a:pPr>
            <a:r>
              <a:rPr lang="en" sz="2800">
                <a:latin typeface="Source Code Pro"/>
                <a:ea typeface="Source Code Pro"/>
                <a:cs typeface="Source Code Pro"/>
                <a:sym typeface="Source Code Pro"/>
              </a:rPr>
              <a:t>Bellringer: see, think, wonder</a:t>
            </a:r>
            <a:endParaRPr sz="2800">
              <a:latin typeface="Source Code Pro"/>
              <a:ea typeface="Source Code Pro"/>
              <a:cs typeface="Source Code Pro"/>
              <a:sym typeface="Source Code Pro"/>
            </a:endParaRPr>
          </a:p>
          <a:p>
            <a:pPr indent="-366395" lvl="0" marL="457200" rtl="0" algn="l">
              <a:lnSpc>
                <a:spcPct val="115000"/>
              </a:lnSpc>
              <a:spcBef>
                <a:spcPts val="0"/>
              </a:spcBef>
              <a:spcAft>
                <a:spcPts val="0"/>
              </a:spcAft>
              <a:buClr>
                <a:srgbClr val="000000"/>
              </a:buClr>
              <a:buSzPct val="100000"/>
              <a:buFont typeface="Source Code Pro"/>
              <a:buAutoNum type="arabicPeriod"/>
            </a:pPr>
            <a:r>
              <a:rPr lang="en" sz="2800">
                <a:latin typeface="Source Code Pro"/>
                <a:ea typeface="Source Code Pro"/>
                <a:cs typeface="Source Code Pro"/>
                <a:sym typeface="Source Code Pro"/>
              </a:rPr>
              <a:t>Review</a:t>
            </a:r>
            <a:r>
              <a:rPr lang="en" sz="2800">
                <a:latin typeface="Source Code Pro"/>
                <a:ea typeface="Source Code Pro"/>
                <a:cs typeface="Source Code Pro"/>
                <a:sym typeface="Source Code Pro"/>
              </a:rPr>
              <a:t> </a:t>
            </a:r>
            <a:r>
              <a:rPr lang="en" sz="2800" u="sng">
                <a:solidFill>
                  <a:srgbClr val="DB4437"/>
                </a:solidFill>
                <a:latin typeface="Source Code Pro"/>
                <a:ea typeface="Source Code Pro"/>
                <a:cs typeface="Source Code Pro"/>
                <a:sym typeface="Source Code Pro"/>
                <a:hlinkClick r:id="rId3">
                  <a:extLst>
                    <a:ext uri="{A12FA001-AC4F-418D-AE19-62706E023703}">
                      <ahyp:hlinkClr val="tx"/>
                    </a:ext>
                  </a:extLst>
                </a:hlinkClick>
              </a:rPr>
              <a:t>summative assessment</a:t>
            </a:r>
            <a:r>
              <a:rPr lang="en" sz="2800">
                <a:latin typeface="Source Code Pro"/>
                <a:ea typeface="Source Code Pro"/>
                <a:cs typeface="Source Code Pro"/>
                <a:sym typeface="Source Code Pro"/>
              </a:rPr>
              <a:t> and </a:t>
            </a:r>
            <a:r>
              <a:rPr lang="en" sz="2800" u="sng">
                <a:solidFill>
                  <a:schemeClr val="hlink"/>
                </a:solidFill>
                <a:latin typeface="Source Code Pro"/>
                <a:ea typeface="Source Code Pro"/>
                <a:cs typeface="Source Code Pro"/>
                <a:sym typeface="Source Code Pro"/>
                <a:hlinkClick r:id="rId4"/>
              </a:rPr>
              <a:t>sample presentation</a:t>
            </a:r>
            <a:endParaRPr sz="2800">
              <a:latin typeface="Source Code Pro"/>
              <a:ea typeface="Source Code Pro"/>
              <a:cs typeface="Source Code Pro"/>
              <a:sym typeface="Source Code Pro"/>
            </a:endParaRPr>
          </a:p>
          <a:p>
            <a:pPr indent="-366395" lvl="0" marL="457200" rtl="0" algn="l">
              <a:lnSpc>
                <a:spcPct val="115000"/>
              </a:lnSpc>
              <a:spcBef>
                <a:spcPts val="0"/>
              </a:spcBef>
              <a:spcAft>
                <a:spcPts val="0"/>
              </a:spcAft>
              <a:buClr>
                <a:srgbClr val="000000"/>
              </a:buClr>
              <a:buSzPct val="100000"/>
              <a:buFont typeface="Source Code Pro"/>
              <a:buAutoNum type="arabicPeriod"/>
            </a:pPr>
            <a:r>
              <a:rPr lang="en" sz="2800">
                <a:latin typeface="Source Code Pro"/>
                <a:ea typeface="Source Code Pro"/>
                <a:cs typeface="Source Code Pro"/>
                <a:sym typeface="Source Code Pro"/>
              </a:rPr>
              <a:t>Work on presentation</a:t>
            </a:r>
            <a:endParaRPr sz="2800">
              <a:latin typeface="Source Code Pro"/>
              <a:ea typeface="Source Code Pro"/>
              <a:cs typeface="Source Code Pro"/>
              <a:sym typeface="Source Code Pr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67"/>
          <p:cNvSpPr txBox="1"/>
          <p:nvPr>
            <p:ph type="title"/>
          </p:nvPr>
        </p:nvSpPr>
        <p:spPr>
          <a:xfrm>
            <a:off x="0" y="0"/>
            <a:ext cx="6455400" cy="10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700"/>
              <a:t>See - Think - </a:t>
            </a:r>
            <a:r>
              <a:rPr lang="en" sz="5700"/>
              <a:t>Wonder</a:t>
            </a:r>
            <a:endParaRPr sz="5700"/>
          </a:p>
        </p:txBody>
      </p:sp>
      <p:sp>
        <p:nvSpPr>
          <p:cNvPr id="469" name="Google Shape;469;p67"/>
          <p:cNvSpPr txBox="1"/>
          <p:nvPr/>
        </p:nvSpPr>
        <p:spPr>
          <a:xfrm rot="2475">
            <a:off x="6227400" y="3008250"/>
            <a:ext cx="2916601" cy="16008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latin typeface="Source Code Pro"/>
                <a:ea typeface="Source Code Pro"/>
                <a:cs typeface="Source Code Pro"/>
                <a:sym typeface="Source Code Pro"/>
              </a:rPr>
              <a:t>+ Free Write</a:t>
            </a:r>
            <a:endParaRPr b="1" sz="2300">
              <a:latin typeface="Source Code Pro"/>
              <a:ea typeface="Source Code Pro"/>
              <a:cs typeface="Source Code Pro"/>
              <a:sym typeface="Source Code Pro"/>
            </a:endParaRPr>
          </a:p>
          <a:p>
            <a:pPr indent="0" lvl="0" marL="0" rtl="0" algn="l">
              <a:spcBef>
                <a:spcPts val="0"/>
              </a:spcBef>
              <a:spcAft>
                <a:spcPts val="0"/>
              </a:spcAft>
              <a:buNone/>
            </a:pPr>
            <a:r>
              <a:rPr lang="en" sz="2300">
                <a:latin typeface="Source Code Pro"/>
                <a:ea typeface="Source Code Pro"/>
                <a:cs typeface="Source Code Pro"/>
                <a:sym typeface="Source Code Pro"/>
              </a:rPr>
              <a:t>Write for 5 minutes without stopping.</a:t>
            </a:r>
            <a:endParaRPr sz="2300">
              <a:latin typeface="Source Code Pro"/>
              <a:ea typeface="Source Code Pro"/>
              <a:cs typeface="Source Code Pro"/>
              <a:sym typeface="Source Code Pro"/>
            </a:endParaRPr>
          </a:p>
        </p:txBody>
      </p:sp>
      <p:pic>
        <p:nvPicPr>
          <p:cNvPr id="470" name="Google Shape;470;p67"/>
          <p:cNvPicPr preferRelativeResize="0"/>
          <p:nvPr/>
        </p:nvPicPr>
        <p:blipFill>
          <a:blip r:embed="rId3">
            <a:alphaModFix/>
          </a:blip>
          <a:stretch>
            <a:fillRect/>
          </a:stretch>
        </p:blipFill>
        <p:spPr>
          <a:xfrm>
            <a:off x="0" y="942269"/>
            <a:ext cx="6227398" cy="4150408"/>
          </a:xfrm>
          <a:prstGeom prst="rect">
            <a:avLst/>
          </a:prstGeom>
          <a:noFill/>
          <a:ln>
            <a:noFill/>
          </a:ln>
        </p:spPr>
      </p:pic>
      <p:sp>
        <p:nvSpPr>
          <p:cNvPr id="471" name="Google Shape;471;p67"/>
          <p:cNvSpPr txBox="1"/>
          <p:nvPr/>
        </p:nvSpPr>
        <p:spPr>
          <a:xfrm>
            <a:off x="6314675" y="381000"/>
            <a:ext cx="27219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latin typeface="Source Code Pro"/>
                <a:ea typeface="Source Code Pro"/>
                <a:cs typeface="Source Code Pro"/>
                <a:sym typeface="Source Code Pro"/>
              </a:rPr>
              <a:t>What is the:</a:t>
            </a:r>
            <a:endParaRPr sz="2700">
              <a:latin typeface="Source Code Pro"/>
              <a:ea typeface="Source Code Pro"/>
              <a:cs typeface="Source Code Pro"/>
              <a:sym typeface="Source Code Pro"/>
            </a:endParaRPr>
          </a:p>
          <a:p>
            <a:pPr indent="-400050" lvl="0" marL="457200" rtl="0" algn="l">
              <a:spcBef>
                <a:spcPts val="0"/>
              </a:spcBef>
              <a:spcAft>
                <a:spcPts val="0"/>
              </a:spcAft>
              <a:buSzPts val="2700"/>
              <a:buFont typeface="Source Code Pro"/>
              <a:buChar char="●"/>
            </a:pPr>
            <a:r>
              <a:rPr lang="en" sz="2700">
                <a:latin typeface="Source Code Pro"/>
                <a:ea typeface="Source Code Pro"/>
                <a:cs typeface="Source Code Pro"/>
                <a:sym typeface="Source Code Pro"/>
              </a:rPr>
              <a:t>Message</a:t>
            </a:r>
            <a:endParaRPr sz="2700">
              <a:latin typeface="Source Code Pro"/>
              <a:ea typeface="Source Code Pro"/>
              <a:cs typeface="Source Code Pro"/>
              <a:sym typeface="Source Code Pro"/>
            </a:endParaRPr>
          </a:p>
          <a:p>
            <a:pPr indent="-400050" lvl="0" marL="457200" rtl="0" algn="l">
              <a:spcBef>
                <a:spcPts val="0"/>
              </a:spcBef>
              <a:spcAft>
                <a:spcPts val="0"/>
              </a:spcAft>
              <a:buSzPts val="2700"/>
              <a:buFont typeface="Source Code Pro"/>
              <a:buChar char="●"/>
            </a:pPr>
            <a:r>
              <a:rPr lang="en" sz="2700">
                <a:latin typeface="Source Code Pro"/>
                <a:ea typeface="Source Code Pro"/>
                <a:cs typeface="Source Code Pro"/>
                <a:sym typeface="Source Code Pro"/>
              </a:rPr>
              <a:t>Audience</a:t>
            </a:r>
            <a:endParaRPr sz="2700">
              <a:latin typeface="Source Code Pro"/>
              <a:ea typeface="Source Code Pro"/>
              <a:cs typeface="Source Code Pro"/>
              <a:sym typeface="Source Code Pro"/>
            </a:endParaRPr>
          </a:p>
          <a:p>
            <a:pPr indent="-400050" lvl="0" marL="457200" rtl="0" algn="l">
              <a:spcBef>
                <a:spcPts val="0"/>
              </a:spcBef>
              <a:spcAft>
                <a:spcPts val="0"/>
              </a:spcAft>
              <a:buSzPts val="2700"/>
              <a:buFont typeface="Source Code Pro"/>
              <a:buChar char="●"/>
            </a:pPr>
            <a:r>
              <a:rPr lang="en" sz="2700">
                <a:latin typeface="Source Code Pro"/>
                <a:ea typeface="Source Code Pro"/>
                <a:cs typeface="Source Code Pro"/>
                <a:sym typeface="Source Code Pro"/>
              </a:rPr>
              <a:t>Speaker</a:t>
            </a:r>
            <a:endParaRPr sz="2700">
              <a:latin typeface="Source Code Pro"/>
              <a:ea typeface="Source Code Pro"/>
              <a:cs typeface="Source Code Pro"/>
              <a:sym typeface="Source Code Pro"/>
            </a:endParaRPr>
          </a:p>
          <a:p>
            <a:pPr indent="-400050" lvl="0" marL="457200" rtl="0" algn="l">
              <a:spcBef>
                <a:spcPts val="0"/>
              </a:spcBef>
              <a:spcAft>
                <a:spcPts val="0"/>
              </a:spcAft>
              <a:buSzPts val="2700"/>
              <a:buFont typeface="Source Code Pro"/>
              <a:buChar char="●"/>
            </a:pPr>
            <a:r>
              <a:rPr lang="en" sz="2700">
                <a:latin typeface="Source Code Pro"/>
                <a:ea typeface="Source Code Pro"/>
                <a:cs typeface="Source Code Pro"/>
                <a:sym typeface="Source Code Pro"/>
              </a:rPr>
              <a:t>Purpose</a:t>
            </a:r>
            <a:endParaRPr sz="2700">
              <a:latin typeface="Source Code Pro"/>
              <a:ea typeface="Source Code Pro"/>
              <a:cs typeface="Source Code Pro"/>
              <a:sym typeface="Source Code Pro"/>
            </a:endParaRPr>
          </a:p>
          <a:p>
            <a:pPr indent="-400050" lvl="0" marL="457200" rtl="0" algn="l">
              <a:spcBef>
                <a:spcPts val="0"/>
              </a:spcBef>
              <a:spcAft>
                <a:spcPts val="0"/>
              </a:spcAft>
              <a:buSzPts val="2700"/>
              <a:buFont typeface="Source Code Pro"/>
              <a:buChar char="●"/>
            </a:pPr>
            <a:r>
              <a:rPr lang="en" sz="2700">
                <a:latin typeface="Source Code Pro"/>
                <a:ea typeface="Source Code Pro"/>
                <a:cs typeface="Source Code Pro"/>
                <a:sym typeface="Source Code Pro"/>
              </a:rPr>
              <a:t>Context</a:t>
            </a:r>
            <a:endParaRPr sz="2700">
              <a:latin typeface="Source Code Pro"/>
              <a:ea typeface="Source Code Pro"/>
              <a:cs typeface="Source Code Pro"/>
              <a:sym typeface="Source Code Pro"/>
            </a:endParaRPr>
          </a:p>
        </p:txBody>
      </p:sp>
      <p:sp>
        <p:nvSpPr>
          <p:cNvPr id="472" name="Google Shape;472;p67"/>
          <p:cNvSpPr txBox="1"/>
          <p:nvPr>
            <p:ph idx="1" type="body"/>
          </p:nvPr>
        </p:nvSpPr>
        <p:spPr>
          <a:xfrm>
            <a:off x="-30575" y="4555350"/>
            <a:ext cx="6519300" cy="557100"/>
          </a:xfrm>
          <a:prstGeom prst="rect">
            <a:avLst/>
          </a:prstGeom>
          <a:solidFill>
            <a:schemeClr val="lt1"/>
          </a:solidFill>
        </p:spPr>
        <p:txBody>
          <a:bodyPr anchorCtr="0" anchor="t" bIns="91425" lIns="91425" spcFirstLastPara="1" rIns="91425" wrap="square" tIns="91425">
            <a:normAutofit fontScale="77500"/>
          </a:bodyPr>
          <a:lstStyle/>
          <a:p>
            <a:pPr indent="0" lvl="0" marL="0" rtl="0" algn="l">
              <a:spcBef>
                <a:spcPts val="0"/>
              </a:spcBef>
              <a:spcAft>
                <a:spcPts val="1200"/>
              </a:spcAft>
              <a:buNone/>
            </a:pPr>
            <a:r>
              <a:rPr lang="en" sz="2600">
                <a:solidFill>
                  <a:srgbClr val="000000"/>
                </a:solidFill>
              </a:rPr>
              <a:t>Is bias or an imperative in this picture?</a:t>
            </a:r>
            <a:endParaRPr sz="2600">
              <a:solidFill>
                <a:srgbClr val="00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6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6380"/>
              <a:t>Bellringer: </a:t>
            </a:r>
            <a:endParaRPr sz="6380"/>
          </a:p>
        </p:txBody>
      </p:sp>
      <p:sp>
        <p:nvSpPr>
          <p:cNvPr id="478" name="Google Shape;478;p68"/>
          <p:cNvSpPr txBox="1"/>
          <p:nvPr>
            <p:ph idx="1" type="body"/>
          </p:nvPr>
        </p:nvSpPr>
        <p:spPr>
          <a:xfrm>
            <a:off x="311700" y="1533475"/>
            <a:ext cx="8520600" cy="3340200"/>
          </a:xfrm>
          <a:prstGeom prst="rect">
            <a:avLst/>
          </a:prstGeom>
        </p:spPr>
        <p:txBody>
          <a:bodyPr anchorCtr="0" anchor="t" bIns="91425" lIns="91425" spcFirstLastPara="1" rIns="91425" wrap="square" tIns="91425">
            <a:normAutofit/>
          </a:bodyPr>
          <a:lstStyle/>
          <a:p>
            <a:pPr indent="-387350" lvl="0" marL="457200" rtl="0" algn="l">
              <a:spcBef>
                <a:spcPts val="0"/>
              </a:spcBef>
              <a:spcAft>
                <a:spcPts val="0"/>
              </a:spcAft>
              <a:buClr>
                <a:srgbClr val="191919"/>
              </a:buClr>
              <a:buSzPts val="2500"/>
              <a:buAutoNum type="arabicPeriod"/>
            </a:pPr>
            <a:r>
              <a:rPr lang="en" sz="2500">
                <a:solidFill>
                  <a:srgbClr val="191919"/>
                </a:solidFill>
              </a:rPr>
              <a:t>Get a chromebook</a:t>
            </a:r>
            <a:endParaRPr sz="2500">
              <a:solidFill>
                <a:srgbClr val="191919"/>
              </a:solidFill>
            </a:endParaRPr>
          </a:p>
          <a:p>
            <a:pPr indent="-387350" lvl="0" marL="457200" rtl="0" algn="l">
              <a:spcBef>
                <a:spcPts val="0"/>
              </a:spcBef>
              <a:spcAft>
                <a:spcPts val="0"/>
              </a:spcAft>
              <a:buClr>
                <a:srgbClr val="191919"/>
              </a:buClr>
              <a:buSzPts val="2500"/>
              <a:buAutoNum type="arabicPeriod"/>
            </a:pPr>
            <a:r>
              <a:rPr lang="en" sz="2500">
                <a:solidFill>
                  <a:srgbClr val="191919"/>
                </a:solidFill>
              </a:rPr>
              <a:t>Open the sample presentation I posted earlier today. </a:t>
            </a:r>
            <a:r>
              <a:rPr i="1" lang="en" sz="2500">
                <a:solidFill>
                  <a:srgbClr val="191919"/>
                </a:solidFill>
              </a:rPr>
              <a:t>(It is on the assignment from yesterday.)</a:t>
            </a:r>
            <a:endParaRPr i="1" sz="2500">
              <a:solidFill>
                <a:srgbClr val="191919"/>
              </a:solidFill>
            </a:endParaRPr>
          </a:p>
          <a:p>
            <a:pPr indent="-387350" lvl="0" marL="457200" rtl="0" algn="l">
              <a:spcBef>
                <a:spcPts val="0"/>
              </a:spcBef>
              <a:spcAft>
                <a:spcPts val="0"/>
              </a:spcAft>
              <a:buClr>
                <a:srgbClr val="191919"/>
              </a:buClr>
              <a:buSzPts val="2500"/>
              <a:buAutoNum type="arabicPeriod"/>
            </a:pPr>
            <a:r>
              <a:rPr lang="en" sz="2500">
                <a:solidFill>
                  <a:srgbClr val="191919"/>
                </a:solidFill>
              </a:rPr>
              <a:t>Take your earbuds out and be prepared for me to explain things for 4 minutes. </a:t>
            </a:r>
            <a:endParaRPr sz="2500">
              <a:solidFill>
                <a:srgbClr val="191919"/>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69"/>
          <p:cNvSpPr txBox="1"/>
          <p:nvPr>
            <p:ph type="title"/>
          </p:nvPr>
        </p:nvSpPr>
        <p:spPr>
          <a:xfrm>
            <a:off x="311700" y="292850"/>
            <a:ext cx="3309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350"/>
              <a:t>Expectations </a:t>
            </a:r>
            <a:endParaRPr sz="5350"/>
          </a:p>
        </p:txBody>
      </p:sp>
      <p:sp>
        <p:nvSpPr>
          <p:cNvPr id="484" name="Google Shape;484;p69"/>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p>
            <a:pPr indent="-374650" lvl="0" marL="457200" rtl="0" algn="l">
              <a:spcBef>
                <a:spcPts val="0"/>
              </a:spcBef>
              <a:spcAft>
                <a:spcPts val="0"/>
              </a:spcAft>
              <a:buClr>
                <a:srgbClr val="191919"/>
              </a:buClr>
              <a:buSzPts val="2300"/>
              <a:buAutoNum type="arabicPeriod"/>
            </a:pPr>
            <a:r>
              <a:rPr lang="en" sz="2300">
                <a:solidFill>
                  <a:srgbClr val="191919"/>
                </a:solidFill>
              </a:rPr>
              <a:t>Follow your groups norms.</a:t>
            </a:r>
            <a:endParaRPr sz="2300">
              <a:solidFill>
                <a:srgbClr val="191919"/>
              </a:solidFill>
            </a:endParaRPr>
          </a:p>
          <a:p>
            <a:pPr indent="-374650" lvl="0" marL="457200" rtl="0" algn="l">
              <a:spcBef>
                <a:spcPts val="0"/>
              </a:spcBef>
              <a:spcAft>
                <a:spcPts val="0"/>
              </a:spcAft>
              <a:buClr>
                <a:srgbClr val="191919"/>
              </a:buClr>
              <a:buSzPts val="2300"/>
              <a:buAutoNum type="arabicPeriod"/>
            </a:pPr>
            <a:r>
              <a:rPr lang="en" sz="2300">
                <a:solidFill>
                  <a:srgbClr val="191919"/>
                </a:solidFill>
              </a:rPr>
              <a:t>Distribute the work so everyone contributes.</a:t>
            </a:r>
            <a:endParaRPr sz="2300">
              <a:solidFill>
                <a:srgbClr val="191919"/>
              </a:solidFill>
            </a:endParaRPr>
          </a:p>
          <a:p>
            <a:pPr indent="-374650" lvl="0" marL="457200" rtl="0" algn="l">
              <a:spcBef>
                <a:spcPts val="0"/>
              </a:spcBef>
              <a:spcAft>
                <a:spcPts val="0"/>
              </a:spcAft>
              <a:buClr>
                <a:srgbClr val="191919"/>
              </a:buClr>
              <a:buSzPts val="2300"/>
              <a:buAutoNum type="arabicPeriod"/>
            </a:pPr>
            <a:r>
              <a:rPr lang="en" sz="2300">
                <a:solidFill>
                  <a:srgbClr val="191919"/>
                </a:solidFill>
              </a:rPr>
              <a:t>Keep conversations on task. </a:t>
            </a:r>
            <a:endParaRPr sz="2300">
              <a:solidFill>
                <a:srgbClr val="191919"/>
              </a:solidFill>
            </a:endParaRPr>
          </a:p>
          <a:p>
            <a:pPr indent="-374650" lvl="0" marL="457200" rtl="0" algn="l">
              <a:spcBef>
                <a:spcPts val="0"/>
              </a:spcBef>
              <a:spcAft>
                <a:spcPts val="0"/>
              </a:spcAft>
              <a:buClr>
                <a:srgbClr val="191919"/>
              </a:buClr>
              <a:buSzPts val="2300"/>
              <a:buAutoNum type="arabicPeriod"/>
            </a:pPr>
            <a:r>
              <a:rPr lang="en" sz="2300">
                <a:solidFill>
                  <a:srgbClr val="191919"/>
                </a:solidFill>
              </a:rPr>
              <a:t>Keep your checklist and rubric nearby.</a:t>
            </a:r>
            <a:endParaRPr sz="2300">
              <a:solidFill>
                <a:srgbClr val="191919"/>
              </a:solidFill>
            </a:endParaRPr>
          </a:p>
        </p:txBody>
      </p:sp>
      <p:sp>
        <p:nvSpPr>
          <p:cNvPr id="485" name="Google Shape;485;p69"/>
          <p:cNvSpPr txBox="1"/>
          <p:nvPr>
            <p:ph idx="2" type="body"/>
          </p:nvPr>
        </p:nvSpPr>
        <p:spPr>
          <a:xfrm>
            <a:off x="4832400" y="1304875"/>
            <a:ext cx="39999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300">
                <a:solidFill>
                  <a:srgbClr val="191919"/>
                </a:solidFill>
              </a:rPr>
              <a:t>As you work, I will check-in with each group.  I will look your your content and visual layout. </a:t>
            </a:r>
            <a:endParaRPr sz="2300">
              <a:solidFill>
                <a:srgbClr val="191919"/>
              </a:solidFill>
            </a:endParaRPr>
          </a:p>
          <a:p>
            <a:pPr indent="0" lvl="0" marL="0" rtl="0" algn="l">
              <a:spcBef>
                <a:spcPts val="1200"/>
              </a:spcBef>
              <a:spcAft>
                <a:spcPts val="1200"/>
              </a:spcAft>
              <a:buNone/>
            </a:pPr>
            <a:r>
              <a:rPr lang="en" sz="2300">
                <a:solidFill>
                  <a:srgbClr val="191919"/>
                </a:solidFill>
              </a:rPr>
              <a:t>Be prepared to share!</a:t>
            </a:r>
            <a:endParaRPr sz="2300">
              <a:solidFill>
                <a:srgbClr val="191919"/>
              </a:solidFill>
            </a:endParaRPr>
          </a:p>
        </p:txBody>
      </p:sp>
      <p:sp>
        <p:nvSpPr>
          <p:cNvPr id="486" name="Google Shape;486;p69"/>
          <p:cNvSpPr txBox="1"/>
          <p:nvPr>
            <p:ph type="title"/>
          </p:nvPr>
        </p:nvSpPr>
        <p:spPr>
          <a:xfrm>
            <a:off x="4807500" y="292850"/>
            <a:ext cx="38724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350"/>
              <a:t>Teacher Check-in</a:t>
            </a:r>
            <a:endParaRPr sz="5350"/>
          </a:p>
        </p:txBody>
      </p:sp>
      <p:cxnSp>
        <p:nvCxnSpPr>
          <p:cNvPr id="487" name="Google Shape;487;p69"/>
          <p:cNvCxnSpPr/>
          <p:nvPr/>
        </p:nvCxnSpPr>
        <p:spPr>
          <a:xfrm>
            <a:off x="4646975" y="28300"/>
            <a:ext cx="0" cy="5092800"/>
          </a:xfrm>
          <a:prstGeom prst="straightConnector1">
            <a:avLst/>
          </a:prstGeom>
          <a:noFill/>
          <a:ln cap="flat" cmpd="sng" w="38100">
            <a:solidFill>
              <a:srgbClr val="191919"/>
            </a:solidFill>
            <a:prstDash val="solid"/>
            <a:round/>
            <a:headEnd len="med" w="med" type="none"/>
            <a:tailEnd len="med" w="med" type="none"/>
          </a:ln>
        </p:spPr>
      </p:cxn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70"/>
          <p:cNvSpPr txBox="1"/>
          <p:nvPr>
            <p:ph type="title"/>
          </p:nvPr>
        </p:nvSpPr>
        <p:spPr>
          <a:xfrm>
            <a:off x="311700" y="292850"/>
            <a:ext cx="8520600" cy="110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6680"/>
              <a:t>Day 10</a:t>
            </a:r>
            <a:endParaRPr sz="6680"/>
          </a:p>
        </p:txBody>
      </p:sp>
      <p:sp>
        <p:nvSpPr>
          <p:cNvPr id="493" name="Google Shape;493;p70"/>
          <p:cNvSpPr txBox="1"/>
          <p:nvPr/>
        </p:nvSpPr>
        <p:spPr>
          <a:xfrm>
            <a:off x="311700" y="1457275"/>
            <a:ext cx="39999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2800">
                <a:latin typeface="Source Code Pro"/>
                <a:ea typeface="Source Code Pro"/>
                <a:cs typeface="Source Code Pro"/>
                <a:sym typeface="Source Code Pro"/>
              </a:rPr>
              <a:t>SWBAT collaborate to create a presentation on group article and social media post analysis.</a:t>
            </a:r>
            <a:endParaRPr sz="2800">
              <a:latin typeface="Source Code Pro"/>
              <a:ea typeface="Source Code Pro"/>
              <a:cs typeface="Source Code Pro"/>
              <a:sym typeface="Source Code Pro"/>
            </a:endParaRPr>
          </a:p>
        </p:txBody>
      </p:sp>
      <p:sp>
        <p:nvSpPr>
          <p:cNvPr id="494" name="Google Shape;494;p70"/>
          <p:cNvSpPr txBox="1"/>
          <p:nvPr/>
        </p:nvSpPr>
        <p:spPr>
          <a:xfrm>
            <a:off x="4832400" y="1340700"/>
            <a:ext cx="3999900" cy="3416400"/>
          </a:xfrm>
          <a:prstGeom prst="rect">
            <a:avLst/>
          </a:prstGeom>
          <a:noFill/>
          <a:ln>
            <a:noFill/>
          </a:ln>
        </p:spPr>
        <p:txBody>
          <a:bodyPr anchorCtr="0" anchor="t" bIns="91425" lIns="91425" spcFirstLastPara="1" rIns="91425" wrap="square" tIns="91425">
            <a:normAutofit fontScale="92500"/>
          </a:bodyPr>
          <a:lstStyle/>
          <a:p>
            <a:pPr indent="0" lvl="0" marL="0" rtl="0" algn="l">
              <a:lnSpc>
                <a:spcPct val="115000"/>
              </a:lnSpc>
              <a:spcBef>
                <a:spcPts val="0"/>
              </a:spcBef>
              <a:spcAft>
                <a:spcPts val="0"/>
              </a:spcAft>
              <a:buNone/>
            </a:pPr>
            <a:r>
              <a:rPr lang="en" sz="2800">
                <a:latin typeface="Source Code Pro"/>
                <a:ea typeface="Source Code Pro"/>
                <a:cs typeface="Source Code Pro"/>
                <a:sym typeface="Source Code Pro"/>
              </a:rPr>
              <a:t>Agenda:</a:t>
            </a:r>
            <a:endParaRPr sz="2800">
              <a:latin typeface="Source Code Pro"/>
              <a:ea typeface="Source Code Pro"/>
              <a:cs typeface="Source Code Pro"/>
              <a:sym typeface="Source Code Pro"/>
            </a:endParaRPr>
          </a:p>
          <a:p>
            <a:pPr indent="-393065" lvl="0" marL="457200" rtl="0" algn="l">
              <a:lnSpc>
                <a:spcPct val="115000"/>
              </a:lnSpc>
              <a:spcBef>
                <a:spcPts val="1200"/>
              </a:spcBef>
              <a:spcAft>
                <a:spcPts val="0"/>
              </a:spcAft>
              <a:buClr>
                <a:srgbClr val="000000"/>
              </a:buClr>
              <a:buSzPct val="100000"/>
              <a:buFont typeface="Source Code Pro"/>
              <a:buAutoNum type="arabicPeriod"/>
            </a:pPr>
            <a:r>
              <a:rPr lang="en" sz="2800">
                <a:latin typeface="Source Code Pro"/>
                <a:ea typeface="Source Code Pro"/>
                <a:cs typeface="Source Code Pro"/>
                <a:sym typeface="Source Code Pro"/>
              </a:rPr>
              <a:t>Bellringer: see, think, wonder</a:t>
            </a:r>
            <a:endParaRPr sz="2800">
              <a:latin typeface="Source Code Pro"/>
              <a:ea typeface="Source Code Pro"/>
              <a:cs typeface="Source Code Pro"/>
              <a:sym typeface="Source Code Pro"/>
            </a:endParaRPr>
          </a:p>
          <a:p>
            <a:pPr indent="-393065" lvl="0" marL="457200" rtl="0" algn="l">
              <a:lnSpc>
                <a:spcPct val="115000"/>
              </a:lnSpc>
              <a:spcBef>
                <a:spcPts val="0"/>
              </a:spcBef>
              <a:spcAft>
                <a:spcPts val="0"/>
              </a:spcAft>
              <a:buClr>
                <a:srgbClr val="000000"/>
              </a:buClr>
              <a:buSzPct val="100000"/>
              <a:buFont typeface="Source Code Pro"/>
              <a:buAutoNum type="arabicPeriod"/>
            </a:pPr>
            <a:r>
              <a:rPr lang="en" sz="2800">
                <a:latin typeface="Source Code Pro"/>
                <a:ea typeface="Source Code Pro"/>
                <a:cs typeface="Source Code Pro"/>
                <a:sym typeface="Source Code Pro"/>
              </a:rPr>
              <a:t>Groups work on presentations</a:t>
            </a:r>
            <a:endParaRPr sz="2800">
              <a:latin typeface="Source Code Pro"/>
              <a:ea typeface="Source Code Pro"/>
              <a:cs typeface="Source Code Pro"/>
              <a:sym typeface="Source Code Pro"/>
            </a:endParaRPr>
          </a:p>
          <a:p>
            <a:pPr indent="-393065" lvl="0" marL="457200" rtl="0" algn="l">
              <a:lnSpc>
                <a:spcPct val="115000"/>
              </a:lnSpc>
              <a:spcBef>
                <a:spcPts val="0"/>
              </a:spcBef>
              <a:spcAft>
                <a:spcPts val="0"/>
              </a:spcAft>
              <a:buClr>
                <a:srgbClr val="666666"/>
              </a:buClr>
              <a:buSzPct val="100000"/>
              <a:buFont typeface="Source Code Pro"/>
              <a:buAutoNum type="arabicPeriod"/>
            </a:pPr>
            <a:r>
              <a:rPr lang="en" sz="2800">
                <a:latin typeface="Source Code Pro"/>
                <a:ea typeface="Source Code Pro"/>
                <a:cs typeface="Source Code Pro"/>
                <a:sym typeface="Source Code Pro"/>
              </a:rPr>
              <a:t>Teacher check-ins</a:t>
            </a:r>
            <a:endParaRPr sz="2800">
              <a:latin typeface="Source Code Pro"/>
              <a:ea typeface="Source Code Pro"/>
              <a:cs typeface="Source Code Pro"/>
              <a:sym typeface="Source Code Pro"/>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71"/>
          <p:cNvSpPr txBox="1"/>
          <p:nvPr>
            <p:ph type="title"/>
          </p:nvPr>
        </p:nvSpPr>
        <p:spPr>
          <a:xfrm>
            <a:off x="0" y="0"/>
            <a:ext cx="6455400" cy="10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700"/>
              <a:t>See - Think - </a:t>
            </a:r>
            <a:r>
              <a:rPr lang="en" sz="5700"/>
              <a:t>Wonder</a:t>
            </a:r>
            <a:endParaRPr sz="5700"/>
          </a:p>
        </p:txBody>
      </p:sp>
      <p:sp>
        <p:nvSpPr>
          <p:cNvPr id="500" name="Google Shape;500;p71"/>
          <p:cNvSpPr txBox="1"/>
          <p:nvPr/>
        </p:nvSpPr>
        <p:spPr>
          <a:xfrm rot="2567">
            <a:off x="4724699" y="3862625"/>
            <a:ext cx="4419301" cy="12468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latin typeface="Source Code Pro"/>
                <a:ea typeface="Source Code Pro"/>
                <a:cs typeface="Source Code Pro"/>
                <a:sym typeface="Source Code Pro"/>
              </a:rPr>
              <a:t>+ Free Write</a:t>
            </a:r>
            <a:endParaRPr b="1" sz="2300">
              <a:latin typeface="Source Code Pro"/>
              <a:ea typeface="Source Code Pro"/>
              <a:cs typeface="Source Code Pro"/>
              <a:sym typeface="Source Code Pro"/>
            </a:endParaRPr>
          </a:p>
          <a:p>
            <a:pPr indent="0" lvl="0" marL="0" rtl="0" algn="l">
              <a:spcBef>
                <a:spcPts val="0"/>
              </a:spcBef>
              <a:spcAft>
                <a:spcPts val="0"/>
              </a:spcAft>
              <a:buNone/>
            </a:pPr>
            <a:r>
              <a:rPr lang="en" sz="2300">
                <a:latin typeface="Source Code Pro"/>
                <a:ea typeface="Source Code Pro"/>
                <a:cs typeface="Source Code Pro"/>
                <a:sym typeface="Source Code Pro"/>
              </a:rPr>
              <a:t>Write for 5 minutes without stopping.</a:t>
            </a:r>
            <a:endParaRPr sz="2300">
              <a:latin typeface="Source Code Pro"/>
              <a:ea typeface="Source Code Pro"/>
              <a:cs typeface="Source Code Pro"/>
              <a:sym typeface="Source Code Pro"/>
            </a:endParaRPr>
          </a:p>
        </p:txBody>
      </p:sp>
      <p:pic>
        <p:nvPicPr>
          <p:cNvPr id="501" name="Google Shape;501;p71"/>
          <p:cNvPicPr preferRelativeResize="0"/>
          <p:nvPr/>
        </p:nvPicPr>
        <p:blipFill>
          <a:blip r:embed="rId3">
            <a:alphaModFix/>
          </a:blip>
          <a:stretch>
            <a:fillRect/>
          </a:stretch>
        </p:blipFill>
        <p:spPr>
          <a:xfrm>
            <a:off x="40600" y="936150"/>
            <a:ext cx="4174925" cy="4174925"/>
          </a:xfrm>
          <a:prstGeom prst="rect">
            <a:avLst/>
          </a:prstGeom>
          <a:noFill/>
          <a:ln>
            <a:noFill/>
          </a:ln>
        </p:spPr>
      </p:pic>
      <p:sp>
        <p:nvSpPr>
          <p:cNvPr id="502" name="Google Shape;502;p71"/>
          <p:cNvSpPr txBox="1"/>
          <p:nvPr/>
        </p:nvSpPr>
        <p:spPr>
          <a:xfrm>
            <a:off x="5369825" y="127175"/>
            <a:ext cx="31212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latin typeface="Source Code Pro"/>
                <a:ea typeface="Source Code Pro"/>
                <a:cs typeface="Source Code Pro"/>
                <a:sym typeface="Source Code Pro"/>
              </a:rPr>
              <a:t>What is the:</a:t>
            </a:r>
            <a:endParaRPr sz="2700">
              <a:latin typeface="Source Code Pro"/>
              <a:ea typeface="Source Code Pro"/>
              <a:cs typeface="Source Code Pro"/>
              <a:sym typeface="Source Code Pro"/>
            </a:endParaRPr>
          </a:p>
          <a:p>
            <a:pPr indent="-400050" lvl="0" marL="457200" rtl="0" algn="l">
              <a:spcBef>
                <a:spcPts val="0"/>
              </a:spcBef>
              <a:spcAft>
                <a:spcPts val="0"/>
              </a:spcAft>
              <a:buSzPts val="2700"/>
              <a:buFont typeface="Source Code Pro"/>
              <a:buChar char="●"/>
            </a:pPr>
            <a:r>
              <a:rPr lang="en" sz="2700">
                <a:latin typeface="Source Code Pro"/>
                <a:ea typeface="Source Code Pro"/>
                <a:cs typeface="Source Code Pro"/>
                <a:sym typeface="Source Code Pro"/>
              </a:rPr>
              <a:t>Message</a:t>
            </a:r>
            <a:endParaRPr sz="2700">
              <a:latin typeface="Source Code Pro"/>
              <a:ea typeface="Source Code Pro"/>
              <a:cs typeface="Source Code Pro"/>
              <a:sym typeface="Source Code Pro"/>
            </a:endParaRPr>
          </a:p>
          <a:p>
            <a:pPr indent="-400050" lvl="0" marL="457200" rtl="0" algn="l">
              <a:spcBef>
                <a:spcPts val="0"/>
              </a:spcBef>
              <a:spcAft>
                <a:spcPts val="0"/>
              </a:spcAft>
              <a:buSzPts val="2700"/>
              <a:buFont typeface="Source Code Pro"/>
              <a:buChar char="●"/>
            </a:pPr>
            <a:r>
              <a:rPr lang="en" sz="2700">
                <a:latin typeface="Source Code Pro"/>
                <a:ea typeface="Source Code Pro"/>
                <a:cs typeface="Source Code Pro"/>
                <a:sym typeface="Source Code Pro"/>
              </a:rPr>
              <a:t>Audience</a:t>
            </a:r>
            <a:endParaRPr sz="2700">
              <a:latin typeface="Source Code Pro"/>
              <a:ea typeface="Source Code Pro"/>
              <a:cs typeface="Source Code Pro"/>
              <a:sym typeface="Source Code Pro"/>
            </a:endParaRPr>
          </a:p>
          <a:p>
            <a:pPr indent="-400050" lvl="0" marL="457200" rtl="0" algn="l">
              <a:spcBef>
                <a:spcPts val="0"/>
              </a:spcBef>
              <a:spcAft>
                <a:spcPts val="0"/>
              </a:spcAft>
              <a:buSzPts val="2700"/>
              <a:buFont typeface="Source Code Pro"/>
              <a:buChar char="●"/>
            </a:pPr>
            <a:r>
              <a:rPr lang="en" sz="2700">
                <a:latin typeface="Source Code Pro"/>
                <a:ea typeface="Source Code Pro"/>
                <a:cs typeface="Source Code Pro"/>
                <a:sym typeface="Source Code Pro"/>
              </a:rPr>
              <a:t>Speaker</a:t>
            </a:r>
            <a:endParaRPr sz="2700">
              <a:latin typeface="Source Code Pro"/>
              <a:ea typeface="Source Code Pro"/>
              <a:cs typeface="Source Code Pro"/>
              <a:sym typeface="Source Code Pro"/>
            </a:endParaRPr>
          </a:p>
          <a:p>
            <a:pPr indent="-400050" lvl="0" marL="457200" rtl="0" algn="l">
              <a:spcBef>
                <a:spcPts val="0"/>
              </a:spcBef>
              <a:spcAft>
                <a:spcPts val="0"/>
              </a:spcAft>
              <a:buSzPts val="2700"/>
              <a:buFont typeface="Source Code Pro"/>
              <a:buChar char="●"/>
            </a:pPr>
            <a:r>
              <a:rPr lang="en" sz="2700">
                <a:latin typeface="Source Code Pro"/>
                <a:ea typeface="Source Code Pro"/>
                <a:cs typeface="Source Code Pro"/>
                <a:sym typeface="Source Code Pro"/>
              </a:rPr>
              <a:t>Purpose</a:t>
            </a:r>
            <a:endParaRPr sz="2700">
              <a:latin typeface="Source Code Pro"/>
              <a:ea typeface="Source Code Pro"/>
              <a:cs typeface="Source Code Pro"/>
              <a:sym typeface="Source Code Pro"/>
            </a:endParaRPr>
          </a:p>
          <a:p>
            <a:pPr indent="-400050" lvl="0" marL="457200" rtl="0" algn="l">
              <a:spcBef>
                <a:spcPts val="0"/>
              </a:spcBef>
              <a:spcAft>
                <a:spcPts val="0"/>
              </a:spcAft>
              <a:buSzPts val="2700"/>
              <a:buFont typeface="Source Code Pro"/>
              <a:buChar char="●"/>
            </a:pPr>
            <a:r>
              <a:rPr lang="en" sz="2700">
                <a:latin typeface="Source Code Pro"/>
                <a:ea typeface="Source Code Pro"/>
                <a:cs typeface="Source Code Pro"/>
                <a:sym typeface="Source Code Pro"/>
              </a:rPr>
              <a:t>Context</a:t>
            </a:r>
            <a:endParaRPr sz="2700">
              <a:latin typeface="Source Code Pro"/>
              <a:ea typeface="Source Code Pro"/>
              <a:cs typeface="Source Code Pro"/>
              <a:sym typeface="Source Code Pro"/>
            </a:endParaRPr>
          </a:p>
        </p:txBody>
      </p:sp>
      <p:sp>
        <p:nvSpPr>
          <p:cNvPr id="503" name="Google Shape;503;p71"/>
          <p:cNvSpPr txBox="1"/>
          <p:nvPr>
            <p:ph idx="1" type="body"/>
          </p:nvPr>
        </p:nvSpPr>
        <p:spPr>
          <a:xfrm>
            <a:off x="4317375" y="2726550"/>
            <a:ext cx="4762200" cy="900600"/>
          </a:xfrm>
          <a:prstGeom prst="rect">
            <a:avLst/>
          </a:prstGeom>
          <a:solidFill>
            <a:schemeClr val="lt1"/>
          </a:solidFill>
        </p:spPr>
        <p:txBody>
          <a:bodyPr anchorCtr="0" anchor="t" bIns="91425" lIns="91425" spcFirstLastPara="1" rIns="91425" wrap="square" tIns="91425">
            <a:normAutofit fontScale="77500"/>
          </a:bodyPr>
          <a:lstStyle/>
          <a:p>
            <a:pPr indent="0" lvl="0" marL="0" rtl="0" algn="l">
              <a:spcBef>
                <a:spcPts val="0"/>
              </a:spcBef>
              <a:spcAft>
                <a:spcPts val="1200"/>
              </a:spcAft>
              <a:buNone/>
            </a:pPr>
            <a:r>
              <a:rPr lang="en" sz="2600">
                <a:solidFill>
                  <a:srgbClr val="000000"/>
                </a:solidFill>
              </a:rPr>
              <a:t>Is bias or an imperative in this picture?</a:t>
            </a:r>
            <a:endParaRPr sz="2600">
              <a:solidFill>
                <a:srgbClr val="00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72"/>
          <p:cNvSpPr txBox="1"/>
          <p:nvPr>
            <p:ph type="title"/>
          </p:nvPr>
        </p:nvSpPr>
        <p:spPr>
          <a:xfrm>
            <a:off x="311700" y="292850"/>
            <a:ext cx="3309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350"/>
              <a:t>Expectations</a:t>
            </a:r>
            <a:r>
              <a:rPr lang="en" sz="5350"/>
              <a:t> </a:t>
            </a:r>
            <a:endParaRPr sz="5350"/>
          </a:p>
        </p:txBody>
      </p:sp>
      <p:sp>
        <p:nvSpPr>
          <p:cNvPr id="509" name="Google Shape;509;p72"/>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p>
            <a:pPr indent="-374650" lvl="0" marL="457200" rtl="0" algn="l">
              <a:spcBef>
                <a:spcPts val="0"/>
              </a:spcBef>
              <a:spcAft>
                <a:spcPts val="0"/>
              </a:spcAft>
              <a:buClr>
                <a:srgbClr val="191919"/>
              </a:buClr>
              <a:buSzPts val="2300"/>
              <a:buAutoNum type="arabicPeriod"/>
            </a:pPr>
            <a:r>
              <a:rPr lang="en" sz="2300">
                <a:solidFill>
                  <a:srgbClr val="191919"/>
                </a:solidFill>
              </a:rPr>
              <a:t>Follow your groups norms.</a:t>
            </a:r>
            <a:endParaRPr sz="2300">
              <a:solidFill>
                <a:srgbClr val="191919"/>
              </a:solidFill>
            </a:endParaRPr>
          </a:p>
          <a:p>
            <a:pPr indent="-374650" lvl="0" marL="457200" rtl="0" algn="l">
              <a:spcBef>
                <a:spcPts val="0"/>
              </a:spcBef>
              <a:spcAft>
                <a:spcPts val="0"/>
              </a:spcAft>
              <a:buClr>
                <a:srgbClr val="191919"/>
              </a:buClr>
              <a:buSzPts val="2300"/>
              <a:buAutoNum type="arabicPeriod"/>
            </a:pPr>
            <a:r>
              <a:rPr lang="en" sz="2300">
                <a:solidFill>
                  <a:srgbClr val="191919"/>
                </a:solidFill>
              </a:rPr>
              <a:t>Distribute</a:t>
            </a:r>
            <a:r>
              <a:rPr lang="en" sz="2300">
                <a:solidFill>
                  <a:srgbClr val="191919"/>
                </a:solidFill>
              </a:rPr>
              <a:t> the work so everyone </a:t>
            </a:r>
            <a:r>
              <a:rPr lang="en" sz="2300">
                <a:solidFill>
                  <a:srgbClr val="191919"/>
                </a:solidFill>
              </a:rPr>
              <a:t>contributes</a:t>
            </a:r>
            <a:r>
              <a:rPr lang="en" sz="2300">
                <a:solidFill>
                  <a:srgbClr val="191919"/>
                </a:solidFill>
              </a:rPr>
              <a:t>.</a:t>
            </a:r>
            <a:endParaRPr sz="2300">
              <a:solidFill>
                <a:srgbClr val="191919"/>
              </a:solidFill>
            </a:endParaRPr>
          </a:p>
          <a:p>
            <a:pPr indent="-374650" lvl="0" marL="457200" rtl="0" algn="l">
              <a:spcBef>
                <a:spcPts val="0"/>
              </a:spcBef>
              <a:spcAft>
                <a:spcPts val="0"/>
              </a:spcAft>
              <a:buClr>
                <a:srgbClr val="191919"/>
              </a:buClr>
              <a:buSzPts val="2300"/>
              <a:buAutoNum type="arabicPeriod"/>
            </a:pPr>
            <a:r>
              <a:rPr lang="en" sz="2300">
                <a:solidFill>
                  <a:srgbClr val="191919"/>
                </a:solidFill>
              </a:rPr>
              <a:t>Keep conversations on task. </a:t>
            </a:r>
            <a:endParaRPr sz="2300">
              <a:solidFill>
                <a:srgbClr val="191919"/>
              </a:solidFill>
            </a:endParaRPr>
          </a:p>
          <a:p>
            <a:pPr indent="-374650" lvl="0" marL="457200" rtl="0" algn="l">
              <a:spcBef>
                <a:spcPts val="0"/>
              </a:spcBef>
              <a:spcAft>
                <a:spcPts val="0"/>
              </a:spcAft>
              <a:buClr>
                <a:srgbClr val="191919"/>
              </a:buClr>
              <a:buSzPts val="2300"/>
              <a:buAutoNum type="arabicPeriod"/>
            </a:pPr>
            <a:r>
              <a:rPr lang="en" sz="2300">
                <a:solidFill>
                  <a:srgbClr val="191919"/>
                </a:solidFill>
              </a:rPr>
              <a:t>Keep your checklist and rubric nearby.</a:t>
            </a:r>
            <a:endParaRPr sz="2300">
              <a:solidFill>
                <a:srgbClr val="191919"/>
              </a:solidFill>
            </a:endParaRPr>
          </a:p>
        </p:txBody>
      </p:sp>
      <p:sp>
        <p:nvSpPr>
          <p:cNvPr id="510" name="Google Shape;510;p72"/>
          <p:cNvSpPr txBox="1"/>
          <p:nvPr>
            <p:ph idx="2" type="body"/>
          </p:nvPr>
        </p:nvSpPr>
        <p:spPr>
          <a:xfrm>
            <a:off x="4832400" y="1304875"/>
            <a:ext cx="39999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300">
                <a:solidFill>
                  <a:srgbClr val="191919"/>
                </a:solidFill>
              </a:rPr>
              <a:t>As you work, I will check-in with each group.  I will look your your content and visual layout. </a:t>
            </a:r>
            <a:endParaRPr sz="2300">
              <a:solidFill>
                <a:srgbClr val="191919"/>
              </a:solidFill>
            </a:endParaRPr>
          </a:p>
          <a:p>
            <a:pPr indent="0" lvl="0" marL="0" rtl="0" algn="l">
              <a:spcBef>
                <a:spcPts val="1200"/>
              </a:spcBef>
              <a:spcAft>
                <a:spcPts val="1200"/>
              </a:spcAft>
              <a:buNone/>
            </a:pPr>
            <a:r>
              <a:rPr lang="en" sz="2300">
                <a:solidFill>
                  <a:srgbClr val="191919"/>
                </a:solidFill>
              </a:rPr>
              <a:t>Be prepared to share!</a:t>
            </a:r>
            <a:endParaRPr sz="2300">
              <a:solidFill>
                <a:srgbClr val="191919"/>
              </a:solidFill>
            </a:endParaRPr>
          </a:p>
        </p:txBody>
      </p:sp>
      <p:sp>
        <p:nvSpPr>
          <p:cNvPr id="511" name="Google Shape;511;p72"/>
          <p:cNvSpPr txBox="1"/>
          <p:nvPr>
            <p:ph type="title"/>
          </p:nvPr>
        </p:nvSpPr>
        <p:spPr>
          <a:xfrm>
            <a:off x="4807500" y="292850"/>
            <a:ext cx="38724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350"/>
              <a:t>Teacher Check-in</a:t>
            </a:r>
            <a:endParaRPr sz="5350"/>
          </a:p>
        </p:txBody>
      </p:sp>
      <p:cxnSp>
        <p:nvCxnSpPr>
          <p:cNvPr id="512" name="Google Shape;512;p72"/>
          <p:cNvCxnSpPr/>
          <p:nvPr/>
        </p:nvCxnSpPr>
        <p:spPr>
          <a:xfrm>
            <a:off x="4646975" y="28300"/>
            <a:ext cx="0" cy="5092800"/>
          </a:xfrm>
          <a:prstGeom prst="straightConnector1">
            <a:avLst/>
          </a:prstGeom>
          <a:noFill/>
          <a:ln cap="flat" cmpd="sng" w="38100">
            <a:solidFill>
              <a:srgbClr val="191919"/>
            </a:solidFill>
            <a:prstDash val="solid"/>
            <a:round/>
            <a:headEnd len="med" w="med" type="none"/>
            <a:tailEnd len="med" w="med" type="none"/>
          </a:ln>
        </p:spPr>
      </p:cxn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73"/>
          <p:cNvSpPr txBox="1"/>
          <p:nvPr>
            <p:ph type="title"/>
          </p:nvPr>
        </p:nvSpPr>
        <p:spPr>
          <a:xfrm>
            <a:off x="311700" y="292850"/>
            <a:ext cx="8520600" cy="110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6680"/>
              <a:t>Day 11</a:t>
            </a:r>
            <a:endParaRPr sz="6680"/>
          </a:p>
        </p:txBody>
      </p:sp>
      <p:sp>
        <p:nvSpPr>
          <p:cNvPr id="518" name="Google Shape;518;p73"/>
          <p:cNvSpPr txBox="1"/>
          <p:nvPr/>
        </p:nvSpPr>
        <p:spPr>
          <a:xfrm>
            <a:off x="311700" y="1457275"/>
            <a:ext cx="39999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2800">
                <a:latin typeface="Source Code Pro"/>
                <a:ea typeface="Source Code Pro"/>
                <a:cs typeface="Source Code Pro"/>
                <a:sym typeface="Source Code Pro"/>
              </a:rPr>
              <a:t>SWBAT prepare for presentation by practicing with another group and  provide feedback to another group</a:t>
            </a:r>
            <a:endParaRPr sz="2800">
              <a:latin typeface="Source Code Pro"/>
              <a:ea typeface="Source Code Pro"/>
              <a:cs typeface="Source Code Pro"/>
              <a:sym typeface="Source Code Pro"/>
            </a:endParaRPr>
          </a:p>
        </p:txBody>
      </p:sp>
      <p:sp>
        <p:nvSpPr>
          <p:cNvPr id="519" name="Google Shape;519;p73"/>
          <p:cNvSpPr txBox="1"/>
          <p:nvPr/>
        </p:nvSpPr>
        <p:spPr>
          <a:xfrm>
            <a:off x="4832400" y="1340700"/>
            <a:ext cx="3999900" cy="3416400"/>
          </a:xfrm>
          <a:prstGeom prst="rect">
            <a:avLst/>
          </a:prstGeom>
          <a:noFill/>
          <a:ln>
            <a:noFill/>
          </a:ln>
        </p:spPr>
        <p:txBody>
          <a:bodyPr anchorCtr="0" anchor="t" bIns="91425" lIns="91425" spcFirstLastPara="1" rIns="91425" wrap="square" tIns="91425">
            <a:normAutofit fontScale="77500"/>
          </a:bodyPr>
          <a:lstStyle/>
          <a:p>
            <a:pPr indent="0" lvl="0" marL="0" rtl="0" algn="l">
              <a:lnSpc>
                <a:spcPct val="115000"/>
              </a:lnSpc>
              <a:spcBef>
                <a:spcPts val="0"/>
              </a:spcBef>
              <a:spcAft>
                <a:spcPts val="0"/>
              </a:spcAft>
              <a:buNone/>
            </a:pPr>
            <a:r>
              <a:rPr lang="en" sz="2800">
                <a:latin typeface="Source Code Pro"/>
                <a:ea typeface="Source Code Pro"/>
                <a:cs typeface="Source Code Pro"/>
                <a:sym typeface="Source Code Pro"/>
              </a:rPr>
              <a:t>Agenda:</a:t>
            </a:r>
            <a:endParaRPr sz="2800">
              <a:latin typeface="Source Code Pro"/>
              <a:ea typeface="Source Code Pro"/>
              <a:cs typeface="Source Code Pro"/>
              <a:sym typeface="Source Code Pro"/>
            </a:endParaRPr>
          </a:p>
          <a:p>
            <a:pPr indent="-366395" lvl="0" marL="457200" rtl="0" algn="l">
              <a:lnSpc>
                <a:spcPct val="115000"/>
              </a:lnSpc>
              <a:spcBef>
                <a:spcPts val="1200"/>
              </a:spcBef>
              <a:spcAft>
                <a:spcPts val="0"/>
              </a:spcAft>
              <a:buClr>
                <a:srgbClr val="000000"/>
              </a:buClr>
              <a:buSzPct val="100000"/>
              <a:buFont typeface="Source Code Pro"/>
              <a:buAutoNum type="arabicPeriod"/>
            </a:pPr>
            <a:r>
              <a:rPr lang="en" sz="2800">
                <a:latin typeface="Source Code Pro"/>
                <a:ea typeface="Source Code Pro"/>
                <a:cs typeface="Source Code Pro"/>
                <a:sym typeface="Source Code Pro"/>
              </a:rPr>
              <a:t>Groups complete and revise presentations</a:t>
            </a:r>
            <a:endParaRPr sz="2800">
              <a:latin typeface="Source Code Pro"/>
              <a:ea typeface="Source Code Pro"/>
              <a:cs typeface="Source Code Pro"/>
              <a:sym typeface="Source Code Pro"/>
            </a:endParaRPr>
          </a:p>
          <a:p>
            <a:pPr indent="-366395" lvl="0" marL="457200" rtl="0" algn="l">
              <a:lnSpc>
                <a:spcPct val="115000"/>
              </a:lnSpc>
              <a:spcBef>
                <a:spcPts val="0"/>
              </a:spcBef>
              <a:spcAft>
                <a:spcPts val="0"/>
              </a:spcAft>
              <a:buClr>
                <a:srgbClr val="000000"/>
              </a:buClr>
              <a:buSzPct val="100000"/>
              <a:buFont typeface="Source Code Pro"/>
              <a:buAutoNum type="arabicPeriod"/>
            </a:pPr>
            <a:r>
              <a:rPr lang="en" sz="2800">
                <a:latin typeface="Source Code Pro"/>
                <a:ea typeface="Source Code Pro"/>
                <a:cs typeface="Source Code Pro"/>
                <a:sym typeface="Source Code Pro"/>
              </a:rPr>
              <a:t>Practice presentations with a partner</a:t>
            </a:r>
            <a:endParaRPr sz="2800">
              <a:latin typeface="Source Code Pro"/>
              <a:ea typeface="Source Code Pro"/>
              <a:cs typeface="Source Code Pro"/>
              <a:sym typeface="Source Code Pro"/>
            </a:endParaRPr>
          </a:p>
          <a:p>
            <a:pPr indent="-366395" lvl="0" marL="457200" rtl="0" algn="l">
              <a:lnSpc>
                <a:spcPct val="115000"/>
              </a:lnSpc>
              <a:spcBef>
                <a:spcPts val="0"/>
              </a:spcBef>
              <a:spcAft>
                <a:spcPts val="0"/>
              </a:spcAft>
              <a:buClr>
                <a:srgbClr val="000000"/>
              </a:buClr>
              <a:buSzPct val="100000"/>
              <a:buFont typeface="Source Code Pro"/>
              <a:buAutoNum type="arabicPeriod"/>
            </a:pPr>
            <a:r>
              <a:rPr lang="en" sz="2800">
                <a:latin typeface="Source Code Pro"/>
                <a:ea typeface="Source Code Pro"/>
                <a:cs typeface="Source Code Pro"/>
                <a:sym typeface="Source Code Pro"/>
              </a:rPr>
              <a:t>Provide feedback - </a:t>
            </a:r>
            <a:r>
              <a:rPr lang="en" sz="2800" u="sng">
                <a:solidFill>
                  <a:srgbClr val="DB4437"/>
                </a:solidFill>
                <a:latin typeface="Source Code Pro"/>
                <a:ea typeface="Source Code Pro"/>
                <a:cs typeface="Source Code Pro"/>
                <a:sym typeface="Source Code Pro"/>
                <a:hlinkClick r:id="rId3">
                  <a:extLst>
                    <a:ext uri="{A12FA001-AC4F-418D-AE19-62706E023703}">
                      <ahyp:hlinkClr val="tx"/>
                    </a:ext>
                  </a:extLst>
                </a:hlinkClick>
              </a:rPr>
              <a:t>formative #2 </a:t>
            </a:r>
            <a:endParaRPr sz="2800">
              <a:latin typeface="Source Code Pro"/>
              <a:ea typeface="Source Code Pro"/>
              <a:cs typeface="Source Code Pro"/>
              <a:sym typeface="Source Code Pr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0"/>
          <p:cNvSpPr txBox="1"/>
          <p:nvPr>
            <p:ph type="title"/>
          </p:nvPr>
        </p:nvSpPr>
        <p:spPr>
          <a:xfrm>
            <a:off x="271175" y="0"/>
            <a:ext cx="8573100" cy="122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7080"/>
              <a:t>Text &amp; Image Analysis Questions</a:t>
            </a:r>
            <a:endParaRPr sz="7080"/>
          </a:p>
        </p:txBody>
      </p:sp>
      <p:sp>
        <p:nvSpPr>
          <p:cNvPr id="104" name="Google Shape;104;p20"/>
          <p:cNvSpPr txBox="1"/>
          <p:nvPr>
            <p:ph idx="1" type="body"/>
          </p:nvPr>
        </p:nvSpPr>
        <p:spPr>
          <a:xfrm>
            <a:off x="260300" y="1310225"/>
            <a:ext cx="8573100" cy="353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00000"/>
                </a:solidFill>
              </a:rPr>
              <a:t>Message:</a:t>
            </a:r>
            <a:r>
              <a:rPr lang="en" sz="2600">
                <a:solidFill>
                  <a:srgbClr val="000000"/>
                </a:solidFill>
              </a:rPr>
              <a:t> What is the author trying to say?</a:t>
            </a:r>
            <a:endParaRPr sz="2600">
              <a:solidFill>
                <a:srgbClr val="000000"/>
              </a:solidFill>
            </a:endParaRPr>
          </a:p>
          <a:p>
            <a:pPr indent="0" lvl="0" marL="0" rtl="0" algn="l">
              <a:spcBef>
                <a:spcPts val="1200"/>
              </a:spcBef>
              <a:spcAft>
                <a:spcPts val="0"/>
              </a:spcAft>
              <a:buNone/>
            </a:pPr>
            <a:r>
              <a:rPr b="1" lang="en" sz="2600">
                <a:solidFill>
                  <a:srgbClr val="000000"/>
                </a:solidFill>
              </a:rPr>
              <a:t>Purpose:</a:t>
            </a:r>
            <a:r>
              <a:rPr lang="en" sz="2600">
                <a:solidFill>
                  <a:srgbClr val="000000"/>
                </a:solidFill>
              </a:rPr>
              <a:t> Why was this article created?</a:t>
            </a:r>
            <a:endParaRPr b="1" sz="2600">
              <a:solidFill>
                <a:srgbClr val="000000"/>
              </a:solidFill>
            </a:endParaRPr>
          </a:p>
          <a:p>
            <a:pPr indent="0" lvl="0" marL="0" rtl="0" algn="l">
              <a:spcBef>
                <a:spcPts val="1200"/>
              </a:spcBef>
              <a:spcAft>
                <a:spcPts val="0"/>
              </a:spcAft>
              <a:buNone/>
            </a:pPr>
            <a:r>
              <a:rPr b="1" lang="en" sz="2600">
                <a:solidFill>
                  <a:srgbClr val="000000"/>
                </a:solidFill>
              </a:rPr>
              <a:t>Context:</a:t>
            </a:r>
            <a:r>
              <a:rPr lang="en" sz="2600">
                <a:solidFill>
                  <a:srgbClr val="000000"/>
                </a:solidFill>
              </a:rPr>
              <a:t> What background information is needed to understand this article?</a:t>
            </a:r>
            <a:endParaRPr sz="2600">
              <a:solidFill>
                <a:srgbClr val="000000"/>
              </a:solidFill>
            </a:endParaRPr>
          </a:p>
          <a:p>
            <a:pPr indent="0" lvl="0" marL="0" rtl="0" algn="l">
              <a:spcBef>
                <a:spcPts val="1200"/>
              </a:spcBef>
              <a:spcAft>
                <a:spcPts val="0"/>
              </a:spcAft>
              <a:buNone/>
            </a:pPr>
            <a:r>
              <a:rPr b="1" lang="en" sz="2600">
                <a:solidFill>
                  <a:srgbClr val="000000"/>
                </a:solidFill>
              </a:rPr>
              <a:t>Speaker:</a:t>
            </a:r>
            <a:r>
              <a:rPr lang="en" sz="2600">
                <a:solidFill>
                  <a:srgbClr val="000000"/>
                </a:solidFill>
              </a:rPr>
              <a:t> Who is saying this?</a:t>
            </a:r>
            <a:endParaRPr sz="2600">
              <a:solidFill>
                <a:srgbClr val="000000"/>
              </a:solidFill>
            </a:endParaRPr>
          </a:p>
          <a:p>
            <a:pPr indent="0" lvl="0" marL="0" rtl="0" algn="l">
              <a:spcBef>
                <a:spcPts val="1200"/>
              </a:spcBef>
              <a:spcAft>
                <a:spcPts val="1200"/>
              </a:spcAft>
              <a:buNone/>
            </a:pPr>
            <a:r>
              <a:rPr b="1" lang="en" sz="2600">
                <a:solidFill>
                  <a:srgbClr val="000000"/>
                </a:solidFill>
              </a:rPr>
              <a:t>Audience:</a:t>
            </a:r>
            <a:r>
              <a:rPr lang="en" sz="2600">
                <a:solidFill>
                  <a:srgbClr val="000000"/>
                </a:solidFill>
              </a:rPr>
              <a:t> Who is this article for?</a:t>
            </a:r>
            <a:endParaRPr sz="1800"/>
          </a:p>
        </p:txBody>
      </p:sp>
      <p:sp>
        <p:nvSpPr>
          <p:cNvPr id="105" name="Google Shape;105;p20"/>
          <p:cNvSpPr/>
          <p:nvPr/>
        </p:nvSpPr>
        <p:spPr>
          <a:xfrm>
            <a:off x="0" y="1990800"/>
            <a:ext cx="8797800" cy="1564200"/>
          </a:xfrm>
          <a:prstGeom prst="roundRect">
            <a:avLst>
              <a:gd fmla="val 16667" name="adj"/>
            </a:avLst>
          </a:prstGeom>
          <a:no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0"/>
          <p:cNvSpPr/>
          <p:nvPr/>
        </p:nvSpPr>
        <p:spPr>
          <a:xfrm>
            <a:off x="0" y="3621600"/>
            <a:ext cx="8797800" cy="1138800"/>
          </a:xfrm>
          <a:prstGeom prst="roundRect">
            <a:avLst>
              <a:gd fmla="val 16667" name="adj"/>
            </a:avLst>
          </a:prstGeom>
          <a:noFill/>
          <a:ln cap="flat" cmpd="sng" w="28575">
            <a:solidFill>
              <a:srgbClr val="1E562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0"/>
          <p:cNvSpPr/>
          <p:nvPr/>
        </p:nvSpPr>
        <p:spPr>
          <a:xfrm>
            <a:off x="0" y="1310225"/>
            <a:ext cx="8797800" cy="6309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0"/>
          <p:cNvSpPr txBox="1"/>
          <p:nvPr/>
        </p:nvSpPr>
        <p:spPr>
          <a:xfrm>
            <a:off x="205025" y="1565000"/>
            <a:ext cx="8573100" cy="2770500"/>
          </a:xfrm>
          <a:prstGeom prst="rect">
            <a:avLst/>
          </a:prstGeom>
          <a:solidFill>
            <a:srgbClr val="FFFF00"/>
          </a:solidFill>
          <a:ln>
            <a:noFill/>
          </a:ln>
        </p:spPr>
        <p:txBody>
          <a:bodyPr anchorCtr="0" anchor="t" bIns="91425" lIns="91425" spcFirstLastPara="1" rIns="91425" wrap="square" tIns="91425">
            <a:spAutoFit/>
          </a:bodyPr>
          <a:lstStyle/>
          <a:p>
            <a:pPr indent="-381000" lvl="0" marL="457200" rtl="0" algn="l">
              <a:spcBef>
                <a:spcPts val="0"/>
              </a:spcBef>
              <a:spcAft>
                <a:spcPts val="0"/>
              </a:spcAft>
              <a:buClr>
                <a:srgbClr val="191919"/>
              </a:buClr>
              <a:buSzPts val="2400"/>
              <a:buFont typeface="Source Code Pro"/>
              <a:buAutoNum type="arabicPeriod"/>
            </a:pPr>
            <a:r>
              <a:rPr b="1" lang="en" sz="2400">
                <a:solidFill>
                  <a:srgbClr val="191919"/>
                </a:solidFill>
                <a:latin typeface="Source Code Pro"/>
                <a:ea typeface="Source Code Pro"/>
                <a:cs typeface="Source Code Pro"/>
                <a:sym typeface="Source Code Pro"/>
              </a:rPr>
              <a:t>Underline</a:t>
            </a:r>
            <a:r>
              <a:rPr lang="en" sz="2400">
                <a:solidFill>
                  <a:srgbClr val="191919"/>
                </a:solidFill>
                <a:latin typeface="Source Code Pro"/>
                <a:ea typeface="Source Code Pro"/>
                <a:cs typeface="Source Code Pro"/>
                <a:sym typeface="Source Code Pro"/>
              </a:rPr>
              <a:t> the most important sentence in this </a:t>
            </a:r>
            <a:r>
              <a:rPr lang="en" sz="2400">
                <a:solidFill>
                  <a:srgbClr val="191919"/>
                </a:solidFill>
                <a:latin typeface="Source Code Pro"/>
                <a:ea typeface="Source Code Pro"/>
                <a:cs typeface="Source Code Pro"/>
                <a:sym typeface="Source Code Pro"/>
              </a:rPr>
              <a:t>section</a:t>
            </a:r>
            <a:r>
              <a:rPr lang="en" sz="2400">
                <a:solidFill>
                  <a:srgbClr val="191919"/>
                </a:solidFill>
                <a:latin typeface="Source Code Pro"/>
                <a:ea typeface="Source Code Pro"/>
                <a:cs typeface="Source Code Pro"/>
                <a:sym typeface="Source Code Pro"/>
              </a:rPr>
              <a:t>.</a:t>
            </a:r>
            <a:endParaRPr sz="2400">
              <a:solidFill>
                <a:srgbClr val="191919"/>
              </a:solidFill>
              <a:latin typeface="Source Code Pro"/>
              <a:ea typeface="Source Code Pro"/>
              <a:cs typeface="Source Code Pro"/>
              <a:sym typeface="Source Code Pro"/>
            </a:endParaRPr>
          </a:p>
          <a:p>
            <a:pPr indent="-381000" lvl="0" marL="457200" rtl="0" algn="l">
              <a:spcBef>
                <a:spcPts val="0"/>
              </a:spcBef>
              <a:spcAft>
                <a:spcPts val="0"/>
              </a:spcAft>
              <a:buClr>
                <a:srgbClr val="191919"/>
              </a:buClr>
              <a:buSzPts val="2400"/>
              <a:buFont typeface="Source Code Pro"/>
              <a:buAutoNum type="arabicPeriod"/>
            </a:pPr>
            <a:r>
              <a:rPr b="1" lang="en" sz="2400">
                <a:solidFill>
                  <a:srgbClr val="191919"/>
                </a:solidFill>
                <a:latin typeface="Source Code Pro"/>
                <a:ea typeface="Source Code Pro"/>
                <a:cs typeface="Source Code Pro"/>
                <a:sym typeface="Source Code Pro"/>
              </a:rPr>
              <a:t>Identify a word</a:t>
            </a:r>
            <a:r>
              <a:rPr lang="en" sz="2400">
                <a:solidFill>
                  <a:srgbClr val="191919"/>
                </a:solidFill>
                <a:latin typeface="Source Code Pro"/>
                <a:ea typeface="Source Code Pro"/>
                <a:cs typeface="Source Code Pro"/>
                <a:sym typeface="Source Code Pro"/>
              </a:rPr>
              <a:t> that is repeated several times. </a:t>
            </a:r>
            <a:endParaRPr sz="2400">
              <a:solidFill>
                <a:srgbClr val="191919"/>
              </a:solidFill>
              <a:latin typeface="Source Code Pro"/>
              <a:ea typeface="Source Code Pro"/>
              <a:cs typeface="Source Code Pro"/>
              <a:sym typeface="Source Code Pro"/>
            </a:endParaRPr>
          </a:p>
          <a:p>
            <a:pPr indent="-381000" lvl="0" marL="457200" rtl="0" algn="l">
              <a:spcBef>
                <a:spcPts val="0"/>
              </a:spcBef>
              <a:spcAft>
                <a:spcPts val="0"/>
              </a:spcAft>
              <a:buClr>
                <a:srgbClr val="191919"/>
              </a:buClr>
              <a:buSzPts val="2400"/>
              <a:buFont typeface="Source Code Pro"/>
              <a:buAutoNum type="arabicPeriod"/>
            </a:pPr>
            <a:r>
              <a:rPr lang="en" sz="2400">
                <a:solidFill>
                  <a:srgbClr val="191919"/>
                </a:solidFill>
                <a:latin typeface="Source Code Pro"/>
                <a:ea typeface="Source Code Pro"/>
                <a:cs typeface="Source Code Pro"/>
                <a:sym typeface="Source Code Pro"/>
              </a:rPr>
              <a:t>ON THE BACK: What would you share about this section to a group that did not read it. </a:t>
            </a:r>
            <a:r>
              <a:rPr b="1" lang="en" sz="2400">
                <a:solidFill>
                  <a:srgbClr val="191919"/>
                </a:solidFill>
                <a:latin typeface="Source Code Pro"/>
                <a:ea typeface="Source Code Pro"/>
                <a:cs typeface="Source Code Pro"/>
                <a:sym typeface="Source Code Pro"/>
              </a:rPr>
              <a:t>Write 1-2 sentences.</a:t>
            </a:r>
            <a:endParaRPr b="1" sz="2400">
              <a:solidFill>
                <a:srgbClr val="191919"/>
              </a:solidFill>
              <a:latin typeface="Source Code Pro"/>
              <a:ea typeface="Source Code Pro"/>
              <a:cs typeface="Source Code Pro"/>
              <a:sym typeface="Source Code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74"/>
          <p:cNvSpPr txBox="1"/>
          <p:nvPr>
            <p:ph type="title"/>
          </p:nvPr>
        </p:nvSpPr>
        <p:spPr>
          <a:xfrm>
            <a:off x="0" y="-133475"/>
            <a:ext cx="2592000" cy="200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300"/>
              <a:t>See - Think - </a:t>
            </a:r>
            <a:r>
              <a:rPr lang="en" sz="5300"/>
              <a:t>Wonder</a:t>
            </a:r>
            <a:endParaRPr sz="5300"/>
          </a:p>
        </p:txBody>
      </p:sp>
      <p:sp>
        <p:nvSpPr>
          <p:cNvPr id="525" name="Google Shape;525;p74"/>
          <p:cNvSpPr txBox="1"/>
          <p:nvPr/>
        </p:nvSpPr>
        <p:spPr>
          <a:xfrm rot="2497">
            <a:off x="0" y="1452950"/>
            <a:ext cx="2477701" cy="19548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latin typeface="Source Code Pro"/>
                <a:ea typeface="Source Code Pro"/>
                <a:cs typeface="Source Code Pro"/>
                <a:sym typeface="Source Code Pro"/>
              </a:rPr>
              <a:t>+ Free Write</a:t>
            </a:r>
            <a:endParaRPr b="1" sz="2300">
              <a:latin typeface="Source Code Pro"/>
              <a:ea typeface="Source Code Pro"/>
              <a:cs typeface="Source Code Pro"/>
              <a:sym typeface="Source Code Pro"/>
            </a:endParaRPr>
          </a:p>
          <a:p>
            <a:pPr indent="0" lvl="0" marL="0" rtl="0" algn="l">
              <a:spcBef>
                <a:spcPts val="0"/>
              </a:spcBef>
              <a:spcAft>
                <a:spcPts val="0"/>
              </a:spcAft>
              <a:buNone/>
            </a:pPr>
            <a:r>
              <a:rPr lang="en" sz="2300">
                <a:latin typeface="Source Code Pro"/>
                <a:ea typeface="Source Code Pro"/>
                <a:cs typeface="Source Code Pro"/>
                <a:sym typeface="Source Code Pro"/>
              </a:rPr>
              <a:t>Write for 5 minutes without stopping.</a:t>
            </a:r>
            <a:endParaRPr sz="2300">
              <a:latin typeface="Source Code Pro"/>
              <a:ea typeface="Source Code Pro"/>
              <a:cs typeface="Source Code Pro"/>
              <a:sym typeface="Source Code Pro"/>
            </a:endParaRPr>
          </a:p>
        </p:txBody>
      </p:sp>
      <p:sp>
        <p:nvSpPr>
          <p:cNvPr id="526" name="Google Shape;526;p74"/>
          <p:cNvSpPr txBox="1"/>
          <p:nvPr/>
        </p:nvSpPr>
        <p:spPr>
          <a:xfrm>
            <a:off x="-125" y="3368525"/>
            <a:ext cx="24777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Source Code Pro"/>
                <a:ea typeface="Source Code Pro"/>
                <a:cs typeface="Source Code Pro"/>
                <a:sym typeface="Source Code Pro"/>
              </a:rPr>
              <a:t>What is the:</a:t>
            </a:r>
            <a:endParaRPr sz="1800">
              <a:latin typeface="Source Code Pro"/>
              <a:ea typeface="Source Code Pro"/>
              <a:cs typeface="Source Code Pro"/>
              <a:sym typeface="Source Code Pro"/>
            </a:endParaRPr>
          </a:p>
          <a:p>
            <a:pPr indent="-342900" lvl="0" marL="457200" rtl="0" algn="l">
              <a:spcBef>
                <a:spcPts val="0"/>
              </a:spcBef>
              <a:spcAft>
                <a:spcPts val="0"/>
              </a:spcAft>
              <a:buSzPts val="1800"/>
              <a:buFont typeface="Source Code Pro"/>
              <a:buChar char="●"/>
            </a:pPr>
            <a:r>
              <a:rPr lang="en" sz="1800">
                <a:latin typeface="Source Code Pro"/>
                <a:ea typeface="Source Code Pro"/>
                <a:cs typeface="Source Code Pro"/>
                <a:sym typeface="Source Code Pro"/>
              </a:rPr>
              <a:t>Message</a:t>
            </a:r>
            <a:endParaRPr sz="1800">
              <a:latin typeface="Source Code Pro"/>
              <a:ea typeface="Source Code Pro"/>
              <a:cs typeface="Source Code Pro"/>
              <a:sym typeface="Source Code Pro"/>
            </a:endParaRPr>
          </a:p>
          <a:p>
            <a:pPr indent="-342900" lvl="0" marL="457200" rtl="0" algn="l">
              <a:spcBef>
                <a:spcPts val="0"/>
              </a:spcBef>
              <a:spcAft>
                <a:spcPts val="0"/>
              </a:spcAft>
              <a:buSzPts val="1800"/>
              <a:buFont typeface="Source Code Pro"/>
              <a:buChar char="●"/>
            </a:pPr>
            <a:r>
              <a:rPr lang="en" sz="1800">
                <a:latin typeface="Source Code Pro"/>
                <a:ea typeface="Source Code Pro"/>
                <a:cs typeface="Source Code Pro"/>
                <a:sym typeface="Source Code Pro"/>
              </a:rPr>
              <a:t>Audience</a:t>
            </a:r>
            <a:endParaRPr sz="1800">
              <a:latin typeface="Source Code Pro"/>
              <a:ea typeface="Source Code Pro"/>
              <a:cs typeface="Source Code Pro"/>
              <a:sym typeface="Source Code Pro"/>
            </a:endParaRPr>
          </a:p>
          <a:p>
            <a:pPr indent="-342900" lvl="0" marL="457200" rtl="0" algn="l">
              <a:spcBef>
                <a:spcPts val="0"/>
              </a:spcBef>
              <a:spcAft>
                <a:spcPts val="0"/>
              </a:spcAft>
              <a:buSzPts val="1800"/>
              <a:buFont typeface="Source Code Pro"/>
              <a:buChar char="●"/>
            </a:pPr>
            <a:r>
              <a:rPr lang="en" sz="1800">
                <a:latin typeface="Source Code Pro"/>
                <a:ea typeface="Source Code Pro"/>
                <a:cs typeface="Source Code Pro"/>
                <a:sym typeface="Source Code Pro"/>
              </a:rPr>
              <a:t>Speaker</a:t>
            </a:r>
            <a:endParaRPr sz="1800">
              <a:latin typeface="Source Code Pro"/>
              <a:ea typeface="Source Code Pro"/>
              <a:cs typeface="Source Code Pro"/>
              <a:sym typeface="Source Code Pro"/>
            </a:endParaRPr>
          </a:p>
          <a:p>
            <a:pPr indent="-342900" lvl="0" marL="457200" rtl="0" algn="l">
              <a:spcBef>
                <a:spcPts val="0"/>
              </a:spcBef>
              <a:spcAft>
                <a:spcPts val="0"/>
              </a:spcAft>
              <a:buSzPts val="1800"/>
              <a:buFont typeface="Source Code Pro"/>
              <a:buChar char="●"/>
            </a:pPr>
            <a:r>
              <a:rPr lang="en" sz="1800">
                <a:latin typeface="Source Code Pro"/>
                <a:ea typeface="Source Code Pro"/>
                <a:cs typeface="Source Code Pro"/>
                <a:sym typeface="Source Code Pro"/>
              </a:rPr>
              <a:t>Purpose</a:t>
            </a:r>
            <a:endParaRPr sz="1800">
              <a:latin typeface="Source Code Pro"/>
              <a:ea typeface="Source Code Pro"/>
              <a:cs typeface="Source Code Pro"/>
              <a:sym typeface="Source Code Pro"/>
            </a:endParaRPr>
          </a:p>
          <a:p>
            <a:pPr indent="-342900" lvl="0" marL="457200" rtl="0" algn="l">
              <a:spcBef>
                <a:spcPts val="0"/>
              </a:spcBef>
              <a:spcAft>
                <a:spcPts val="0"/>
              </a:spcAft>
              <a:buSzPts val="1800"/>
              <a:buFont typeface="Source Code Pro"/>
              <a:buChar char="●"/>
            </a:pPr>
            <a:r>
              <a:rPr lang="en" sz="1800">
                <a:latin typeface="Source Code Pro"/>
                <a:ea typeface="Source Code Pro"/>
                <a:cs typeface="Source Code Pro"/>
                <a:sym typeface="Source Code Pro"/>
              </a:rPr>
              <a:t>Context</a:t>
            </a:r>
            <a:endParaRPr sz="1800">
              <a:latin typeface="Source Code Pro"/>
              <a:ea typeface="Source Code Pro"/>
              <a:cs typeface="Source Code Pro"/>
              <a:sym typeface="Source Code Pro"/>
            </a:endParaRPr>
          </a:p>
        </p:txBody>
      </p:sp>
      <p:pic>
        <p:nvPicPr>
          <p:cNvPr id="527" name="Google Shape;527;p74"/>
          <p:cNvPicPr preferRelativeResize="0"/>
          <p:nvPr/>
        </p:nvPicPr>
        <p:blipFill>
          <a:blip r:embed="rId3">
            <a:alphaModFix/>
          </a:blip>
          <a:stretch>
            <a:fillRect/>
          </a:stretch>
        </p:blipFill>
        <p:spPr>
          <a:xfrm>
            <a:off x="2477575" y="76200"/>
            <a:ext cx="6657799" cy="5005942"/>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75"/>
          <p:cNvSpPr txBox="1"/>
          <p:nvPr>
            <p:ph type="title"/>
          </p:nvPr>
        </p:nvSpPr>
        <p:spPr>
          <a:xfrm>
            <a:off x="311700" y="-119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6580"/>
              <a:t>Practice Presentations</a:t>
            </a:r>
            <a:endParaRPr sz="6580"/>
          </a:p>
        </p:txBody>
      </p:sp>
      <p:pic>
        <p:nvPicPr>
          <p:cNvPr id="533" name="Google Shape;533;p75"/>
          <p:cNvPicPr preferRelativeResize="0"/>
          <p:nvPr/>
        </p:nvPicPr>
        <p:blipFill>
          <a:blip r:embed="rId3">
            <a:alphaModFix/>
          </a:blip>
          <a:stretch>
            <a:fillRect/>
          </a:stretch>
        </p:blipFill>
        <p:spPr>
          <a:xfrm>
            <a:off x="2667000" y="1017650"/>
            <a:ext cx="6377134" cy="4049651"/>
          </a:xfrm>
          <a:prstGeom prst="rect">
            <a:avLst/>
          </a:prstGeom>
          <a:noFill/>
          <a:ln>
            <a:noFill/>
          </a:ln>
        </p:spPr>
      </p:pic>
      <p:sp>
        <p:nvSpPr>
          <p:cNvPr id="534" name="Google Shape;534;p75"/>
          <p:cNvSpPr txBox="1"/>
          <p:nvPr/>
        </p:nvSpPr>
        <p:spPr>
          <a:xfrm>
            <a:off x="76200" y="1376675"/>
            <a:ext cx="2667000" cy="3417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361950" lvl="0" marL="457200" rtl="0" algn="l">
              <a:spcBef>
                <a:spcPts val="0"/>
              </a:spcBef>
              <a:spcAft>
                <a:spcPts val="0"/>
              </a:spcAft>
              <a:buSzPts val="2100"/>
              <a:buFont typeface="Source Code Pro"/>
              <a:buChar char="●"/>
            </a:pPr>
            <a:r>
              <a:rPr lang="en" sz="2100">
                <a:latin typeface="Source Code Pro"/>
                <a:ea typeface="Source Code Pro"/>
                <a:cs typeface="Source Code Pro"/>
                <a:sym typeface="Source Code Pro"/>
              </a:rPr>
              <a:t>Go to your assigned partner.  </a:t>
            </a:r>
            <a:endParaRPr sz="2100">
              <a:latin typeface="Source Code Pro"/>
              <a:ea typeface="Source Code Pro"/>
              <a:cs typeface="Source Code Pro"/>
              <a:sym typeface="Source Code Pro"/>
            </a:endParaRPr>
          </a:p>
          <a:p>
            <a:pPr indent="-361950" lvl="0" marL="457200" rtl="0" algn="l">
              <a:spcBef>
                <a:spcPts val="0"/>
              </a:spcBef>
              <a:spcAft>
                <a:spcPts val="0"/>
              </a:spcAft>
              <a:buSzPts val="2100"/>
              <a:buFont typeface="Source Code Pro"/>
              <a:buChar char="●"/>
            </a:pPr>
            <a:r>
              <a:rPr lang="en" sz="2100">
                <a:latin typeface="Source Code Pro"/>
                <a:ea typeface="Source Code Pro"/>
                <a:cs typeface="Source Code Pro"/>
                <a:sym typeface="Source Code Pro"/>
              </a:rPr>
              <a:t>Practice speaking your presentation</a:t>
            </a:r>
            <a:endParaRPr sz="2100">
              <a:latin typeface="Source Code Pro"/>
              <a:ea typeface="Source Code Pro"/>
              <a:cs typeface="Source Code Pro"/>
              <a:sym typeface="Source Code Pro"/>
            </a:endParaRPr>
          </a:p>
          <a:p>
            <a:pPr indent="-361950" lvl="0" marL="457200" rtl="0" algn="l">
              <a:spcBef>
                <a:spcPts val="0"/>
              </a:spcBef>
              <a:spcAft>
                <a:spcPts val="0"/>
              </a:spcAft>
              <a:buSzPts val="2100"/>
              <a:buFont typeface="Source Code Pro"/>
              <a:buChar char="●"/>
            </a:pPr>
            <a:r>
              <a:rPr lang="en" sz="2100">
                <a:latin typeface="Source Code Pro"/>
                <a:ea typeface="Source Code Pro"/>
                <a:cs typeface="Source Code Pro"/>
                <a:sym typeface="Source Code Pro"/>
              </a:rPr>
              <a:t>Give your partner feedback.</a:t>
            </a:r>
            <a:endParaRPr sz="2100">
              <a:latin typeface="Source Code Pro"/>
              <a:ea typeface="Source Code Pro"/>
              <a:cs typeface="Source Code Pro"/>
              <a:sym typeface="Source Code Pro"/>
            </a:endParaRPr>
          </a:p>
        </p:txBody>
      </p:sp>
      <p:sp>
        <p:nvSpPr>
          <p:cNvPr id="535" name="Google Shape;535;p75"/>
          <p:cNvSpPr txBox="1"/>
          <p:nvPr/>
        </p:nvSpPr>
        <p:spPr>
          <a:xfrm>
            <a:off x="5415600" y="2360175"/>
            <a:ext cx="3292500" cy="19548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191919"/>
                </a:solidFill>
                <a:latin typeface="Source Code Pro"/>
                <a:ea typeface="Source Code Pro"/>
                <a:cs typeface="Source Code Pro"/>
                <a:sym typeface="Source Code Pro"/>
              </a:rPr>
              <a:t>After peer </a:t>
            </a:r>
            <a:r>
              <a:rPr lang="en" sz="2300">
                <a:solidFill>
                  <a:srgbClr val="191919"/>
                </a:solidFill>
                <a:latin typeface="Source Code Pro"/>
                <a:ea typeface="Source Code Pro"/>
                <a:cs typeface="Source Code Pro"/>
                <a:sym typeface="Source Code Pro"/>
              </a:rPr>
              <a:t>reviews</a:t>
            </a:r>
            <a:r>
              <a:rPr lang="en" sz="2300">
                <a:solidFill>
                  <a:srgbClr val="191919"/>
                </a:solidFill>
                <a:latin typeface="Source Code Pro"/>
                <a:ea typeface="Source Code Pro"/>
                <a:cs typeface="Source Code Pro"/>
                <a:sym typeface="Source Code Pro"/>
              </a:rPr>
              <a:t>, make final revisions to your presentations.</a:t>
            </a:r>
            <a:r>
              <a:rPr lang="en" sz="1800">
                <a:solidFill>
                  <a:schemeClr val="dk2"/>
                </a:solidFill>
                <a:latin typeface="Source Code Pro"/>
                <a:ea typeface="Source Code Pro"/>
                <a:cs typeface="Source Code Pro"/>
                <a:sym typeface="Source Code Pro"/>
              </a:rPr>
              <a:t> </a:t>
            </a:r>
            <a:endParaRPr sz="1800">
              <a:solidFill>
                <a:schemeClr val="dk2"/>
              </a:solidFill>
              <a:latin typeface="Source Code Pro"/>
              <a:ea typeface="Source Code Pro"/>
              <a:cs typeface="Source Code Pro"/>
              <a:sym typeface="Source Code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76"/>
          <p:cNvSpPr txBox="1"/>
          <p:nvPr>
            <p:ph type="title"/>
          </p:nvPr>
        </p:nvSpPr>
        <p:spPr>
          <a:xfrm>
            <a:off x="311700" y="-11950"/>
            <a:ext cx="8520600" cy="105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6680"/>
              <a:t>Day 12</a:t>
            </a:r>
            <a:endParaRPr sz="6680"/>
          </a:p>
        </p:txBody>
      </p:sp>
      <p:sp>
        <p:nvSpPr>
          <p:cNvPr id="541" name="Google Shape;541;p76"/>
          <p:cNvSpPr txBox="1"/>
          <p:nvPr/>
        </p:nvSpPr>
        <p:spPr>
          <a:xfrm>
            <a:off x="311700" y="1457275"/>
            <a:ext cx="39999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2800">
                <a:latin typeface="Source Code Pro"/>
                <a:ea typeface="Source Code Pro"/>
                <a:cs typeface="Source Code Pro"/>
                <a:sym typeface="Source Code Pro"/>
              </a:rPr>
              <a:t>SWBAT present group articles and provide feedback for other groups. </a:t>
            </a:r>
            <a:endParaRPr sz="2800">
              <a:latin typeface="Source Code Pro"/>
              <a:ea typeface="Source Code Pro"/>
              <a:cs typeface="Source Code Pro"/>
              <a:sym typeface="Source Code Pro"/>
            </a:endParaRPr>
          </a:p>
        </p:txBody>
      </p:sp>
      <p:sp>
        <p:nvSpPr>
          <p:cNvPr id="542" name="Google Shape;542;p76"/>
          <p:cNvSpPr txBox="1"/>
          <p:nvPr/>
        </p:nvSpPr>
        <p:spPr>
          <a:xfrm>
            <a:off x="4832400" y="1340700"/>
            <a:ext cx="3999900" cy="3416400"/>
          </a:xfrm>
          <a:prstGeom prst="rect">
            <a:avLst/>
          </a:prstGeom>
          <a:noFill/>
          <a:ln>
            <a:noFill/>
          </a:ln>
        </p:spPr>
        <p:txBody>
          <a:bodyPr anchorCtr="0" anchor="t" bIns="91425" lIns="91425" spcFirstLastPara="1" rIns="91425" wrap="square" tIns="91425">
            <a:normAutofit fontScale="77500" lnSpcReduction="20000"/>
          </a:bodyPr>
          <a:lstStyle/>
          <a:p>
            <a:pPr indent="0" lvl="0" marL="0" rtl="0" algn="l">
              <a:lnSpc>
                <a:spcPct val="115000"/>
              </a:lnSpc>
              <a:spcBef>
                <a:spcPts val="0"/>
              </a:spcBef>
              <a:spcAft>
                <a:spcPts val="0"/>
              </a:spcAft>
              <a:buNone/>
            </a:pPr>
            <a:r>
              <a:rPr lang="en" sz="2800">
                <a:latin typeface="Source Code Pro"/>
                <a:ea typeface="Source Code Pro"/>
                <a:cs typeface="Source Code Pro"/>
                <a:sym typeface="Source Code Pro"/>
              </a:rPr>
              <a:t>Agenda:</a:t>
            </a:r>
            <a:endParaRPr sz="2800">
              <a:latin typeface="Source Code Pro"/>
              <a:ea typeface="Source Code Pro"/>
              <a:cs typeface="Source Code Pro"/>
              <a:sym typeface="Source Code Pro"/>
            </a:endParaRPr>
          </a:p>
          <a:p>
            <a:pPr indent="-366395" lvl="0" marL="457200" rtl="0" algn="l">
              <a:lnSpc>
                <a:spcPct val="115000"/>
              </a:lnSpc>
              <a:spcBef>
                <a:spcPts val="1200"/>
              </a:spcBef>
              <a:spcAft>
                <a:spcPts val="0"/>
              </a:spcAft>
              <a:buClr>
                <a:srgbClr val="000000"/>
              </a:buClr>
              <a:buSzPct val="100000"/>
              <a:buFont typeface="Source Code Pro"/>
              <a:buAutoNum type="arabicPeriod"/>
            </a:pPr>
            <a:r>
              <a:rPr lang="en" sz="2800">
                <a:latin typeface="Source Code Pro"/>
                <a:ea typeface="Source Code Pro"/>
                <a:cs typeface="Source Code Pro"/>
                <a:sym typeface="Source Code Pro"/>
              </a:rPr>
              <a:t>Final group meeting to finalize presentations</a:t>
            </a:r>
            <a:endParaRPr sz="2800">
              <a:latin typeface="Source Code Pro"/>
              <a:ea typeface="Source Code Pro"/>
              <a:cs typeface="Source Code Pro"/>
              <a:sym typeface="Source Code Pro"/>
            </a:endParaRPr>
          </a:p>
          <a:p>
            <a:pPr indent="-366395" lvl="0" marL="457200" rtl="0" algn="l">
              <a:lnSpc>
                <a:spcPct val="115000"/>
              </a:lnSpc>
              <a:spcBef>
                <a:spcPts val="0"/>
              </a:spcBef>
              <a:spcAft>
                <a:spcPts val="0"/>
              </a:spcAft>
              <a:buClr>
                <a:srgbClr val="000000"/>
              </a:buClr>
              <a:buSzPct val="100000"/>
              <a:buFont typeface="Source Code Pro"/>
              <a:buAutoNum type="arabicPeriod"/>
            </a:pPr>
            <a:r>
              <a:rPr lang="en" sz="2800">
                <a:latin typeface="Source Code Pro"/>
                <a:ea typeface="Source Code Pro"/>
                <a:cs typeface="Source Code Pro"/>
                <a:sym typeface="Source Code Pro"/>
              </a:rPr>
              <a:t>Begin presentations</a:t>
            </a:r>
            <a:endParaRPr sz="2800">
              <a:latin typeface="Source Code Pro"/>
              <a:ea typeface="Source Code Pro"/>
              <a:cs typeface="Source Code Pro"/>
              <a:sym typeface="Source Code Pro"/>
            </a:endParaRPr>
          </a:p>
          <a:p>
            <a:pPr indent="-366395" lvl="0" marL="457200" rtl="0" algn="l">
              <a:lnSpc>
                <a:spcPct val="115000"/>
              </a:lnSpc>
              <a:spcBef>
                <a:spcPts val="0"/>
              </a:spcBef>
              <a:spcAft>
                <a:spcPts val="0"/>
              </a:spcAft>
              <a:buClr>
                <a:srgbClr val="000000"/>
              </a:buClr>
              <a:buSzPct val="100000"/>
              <a:buFont typeface="Source Code Pro"/>
              <a:buAutoNum type="arabicPeriod"/>
            </a:pPr>
            <a:r>
              <a:rPr lang="en" sz="2800">
                <a:latin typeface="Source Code Pro"/>
                <a:ea typeface="Source Code Pro"/>
                <a:cs typeface="Source Code Pro"/>
                <a:sym typeface="Source Code Pro"/>
              </a:rPr>
              <a:t>Complete feedback listening form</a:t>
            </a:r>
            <a:endParaRPr sz="2800">
              <a:latin typeface="Source Code Pro"/>
              <a:ea typeface="Source Code Pro"/>
              <a:cs typeface="Source Code Pro"/>
              <a:sym typeface="Source Code Pro"/>
            </a:endParaRPr>
          </a:p>
          <a:p>
            <a:pPr indent="0" lvl="0" marL="0" rtl="0" algn="l">
              <a:lnSpc>
                <a:spcPct val="115000"/>
              </a:lnSpc>
              <a:spcBef>
                <a:spcPts val="1200"/>
              </a:spcBef>
              <a:spcAft>
                <a:spcPts val="1200"/>
              </a:spcAft>
              <a:buNone/>
            </a:pPr>
            <a:r>
              <a:rPr i="1" lang="en" sz="1916">
                <a:latin typeface="Source Code Pro"/>
                <a:ea typeface="Source Code Pro"/>
                <a:cs typeface="Source Code Pro"/>
                <a:sym typeface="Source Code Pro"/>
              </a:rPr>
              <a:t>Note: rubrics and listening form in </a:t>
            </a:r>
            <a:r>
              <a:rPr i="1" lang="en" sz="1916" u="sng">
                <a:solidFill>
                  <a:srgbClr val="DB4437"/>
                </a:solidFill>
                <a:latin typeface="Source Code Pro"/>
                <a:ea typeface="Source Code Pro"/>
                <a:cs typeface="Source Code Pro"/>
                <a:sym typeface="Source Code Pro"/>
                <a:hlinkClick r:id="rId3">
                  <a:extLst>
                    <a:ext uri="{A12FA001-AC4F-418D-AE19-62706E023703}">
                      <ahyp:hlinkClr val="tx"/>
                    </a:ext>
                  </a:extLst>
                </a:hlinkClick>
              </a:rPr>
              <a:t>summative assessment</a:t>
            </a:r>
            <a:r>
              <a:rPr i="1" lang="en" sz="1916">
                <a:latin typeface="Source Code Pro"/>
                <a:ea typeface="Source Code Pro"/>
                <a:cs typeface="Source Code Pro"/>
                <a:sym typeface="Source Code Pro"/>
              </a:rPr>
              <a:t>.</a:t>
            </a:r>
            <a:endParaRPr sz="2800">
              <a:latin typeface="Source Code Pro"/>
              <a:ea typeface="Source Code Pro"/>
              <a:cs typeface="Source Code Pro"/>
              <a:sym typeface="Source Code Pro"/>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77"/>
          <p:cNvSpPr txBox="1"/>
          <p:nvPr>
            <p:ph type="title"/>
          </p:nvPr>
        </p:nvSpPr>
        <p:spPr>
          <a:xfrm>
            <a:off x="159300" y="64250"/>
            <a:ext cx="3190200" cy="801000"/>
          </a:xfrm>
          <a:prstGeom prst="rect">
            <a:avLst/>
          </a:prstGeom>
          <a:solidFill>
            <a:schemeClr val="dk1"/>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5088"/>
              <a:t>Listening Rubric:</a:t>
            </a:r>
            <a:r>
              <a:rPr lang="en"/>
              <a:t> </a:t>
            </a:r>
            <a:endParaRPr b="0" sz="1422">
              <a:latin typeface="Arial"/>
              <a:ea typeface="Arial"/>
              <a:cs typeface="Arial"/>
              <a:sym typeface="Arial"/>
            </a:endParaRPr>
          </a:p>
        </p:txBody>
      </p:sp>
      <p:graphicFrame>
        <p:nvGraphicFramePr>
          <p:cNvPr id="548" name="Google Shape;548;p77"/>
          <p:cNvGraphicFramePr/>
          <p:nvPr/>
        </p:nvGraphicFramePr>
        <p:xfrm>
          <a:off x="0" y="1104225"/>
          <a:ext cx="3000000" cy="3000000"/>
        </p:xfrm>
        <a:graphic>
          <a:graphicData uri="http://schemas.openxmlformats.org/drawingml/2006/table">
            <a:tbl>
              <a:tblPr>
                <a:noFill/>
                <a:tableStyleId>{E3D0FEFA-23A1-4FB6-8E73-60850EFB74BB}</a:tableStyleId>
              </a:tblPr>
              <a:tblGrid>
                <a:gridCol w="650025"/>
                <a:gridCol w="1868875"/>
                <a:gridCol w="2053100"/>
                <a:gridCol w="1922300"/>
                <a:gridCol w="2649725"/>
              </a:tblGrid>
              <a:tr h="458475">
                <a:tc>
                  <a:txBody>
                    <a:bodyPr/>
                    <a:lstStyle/>
                    <a:p>
                      <a:pPr indent="0" lvl="0" marL="0" rtl="0" algn="l">
                        <a:spcBef>
                          <a:spcPts val="0"/>
                        </a:spcBef>
                        <a:spcAft>
                          <a:spcPts val="0"/>
                        </a:spcAft>
                        <a:buNone/>
                      </a:pPr>
                      <a:r>
                        <a:rPr b="1" lang="en" sz="1200"/>
                        <a:t>Score</a:t>
                      </a:r>
                      <a:endParaRPr b="1" sz="1200"/>
                    </a:p>
                  </a:txBody>
                  <a:tcPr marT="63500" marB="63500" marR="63500" marL="63500"/>
                </a:tc>
                <a:tc>
                  <a:txBody>
                    <a:bodyPr/>
                    <a:lstStyle/>
                    <a:p>
                      <a:pPr indent="0" lvl="0" marL="0" rtl="0" algn="ctr">
                        <a:spcBef>
                          <a:spcPts val="0"/>
                        </a:spcBef>
                        <a:spcAft>
                          <a:spcPts val="0"/>
                        </a:spcAft>
                        <a:buNone/>
                      </a:pPr>
                      <a:r>
                        <a:rPr lang="en" sz="1200"/>
                        <a:t>1-2</a:t>
                      </a:r>
                      <a:endParaRPr sz="1200"/>
                    </a:p>
                  </a:txBody>
                  <a:tcPr marT="63500" marB="63500" marR="63500" marL="63500"/>
                </a:tc>
                <a:tc>
                  <a:txBody>
                    <a:bodyPr/>
                    <a:lstStyle/>
                    <a:p>
                      <a:pPr indent="0" lvl="0" marL="0" rtl="0" algn="ctr">
                        <a:spcBef>
                          <a:spcPts val="0"/>
                        </a:spcBef>
                        <a:spcAft>
                          <a:spcPts val="0"/>
                        </a:spcAft>
                        <a:buNone/>
                      </a:pPr>
                      <a:r>
                        <a:rPr lang="en" sz="1200"/>
                        <a:t>3-4</a:t>
                      </a:r>
                      <a:endParaRPr sz="1200"/>
                    </a:p>
                  </a:txBody>
                  <a:tcPr marT="63500" marB="63500" marR="63500" marL="63500"/>
                </a:tc>
                <a:tc>
                  <a:txBody>
                    <a:bodyPr/>
                    <a:lstStyle/>
                    <a:p>
                      <a:pPr indent="0" lvl="0" marL="0" rtl="0" algn="ctr">
                        <a:spcBef>
                          <a:spcPts val="0"/>
                        </a:spcBef>
                        <a:spcAft>
                          <a:spcPts val="0"/>
                        </a:spcAft>
                        <a:buNone/>
                      </a:pPr>
                      <a:r>
                        <a:rPr lang="en" sz="1200"/>
                        <a:t>5-6</a:t>
                      </a:r>
                      <a:endParaRPr sz="1200"/>
                    </a:p>
                  </a:txBody>
                  <a:tcPr marT="63500" marB="63500" marR="63500" marL="63500"/>
                </a:tc>
                <a:tc>
                  <a:txBody>
                    <a:bodyPr/>
                    <a:lstStyle/>
                    <a:p>
                      <a:pPr indent="0" lvl="0" marL="0" rtl="0" algn="ctr">
                        <a:spcBef>
                          <a:spcPts val="0"/>
                        </a:spcBef>
                        <a:spcAft>
                          <a:spcPts val="0"/>
                        </a:spcAft>
                        <a:buNone/>
                      </a:pPr>
                      <a:r>
                        <a:rPr b="1" lang="en" sz="1800"/>
                        <a:t>7-8</a:t>
                      </a:r>
                      <a:endParaRPr sz="1800"/>
                    </a:p>
                  </a:txBody>
                  <a:tcPr marT="63500" marB="63500" marR="63500" marL="63500">
                    <a:solidFill>
                      <a:srgbClr val="FFFF00"/>
                    </a:solidFill>
                  </a:tcPr>
                </a:tc>
              </a:tr>
              <a:tr h="873000">
                <a:tc>
                  <a:txBody>
                    <a:bodyPr/>
                    <a:lstStyle/>
                    <a:p>
                      <a:pPr indent="0" lvl="0" marL="0" rtl="0" algn="l">
                        <a:spcBef>
                          <a:spcPts val="0"/>
                        </a:spcBef>
                        <a:spcAft>
                          <a:spcPts val="0"/>
                        </a:spcAft>
                        <a:buNone/>
                      </a:pPr>
                      <a:r>
                        <a:rPr b="1" lang="en" sz="1200"/>
                        <a:t>Level descriptor</a:t>
                      </a:r>
                      <a:endParaRPr b="1" sz="1200"/>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iii.identifies </a:t>
                      </a:r>
                      <a:r>
                        <a:rPr b="1" lang="en" sz="1200">
                          <a:latin typeface="Calibri"/>
                          <a:ea typeface="Calibri"/>
                          <a:cs typeface="Calibri"/>
                          <a:sym typeface="Calibri"/>
                        </a:rPr>
                        <a:t>basic</a:t>
                      </a:r>
                      <a:r>
                        <a:rPr lang="en" sz="1200">
                          <a:latin typeface="Calibri"/>
                          <a:ea typeface="Calibri"/>
                          <a:cs typeface="Calibri"/>
                          <a:sym typeface="Calibri"/>
                        </a:rPr>
                        <a:t> connections in complex authentic texts.</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iii.identifies </a:t>
                      </a:r>
                      <a:r>
                        <a:rPr b="1" lang="en" sz="1200">
                          <a:latin typeface="Calibri"/>
                          <a:ea typeface="Calibri"/>
                          <a:cs typeface="Calibri"/>
                          <a:sym typeface="Calibri"/>
                        </a:rPr>
                        <a:t>basic</a:t>
                      </a:r>
                      <a:r>
                        <a:rPr lang="en" sz="1200">
                          <a:latin typeface="Calibri"/>
                          <a:ea typeface="Calibri"/>
                          <a:cs typeface="Calibri"/>
                          <a:sym typeface="Calibri"/>
                        </a:rPr>
                        <a:t> connections in complex authentic texts.</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iii</a:t>
                      </a:r>
                      <a:r>
                        <a:rPr b="1" lang="en" sz="1200">
                          <a:latin typeface="Calibri"/>
                          <a:ea typeface="Calibri"/>
                          <a:cs typeface="Calibri"/>
                          <a:sym typeface="Calibri"/>
                        </a:rPr>
                        <a:t>.interprets</a:t>
                      </a:r>
                      <a:r>
                        <a:rPr lang="en" sz="1200">
                          <a:latin typeface="Calibri"/>
                          <a:ea typeface="Calibri"/>
                          <a:cs typeface="Calibri"/>
                          <a:sym typeface="Calibri"/>
                        </a:rPr>
                        <a:t> connections in complex authentic texts.</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800">
                          <a:latin typeface="Calibri"/>
                          <a:ea typeface="Calibri"/>
                          <a:cs typeface="Calibri"/>
                          <a:sym typeface="Calibri"/>
                        </a:rPr>
                        <a:t>iii.</a:t>
                      </a:r>
                      <a:r>
                        <a:rPr b="1" lang="en" sz="1800">
                          <a:latin typeface="Calibri"/>
                          <a:ea typeface="Calibri"/>
                          <a:cs typeface="Calibri"/>
                          <a:sym typeface="Calibri"/>
                        </a:rPr>
                        <a:t>analyses</a:t>
                      </a:r>
                      <a:r>
                        <a:rPr lang="en" sz="1800">
                          <a:latin typeface="Calibri"/>
                          <a:ea typeface="Calibri"/>
                          <a:cs typeface="Calibri"/>
                          <a:sym typeface="Calibri"/>
                        </a:rPr>
                        <a:t> connections in complex authentic texts.</a:t>
                      </a:r>
                      <a:endParaRPr sz="1800">
                        <a:latin typeface="Calibri"/>
                        <a:ea typeface="Calibri"/>
                        <a:cs typeface="Calibri"/>
                        <a:sym typeface="Calibri"/>
                      </a:endParaRPr>
                    </a:p>
                  </a:txBody>
                  <a:tcPr marT="63500" marB="63500" marR="63500" marL="63500">
                    <a:solidFill>
                      <a:srgbClr val="FFFF00"/>
                    </a:solidFill>
                  </a:tcPr>
                </a:tc>
              </a:tr>
              <a:tr h="441525">
                <a:tc>
                  <a:txBody>
                    <a:bodyPr/>
                    <a:lstStyle/>
                    <a:p>
                      <a:pPr indent="0" lvl="0" marL="0" rtl="0" algn="ctr">
                        <a:spcBef>
                          <a:spcPts val="0"/>
                        </a:spcBef>
                        <a:spcAft>
                          <a:spcPts val="0"/>
                        </a:spcAft>
                        <a:buNone/>
                      </a:pPr>
                      <a:r>
                        <a:rPr b="1" lang="en" sz="1200"/>
                        <a:t>%</a:t>
                      </a:r>
                      <a:endParaRPr b="1" sz="1200"/>
                    </a:p>
                  </a:txBody>
                  <a:tcPr marT="63500" marB="63500" marR="63500" marL="63500"/>
                </a:tc>
                <a:tc>
                  <a:txBody>
                    <a:bodyPr/>
                    <a:lstStyle/>
                    <a:p>
                      <a:pPr indent="0" lvl="0" marL="0" rtl="0" algn="ctr">
                        <a:spcBef>
                          <a:spcPts val="0"/>
                        </a:spcBef>
                        <a:spcAft>
                          <a:spcPts val="0"/>
                        </a:spcAft>
                        <a:buNone/>
                      </a:pPr>
                      <a:r>
                        <a:rPr lang="en" sz="1200">
                          <a:latin typeface="Calibri"/>
                          <a:ea typeface="Calibri"/>
                          <a:cs typeface="Calibri"/>
                          <a:sym typeface="Calibri"/>
                        </a:rPr>
                        <a:t>69%-50%</a:t>
                      </a:r>
                      <a:endParaRPr sz="12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rPr lang="en" sz="1200">
                          <a:latin typeface="Calibri"/>
                          <a:ea typeface="Calibri"/>
                          <a:cs typeface="Calibri"/>
                          <a:sym typeface="Calibri"/>
                        </a:rPr>
                        <a:t>79%-70%</a:t>
                      </a:r>
                      <a:endParaRPr sz="12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rPr lang="en" sz="1200">
                          <a:latin typeface="Calibri"/>
                          <a:ea typeface="Calibri"/>
                          <a:cs typeface="Calibri"/>
                          <a:sym typeface="Calibri"/>
                        </a:rPr>
                        <a:t>89%-80%</a:t>
                      </a:r>
                      <a:endParaRPr sz="12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rPr b="1" lang="en" sz="1800">
                          <a:latin typeface="Calibri"/>
                          <a:ea typeface="Calibri"/>
                          <a:cs typeface="Calibri"/>
                          <a:sym typeface="Calibri"/>
                        </a:rPr>
                        <a:t>100%-90%</a:t>
                      </a:r>
                      <a:endParaRPr b="1" sz="1800">
                        <a:latin typeface="Calibri"/>
                        <a:ea typeface="Calibri"/>
                        <a:cs typeface="Calibri"/>
                        <a:sym typeface="Calibri"/>
                      </a:endParaRPr>
                    </a:p>
                  </a:txBody>
                  <a:tcPr marT="63500" marB="63500" marR="63500" marL="63500">
                    <a:solidFill>
                      <a:srgbClr val="FFFF00"/>
                    </a:solidFill>
                  </a:tcPr>
                </a:tc>
              </a:tr>
              <a:tr h="1929075">
                <a:tc>
                  <a:txBody>
                    <a:bodyPr/>
                    <a:lstStyle/>
                    <a:p>
                      <a:pPr indent="0" lvl="0" marL="0" rtl="0" algn="l">
                        <a:spcBef>
                          <a:spcPts val="0"/>
                        </a:spcBef>
                        <a:spcAft>
                          <a:spcPts val="0"/>
                        </a:spcAft>
                        <a:buNone/>
                      </a:pPr>
                      <a:r>
                        <a:rPr b="1" lang="en" sz="1200"/>
                        <a:t>On this task</a:t>
                      </a:r>
                      <a:endParaRPr b="1" sz="1200"/>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iii. </a:t>
                      </a:r>
                      <a:r>
                        <a:rPr b="1" lang="en" sz="1200">
                          <a:latin typeface="Calibri"/>
                          <a:ea typeface="Calibri"/>
                          <a:cs typeface="Calibri"/>
                          <a:sym typeface="Calibri"/>
                        </a:rPr>
                        <a:t>basic</a:t>
                      </a:r>
                      <a:r>
                        <a:rPr lang="en" sz="1200">
                          <a:latin typeface="Calibri"/>
                          <a:ea typeface="Calibri"/>
                          <a:cs typeface="Calibri"/>
                          <a:sym typeface="Calibri"/>
                        </a:rPr>
                        <a:t> = reflects on the bias and imperative in a way that shows understanding of the issue in less than half of presentations OR shows frequent misunderstanding of the issue.</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iii. </a:t>
                      </a:r>
                      <a:r>
                        <a:rPr b="1" lang="en" sz="1200">
                          <a:latin typeface="Calibri"/>
                          <a:ea typeface="Calibri"/>
                          <a:cs typeface="Calibri"/>
                          <a:sym typeface="Calibri"/>
                        </a:rPr>
                        <a:t>basic</a:t>
                      </a:r>
                      <a:r>
                        <a:rPr lang="en" sz="1200">
                          <a:latin typeface="Calibri"/>
                          <a:ea typeface="Calibri"/>
                          <a:cs typeface="Calibri"/>
                          <a:sym typeface="Calibri"/>
                        </a:rPr>
                        <a:t> = reflects on the bias and imperative in a way that shows understanding of the issue some presentations OR shows some misunderstanding of the issues.</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iii. </a:t>
                      </a:r>
                      <a:r>
                        <a:rPr b="1" lang="en" sz="1200">
                          <a:latin typeface="Calibri"/>
                          <a:ea typeface="Calibri"/>
                          <a:cs typeface="Calibri"/>
                          <a:sym typeface="Calibri"/>
                        </a:rPr>
                        <a:t>interprets </a:t>
                      </a:r>
                      <a:r>
                        <a:rPr lang="en" sz="1200">
                          <a:latin typeface="Calibri"/>
                          <a:ea typeface="Calibri"/>
                          <a:cs typeface="Calibri"/>
                          <a:sym typeface="Calibri"/>
                        </a:rPr>
                        <a:t>= reflects on the bias and imperative in a way that shows understanding of the issue in most presentations OR shows limited misunderstanding of the issues.</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800">
                          <a:latin typeface="Calibri"/>
                          <a:ea typeface="Calibri"/>
                          <a:cs typeface="Calibri"/>
                          <a:sym typeface="Calibri"/>
                        </a:rPr>
                        <a:t>iii. </a:t>
                      </a:r>
                      <a:r>
                        <a:rPr b="1" lang="en" sz="1800">
                          <a:latin typeface="Calibri"/>
                          <a:ea typeface="Calibri"/>
                          <a:cs typeface="Calibri"/>
                          <a:sym typeface="Calibri"/>
                        </a:rPr>
                        <a:t>Analyzes </a:t>
                      </a:r>
                      <a:r>
                        <a:rPr lang="en" sz="1800">
                          <a:latin typeface="Calibri"/>
                          <a:ea typeface="Calibri"/>
                          <a:cs typeface="Calibri"/>
                          <a:sym typeface="Calibri"/>
                        </a:rPr>
                        <a:t>= reflects on the bias and  imperative in a way that shows understanding of the issue in all presentations</a:t>
                      </a:r>
                      <a:endParaRPr sz="1800">
                        <a:latin typeface="Calibri"/>
                        <a:ea typeface="Calibri"/>
                        <a:cs typeface="Calibri"/>
                        <a:sym typeface="Calibri"/>
                      </a:endParaRPr>
                    </a:p>
                  </a:txBody>
                  <a:tcPr marT="63500" marB="63500" marR="63500" marL="63500">
                    <a:solidFill>
                      <a:srgbClr val="FFFF00"/>
                    </a:solidFill>
                  </a:tcPr>
                </a:tc>
              </a:tr>
            </a:tbl>
          </a:graphicData>
        </a:graphic>
      </p:graphicFrame>
      <p:sp>
        <p:nvSpPr>
          <p:cNvPr id="549" name="Google Shape;549;p77"/>
          <p:cNvSpPr txBox="1"/>
          <p:nvPr/>
        </p:nvSpPr>
        <p:spPr>
          <a:xfrm>
            <a:off x="3479925" y="0"/>
            <a:ext cx="5664000" cy="95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22">
                <a:solidFill>
                  <a:schemeClr val="accent1"/>
                </a:solidFill>
              </a:rPr>
              <a:t>MYP Language Acquisition:</a:t>
            </a:r>
            <a:r>
              <a:rPr b="1" lang="en" sz="2222">
                <a:solidFill>
                  <a:schemeClr val="accent1"/>
                </a:solidFill>
              </a:rPr>
              <a:t> Criterion A</a:t>
            </a:r>
            <a:r>
              <a:rPr lang="en" sz="2222">
                <a:solidFill>
                  <a:schemeClr val="accent1"/>
                </a:solidFill>
              </a:rPr>
              <a:t>: Listening: </a:t>
            </a:r>
            <a:r>
              <a:rPr b="1" i="1" lang="en" sz="2222">
                <a:solidFill>
                  <a:schemeClr val="accent1"/>
                </a:solidFill>
              </a:rPr>
              <a:t>iii.analyse connections</a:t>
            </a:r>
            <a:endParaRPr b="1" i="1" sz="2600">
              <a:solidFill>
                <a:schemeClr val="dk2"/>
              </a:solidFill>
              <a:latin typeface="Source Code Pro"/>
              <a:ea typeface="Source Code Pro"/>
              <a:cs typeface="Source Code Pro"/>
              <a:sym typeface="Source Code Pro"/>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78"/>
          <p:cNvSpPr txBox="1"/>
          <p:nvPr>
            <p:ph type="title"/>
          </p:nvPr>
        </p:nvSpPr>
        <p:spPr>
          <a:xfrm>
            <a:off x="159300" y="64250"/>
            <a:ext cx="2953200" cy="801000"/>
          </a:xfrm>
          <a:prstGeom prst="rect">
            <a:avLst/>
          </a:prstGeom>
          <a:solidFill>
            <a:schemeClr val="dk1"/>
          </a:solidFill>
        </p:spPr>
        <p:txBody>
          <a:bodyPr anchorCtr="0" anchor="t" bIns="91425" lIns="91425" spcFirstLastPara="1" rIns="91425" wrap="square" tIns="91425">
            <a:noAutofit/>
          </a:bodyPr>
          <a:lstStyle/>
          <a:p>
            <a:pPr indent="0" lvl="0" marL="0" rtl="0" algn="l">
              <a:spcBef>
                <a:spcPts val="0"/>
              </a:spcBef>
              <a:spcAft>
                <a:spcPts val="0"/>
              </a:spcAft>
              <a:buNone/>
            </a:pPr>
            <a:r>
              <a:rPr lang="en" sz="4550"/>
              <a:t>Speaking Rubric:</a:t>
            </a:r>
            <a:endParaRPr sz="4550"/>
          </a:p>
        </p:txBody>
      </p:sp>
      <p:graphicFrame>
        <p:nvGraphicFramePr>
          <p:cNvPr id="555" name="Google Shape;555;p78"/>
          <p:cNvGraphicFramePr/>
          <p:nvPr/>
        </p:nvGraphicFramePr>
        <p:xfrm>
          <a:off x="0" y="1294075"/>
          <a:ext cx="3000000" cy="3000000"/>
        </p:xfrm>
        <a:graphic>
          <a:graphicData uri="http://schemas.openxmlformats.org/drawingml/2006/table">
            <a:tbl>
              <a:tblPr>
                <a:noFill/>
                <a:tableStyleId>{E3D0FEFA-23A1-4FB6-8E73-60850EFB74BB}</a:tableStyleId>
              </a:tblPr>
              <a:tblGrid>
                <a:gridCol w="700950"/>
                <a:gridCol w="1834925"/>
                <a:gridCol w="2036125"/>
                <a:gridCol w="1956250"/>
                <a:gridCol w="2615775"/>
              </a:tblGrid>
              <a:tr h="397900">
                <a:tc>
                  <a:txBody>
                    <a:bodyPr/>
                    <a:lstStyle/>
                    <a:p>
                      <a:pPr indent="0" lvl="0" marL="0" rtl="0" algn="l">
                        <a:spcBef>
                          <a:spcPts val="0"/>
                        </a:spcBef>
                        <a:spcAft>
                          <a:spcPts val="0"/>
                        </a:spcAft>
                        <a:buNone/>
                      </a:pPr>
                      <a:r>
                        <a:rPr b="1" lang="en" sz="1200"/>
                        <a:t>Score</a:t>
                      </a:r>
                      <a:endParaRPr b="1" sz="1200"/>
                    </a:p>
                  </a:txBody>
                  <a:tcPr marT="63500" marB="63500" marR="63500" marL="63500"/>
                </a:tc>
                <a:tc>
                  <a:txBody>
                    <a:bodyPr/>
                    <a:lstStyle/>
                    <a:p>
                      <a:pPr indent="0" lvl="0" marL="0" rtl="0" algn="ctr">
                        <a:spcBef>
                          <a:spcPts val="0"/>
                        </a:spcBef>
                        <a:spcAft>
                          <a:spcPts val="0"/>
                        </a:spcAft>
                        <a:buNone/>
                      </a:pPr>
                      <a:r>
                        <a:rPr lang="en" sz="1200"/>
                        <a:t>1-2</a:t>
                      </a:r>
                      <a:endParaRPr sz="1200"/>
                    </a:p>
                  </a:txBody>
                  <a:tcPr marT="63500" marB="63500" marR="63500" marL="63500"/>
                </a:tc>
                <a:tc>
                  <a:txBody>
                    <a:bodyPr/>
                    <a:lstStyle/>
                    <a:p>
                      <a:pPr indent="0" lvl="0" marL="0" rtl="0" algn="ctr">
                        <a:spcBef>
                          <a:spcPts val="0"/>
                        </a:spcBef>
                        <a:spcAft>
                          <a:spcPts val="0"/>
                        </a:spcAft>
                        <a:buNone/>
                      </a:pPr>
                      <a:r>
                        <a:rPr lang="en" sz="1200"/>
                        <a:t>3-4</a:t>
                      </a:r>
                      <a:endParaRPr sz="1200"/>
                    </a:p>
                  </a:txBody>
                  <a:tcPr marT="63500" marB="63500" marR="63500" marL="63500"/>
                </a:tc>
                <a:tc>
                  <a:txBody>
                    <a:bodyPr/>
                    <a:lstStyle/>
                    <a:p>
                      <a:pPr indent="0" lvl="0" marL="0" rtl="0" algn="ctr">
                        <a:spcBef>
                          <a:spcPts val="0"/>
                        </a:spcBef>
                        <a:spcAft>
                          <a:spcPts val="0"/>
                        </a:spcAft>
                        <a:buNone/>
                      </a:pPr>
                      <a:r>
                        <a:rPr lang="en" sz="1200"/>
                        <a:t>5-6</a:t>
                      </a:r>
                      <a:endParaRPr sz="1200"/>
                    </a:p>
                  </a:txBody>
                  <a:tcPr marT="63500" marB="63500" marR="63500" marL="63500"/>
                </a:tc>
                <a:tc>
                  <a:txBody>
                    <a:bodyPr/>
                    <a:lstStyle/>
                    <a:p>
                      <a:pPr indent="0" lvl="0" marL="0" rtl="0" algn="ctr">
                        <a:spcBef>
                          <a:spcPts val="0"/>
                        </a:spcBef>
                        <a:spcAft>
                          <a:spcPts val="0"/>
                        </a:spcAft>
                        <a:buNone/>
                      </a:pPr>
                      <a:r>
                        <a:rPr b="1" lang="en" sz="1900"/>
                        <a:t>7-8</a:t>
                      </a:r>
                      <a:endParaRPr sz="1900"/>
                    </a:p>
                  </a:txBody>
                  <a:tcPr marT="63500" marB="63500" marR="63500" marL="63500">
                    <a:solidFill>
                      <a:srgbClr val="FFFF00"/>
                    </a:solidFill>
                  </a:tcPr>
                </a:tc>
              </a:tr>
              <a:tr h="1115125">
                <a:tc>
                  <a:txBody>
                    <a:bodyPr/>
                    <a:lstStyle/>
                    <a:p>
                      <a:pPr indent="0" lvl="0" marL="0" rtl="0" algn="l">
                        <a:spcBef>
                          <a:spcPts val="0"/>
                        </a:spcBef>
                        <a:spcAft>
                          <a:spcPts val="0"/>
                        </a:spcAft>
                        <a:buNone/>
                      </a:pPr>
                      <a:r>
                        <a:rPr b="1" lang="en" sz="1200"/>
                        <a:t>Level descriptor</a:t>
                      </a:r>
                      <a:endParaRPr b="1" sz="1200"/>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i.uses a </a:t>
                      </a:r>
                      <a:r>
                        <a:rPr b="1" lang="en" sz="1200">
                          <a:latin typeface="Calibri"/>
                          <a:ea typeface="Calibri"/>
                          <a:cs typeface="Calibri"/>
                          <a:sym typeface="Calibri"/>
                        </a:rPr>
                        <a:t>limited range</a:t>
                      </a:r>
                      <a:r>
                        <a:rPr lang="en" sz="1200">
                          <a:latin typeface="Calibri"/>
                          <a:ea typeface="Calibri"/>
                          <a:cs typeface="Calibri"/>
                          <a:sym typeface="Calibri"/>
                        </a:rPr>
                        <a:t> of vocabulary</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i.uses a </a:t>
                      </a:r>
                      <a:r>
                        <a:rPr b="1" lang="en" sz="1200">
                          <a:latin typeface="Calibri"/>
                          <a:ea typeface="Calibri"/>
                          <a:cs typeface="Calibri"/>
                          <a:sym typeface="Calibri"/>
                        </a:rPr>
                        <a:t>basic range</a:t>
                      </a:r>
                      <a:r>
                        <a:rPr lang="en" sz="1200">
                          <a:latin typeface="Calibri"/>
                          <a:ea typeface="Calibri"/>
                          <a:cs typeface="Calibri"/>
                          <a:sym typeface="Calibri"/>
                        </a:rPr>
                        <a:t> of vocabulary</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i.uses a </a:t>
                      </a:r>
                      <a:r>
                        <a:rPr b="1" lang="en" sz="1200">
                          <a:latin typeface="Calibri"/>
                          <a:ea typeface="Calibri"/>
                          <a:cs typeface="Calibri"/>
                          <a:sym typeface="Calibri"/>
                        </a:rPr>
                        <a:t>range</a:t>
                      </a:r>
                      <a:r>
                        <a:rPr lang="en" sz="1200">
                          <a:latin typeface="Calibri"/>
                          <a:ea typeface="Calibri"/>
                          <a:cs typeface="Calibri"/>
                          <a:sym typeface="Calibri"/>
                        </a:rPr>
                        <a:t> of vocabulary</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900">
                          <a:latin typeface="Calibri"/>
                          <a:ea typeface="Calibri"/>
                          <a:cs typeface="Calibri"/>
                          <a:sym typeface="Calibri"/>
                        </a:rPr>
                        <a:t>i.uses a</a:t>
                      </a:r>
                      <a:r>
                        <a:rPr b="1" lang="en" sz="1900">
                          <a:latin typeface="Calibri"/>
                          <a:ea typeface="Calibri"/>
                          <a:cs typeface="Calibri"/>
                          <a:sym typeface="Calibri"/>
                        </a:rPr>
                        <a:t> wide range</a:t>
                      </a:r>
                      <a:r>
                        <a:rPr lang="en" sz="1900">
                          <a:latin typeface="Calibri"/>
                          <a:ea typeface="Calibri"/>
                          <a:cs typeface="Calibri"/>
                          <a:sym typeface="Calibri"/>
                        </a:rPr>
                        <a:t> of vocabulary</a:t>
                      </a:r>
                      <a:endParaRPr sz="1900">
                        <a:latin typeface="Calibri"/>
                        <a:ea typeface="Calibri"/>
                        <a:cs typeface="Calibri"/>
                        <a:sym typeface="Calibri"/>
                      </a:endParaRPr>
                    </a:p>
                  </a:txBody>
                  <a:tcPr marT="63500" marB="63500" marR="63500" marL="63500">
                    <a:solidFill>
                      <a:srgbClr val="FFFF00"/>
                    </a:solidFill>
                  </a:tcPr>
                </a:tc>
              </a:tr>
              <a:tr h="448800">
                <a:tc>
                  <a:txBody>
                    <a:bodyPr/>
                    <a:lstStyle/>
                    <a:p>
                      <a:pPr indent="0" lvl="0" marL="0" rtl="0" algn="ctr">
                        <a:spcBef>
                          <a:spcPts val="0"/>
                        </a:spcBef>
                        <a:spcAft>
                          <a:spcPts val="0"/>
                        </a:spcAft>
                        <a:buNone/>
                      </a:pPr>
                      <a:r>
                        <a:rPr b="1" lang="en" sz="1200"/>
                        <a:t>%</a:t>
                      </a:r>
                      <a:endParaRPr b="1" sz="1200"/>
                    </a:p>
                  </a:txBody>
                  <a:tcPr marT="63500" marB="63500" marR="63500" marL="63500"/>
                </a:tc>
                <a:tc>
                  <a:txBody>
                    <a:bodyPr/>
                    <a:lstStyle/>
                    <a:p>
                      <a:pPr indent="0" lvl="0" marL="0" rtl="0" algn="ctr">
                        <a:spcBef>
                          <a:spcPts val="0"/>
                        </a:spcBef>
                        <a:spcAft>
                          <a:spcPts val="0"/>
                        </a:spcAft>
                        <a:buNone/>
                      </a:pPr>
                      <a:r>
                        <a:rPr lang="en" sz="1200">
                          <a:latin typeface="Calibri"/>
                          <a:ea typeface="Calibri"/>
                          <a:cs typeface="Calibri"/>
                          <a:sym typeface="Calibri"/>
                        </a:rPr>
                        <a:t>69%-50%</a:t>
                      </a:r>
                      <a:endParaRPr sz="12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rPr lang="en" sz="1200">
                          <a:latin typeface="Calibri"/>
                          <a:ea typeface="Calibri"/>
                          <a:cs typeface="Calibri"/>
                          <a:sym typeface="Calibri"/>
                        </a:rPr>
                        <a:t>79%-70%</a:t>
                      </a:r>
                      <a:endParaRPr sz="12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rPr lang="en" sz="1200">
                          <a:latin typeface="Calibri"/>
                          <a:ea typeface="Calibri"/>
                          <a:cs typeface="Calibri"/>
                          <a:sym typeface="Calibri"/>
                        </a:rPr>
                        <a:t>89%-80%</a:t>
                      </a:r>
                      <a:endParaRPr sz="1200">
                        <a:latin typeface="Calibri"/>
                        <a:ea typeface="Calibri"/>
                        <a:cs typeface="Calibri"/>
                        <a:sym typeface="Calibri"/>
                      </a:endParaRPr>
                    </a:p>
                  </a:txBody>
                  <a:tcPr marT="63500" marB="63500" marR="63500" marL="63500"/>
                </a:tc>
                <a:tc>
                  <a:txBody>
                    <a:bodyPr/>
                    <a:lstStyle/>
                    <a:p>
                      <a:pPr indent="0" lvl="0" marL="0" rtl="0" algn="ctr">
                        <a:spcBef>
                          <a:spcPts val="0"/>
                        </a:spcBef>
                        <a:spcAft>
                          <a:spcPts val="0"/>
                        </a:spcAft>
                        <a:buNone/>
                      </a:pPr>
                      <a:r>
                        <a:rPr b="1" lang="en" sz="1900">
                          <a:latin typeface="Calibri"/>
                          <a:ea typeface="Calibri"/>
                          <a:cs typeface="Calibri"/>
                          <a:sym typeface="Calibri"/>
                        </a:rPr>
                        <a:t>100%-90%</a:t>
                      </a:r>
                      <a:endParaRPr b="1" sz="1900">
                        <a:latin typeface="Calibri"/>
                        <a:ea typeface="Calibri"/>
                        <a:cs typeface="Calibri"/>
                        <a:sym typeface="Calibri"/>
                      </a:endParaRPr>
                    </a:p>
                  </a:txBody>
                  <a:tcPr marT="63500" marB="63500" marR="63500" marL="63500">
                    <a:solidFill>
                      <a:srgbClr val="FFFF00"/>
                    </a:solidFill>
                  </a:tcPr>
                </a:tc>
              </a:tr>
              <a:tr h="1411900">
                <a:tc>
                  <a:txBody>
                    <a:bodyPr/>
                    <a:lstStyle/>
                    <a:p>
                      <a:pPr indent="0" lvl="0" marL="0" rtl="0" algn="l">
                        <a:spcBef>
                          <a:spcPts val="0"/>
                        </a:spcBef>
                        <a:spcAft>
                          <a:spcPts val="0"/>
                        </a:spcAft>
                        <a:buNone/>
                      </a:pPr>
                      <a:r>
                        <a:rPr b="1" lang="en" sz="1200"/>
                        <a:t>On this task</a:t>
                      </a:r>
                      <a:endParaRPr b="1" sz="1200"/>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 </a:t>
                      </a:r>
                      <a:r>
                        <a:rPr b="1" lang="en" sz="1200">
                          <a:latin typeface="Calibri"/>
                          <a:ea typeface="Calibri"/>
                          <a:cs typeface="Calibri"/>
                          <a:sym typeface="Calibri"/>
                        </a:rPr>
                        <a:t>Limited range</a:t>
                      </a:r>
                      <a:r>
                        <a:rPr lang="en" sz="1200">
                          <a:latin typeface="Calibri"/>
                          <a:ea typeface="Calibri"/>
                          <a:cs typeface="Calibri"/>
                          <a:sym typeface="Calibri"/>
                        </a:rPr>
                        <a:t> - uses academic language while speaking clearly, and loudly less than half of the time. </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 </a:t>
                      </a:r>
                      <a:r>
                        <a:rPr b="1" lang="en" sz="1200">
                          <a:latin typeface="Calibri"/>
                          <a:ea typeface="Calibri"/>
                          <a:cs typeface="Calibri"/>
                          <a:sym typeface="Calibri"/>
                        </a:rPr>
                        <a:t>Basic range - </a:t>
                      </a:r>
                      <a:r>
                        <a:rPr lang="en" sz="1200">
                          <a:latin typeface="Calibri"/>
                          <a:ea typeface="Calibri"/>
                          <a:cs typeface="Calibri"/>
                          <a:sym typeface="Calibri"/>
                        </a:rPr>
                        <a:t>uses academic language while speaking clearly, and loudly some of the time.  </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200">
                          <a:latin typeface="Calibri"/>
                          <a:ea typeface="Calibri"/>
                          <a:cs typeface="Calibri"/>
                          <a:sym typeface="Calibri"/>
                        </a:rPr>
                        <a:t>i. </a:t>
                      </a:r>
                      <a:r>
                        <a:rPr b="1" lang="en" sz="1200">
                          <a:latin typeface="Calibri"/>
                          <a:ea typeface="Calibri"/>
                          <a:cs typeface="Calibri"/>
                          <a:sym typeface="Calibri"/>
                        </a:rPr>
                        <a:t>Range</a:t>
                      </a:r>
                      <a:r>
                        <a:rPr lang="en" sz="1200">
                          <a:latin typeface="Calibri"/>
                          <a:ea typeface="Calibri"/>
                          <a:cs typeface="Calibri"/>
                          <a:sym typeface="Calibri"/>
                        </a:rPr>
                        <a:t> = uses academic language while speaking clearly, and loudly most of the time.</a:t>
                      </a:r>
                      <a:endParaRPr sz="1200">
                        <a:latin typeface="Calibri"/>
                        <a:ea typeface="Calibri"/>
                        <a:cs typeface="Calibri"/>
                        <a:sym typeface="Calibri"/>
                      </a:endParaRPr>
                    </a:p>
                  </a:txBody>
                  <a:tcPr marT="63500" marB="63500" marR="63500" marL="63500"/>
                </a:tc>
                <a:tc>
                  <a:txBody>
                    <a:bodyPr/>
                    <a:lstStyle/>
                    <a:p>
                      <a:pPr indent="0" lvl="0" marL="0" rtl="0" algn="l">
                        <a:spcBef>
                          <a:spcPts val="0"/>
                        </a:spcBef>
                        <a:spcAft>
                          <a:spcPts val="0"/>
                        </a:spcAft>
                        <a:buNone/>
                      </a:pPr>
                      <a:r>
                        <a:rPr lang="en" sz="1900">
                          <a:latin typeface="Calibri"/>
                          <a:ea typeface="Calibri"/>
                          <a:cs typeface="Calibri"/>
                          <a:sym typeface="Calibri"/>
                        </a:rPr>
                        <a:t>i. </a:t>
                      </a:r>
                      <a:r>
                        <a:rPr b="1" lang="en" sz="1900">
                          <a:latin typeface="Calibri"/>
                          <a:ea typeface="Calibri"/>
                          <a:cs typeface="Calibri"/>
                          <a:sym typeface="Calibri"/>
                        </a:rPr>
                        <a:t>Wide range </a:t>
                      </a:r>
                      <a:r>
                        <a:rPr lang="en" sz="1900">
                          <a:latin typeface="Calibri"/>
                          <a:ea typeface="Calibri"/>
                          <a:cs typeface="Calibri"/>
                          <a:sym typeface="Calibri"/>
                        </a:rPr>
                        <a:t> = uses academic language while speaking clearly, and loudly all of the time.</a:t>
                      </a:r>
                      <a:endParaRPr sz="1900">
                        <a:latin typeface="Calibri"/>
                        <a:ea typeface="Calibri"/>
                        <a:cs typeface="Calibri"/>
                        <a:sym typeface="Calibri"/>
                      </a:endParaRPr>
                    </a:p>
                  </a:txBody>
                  <a:tcPr marT="63500" marB="63500" marR="63500" marL="63500">
                    <a:solidFill>
                      <a:srgbClr val="FFFF00"/>
                    </a:solidFill>
                  </a:tcPr>
                </a:tc>
              </a:tr>
            </a:tbl>
          </a:graphicData>
        </a:graphic>
      </p:graphicFrame>
      <p:sp>
        <p:nvSpPr>
          <p:cNvPr id="556" name="Google Shape;556;p78"/>
          <p:cNvSpPr txBox="1"/>
          <p:nvPr/>
        </p:nvSpPr>
        <p:spPr>
          <a:xfrm>
            <a:off x="3112500" y="76200"/>
            <a:ext cx="6031500" cy="936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200"/>
              <a:t>MYP Language Acquisition</a:t>
            </a:r>
            <a:r>
              <a:rPr b="1" lang="en" sz="2200"/>
              <a:t>:  Criterion C:  </a:t>
            </a:r>
            <a:r>
              <a:rPr lang="en" sz="2200"/>
              <a:t>Speaking</a:t>
            </a:r>
            <a:r>
              <a:rPr b="1" lang="en" sz="2200"/>
              <a:t>: </a:t>
            </a:r>
            <a:r>
              <a:rPr b="1" i="1" lang="en" sz="2200"/>
              <a:t>i.use a wide range of vocabulary</a:t>
            </a:r>
            <a:endParaRPr b="1" i="1" sz="2200"/>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60" name="Shape 560"/>
        <p:cNvGrpSpPr/>
        <p:nvPr/>
      </p:nvGrpSpPr>
      <p:grpSpPr>
        <a:xfrm>
          <a:off x="0" y="0"/>
          <a:ext cx="0" cy="0"/>
          <a:chOff x="0" y="0"/>
          <a:chExt cx="0" cy="0"/>
        </a:xfrm>
      </p:grpSpPr>
      <p:sp>
        <p:nvSpPr>
          <p:cNvPr id="561" name="Google Shape;561;p79"/>
          <p:cNvSpPr txBox="1"/>
          <p:nvPr>
            <p:ph type="title"/>
          </p:nvPr>
        </p:nvSpPr>
        <p:spPr>
          <a:xfrm>
            <a:off x="311700" y="-240775"/>
            <a:ext cx="8520600" cy="164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8220"/>
              <a:t>Text Analysis Presentations</a:t>
            </a:r>
            <a:endParaRPr sz="8220"/>
          </a:p>
        </p:txBody>
      </p:sp>
      <p:sp>
        <p:nvSpPr>
          <p:cNvPr id="562" name="Google Shape;562;p79"/>
          <p:cNvSpPr txBox="1"/>
          <p:nvPr>
            <p:ph idx="1" type="body"/>
          </p:nvPr>
        </p:nvSpPr>
        <p:spPr>
          <a:xfrm>
            <a:off x="0" y="1070875"/>
            <a:ext cx="9144000" cy="39552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sz="2800">
                <a:solidFill>
                  <a:schemeClr val="accent1"/>
                </a:solidFill>
              </a:rPr>
              <a:t>On the day of your presentation - TODAY!</a:t>
            </a:r>
            <a:endParaRPr b="1" sz="2800">
              <a:solidFill>
                <a:schemeClr val="accent1"/>
              </a:solidFill>
            </a:endParaRPr>
          </a:p>
          <a:p>
            <a:pPr indent="-368300" lvl="0" marL="457200" rtl="0" algn="l">
              <a:spcBef>
                <a:spcPts val="1200"/>
              </a:spcBef>
              <a:spcAft>
                <a:spcPts val="0"/>
              </a:spcAft>
              <a:buClr>
                <a:schemeClr val="accent1"/>
              </a:buClr>
              <a:buSzPts val="2200"/>
              <a:buChar char="●"/>
            </a:pPr>
            <a:r>
              <a:rPr lang="en" sz="2200">
                <a:solidFill>
                  <a:schemeClr val="accent1"/>
                </a:solidFill>
              </a:rPr>
              <a:t>Your assigned day is at the end of this slideshow or poster.</a:t>
            </a:r>
            <a:endParaRPr sz="2200">
              <a:solidFill>
                <a:schemeClr val="accent1"/>
              </a:solidFill>
            </a:endParaRPr>
          </a:p>
          <a:p>
            <a:pPr indent="-368300" lvl="0" marL="457200" rtl="0" algn="l">
              <a:spcBef>
                <a:spcPts val="0"/>
              </a:spcBef>
              <a:spcAft>
                <a:spcPts val="0"/>
              </a:spcAft>
              <a:buClr>
                <a:schemeClr val="accent1"/>
              </a:buClr>
              <a:buSzPts val="2200"/>
              <a:buChar char="●"/>
            </a:pPr>
            <a:r>
              <a:rPr lang="en" sz="2200">
                <a:solidFill>
                  <a:schemeClr val="accent1"/>
                </a:solidFill>
              </a:rPr>
              <a:t>Your whole group comes to the front of the class.</a:t>
            </a:r>
            <a:endParaRPr sz="2200">
              <a:solidFill>
                <a:schemeClr val="accent1"/>
              </a:solidFill>
            </a:endParaRPr>
          </a:p>
          <a:p>
            <a:pPr indent="-368300" lvl="0" marL="457200" rtl="0" algn="l">
              <a:spcBef>
                <a:spcPts val="0"/>
              </a:spcBef>
              <a:spcAft>
                <a:spcPts val="0"/>
              </a:spcAft>
              <a:buClr>
                <a:schemeClr val="accent1"/>
              </a:buClr>
              <a:buSzPts val="2200"/>
              <a:buChar char="●"/>
            </a:pPr>
            <a:r>
              <a:rPr lang="en" sz="2200">
                <a:solidFill>
                  <a:schemeClr val="accent1"/>
                </a:solidFill>
              </a:rPr>
              <a:t>If you slide is incomplete on the day of your presentation, you still have to present what you have. </a:t>
            </a:r>
            <a:endParaRPr sz="2200">
              <a:solidFill>
                <a:schemeClr val="accent1"/>
              </a:solidFill>
            </a:endParaRPr>
          </a:p>
          <a:p>
            <a:pPr indent="-368300" lvl="0" marL="457200" rtl="0" algn="l">
              <a:spcBef>
                <a:spcPts val="0"/>
              </a:spcBef>
              <a:spcAft>
                <a:spcPts val="0"/>
              </a:spcAft>
              <a:buClr>
                <a:schemeClr val="accent1"/>
              </a:buClr>
              <a:buSzPts val="2200"/>
              <a:buChar char="●"/>
            </a:pPr>
            <a:r>
              <a:rPr lang="en" sz="2200">
                <a:solidFill>
                  <a:schemeClr val="accent1"/>
                </a:solidFill>
              </a:rPr>
              <a:t>People who are not presenting, will have to take notes for the listening grade.</a:t>
            </a:r>
            <a:endParaRPr b="1" sz="2900">
              <a:highlight>
                <a:srgbClr val="FFFF00"/>
              </a:highlight>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80"/>
          <p:cNvSpPr txBox="1"/>
          <p:nvPr>
            <p:ph type="title"/>
          </p:nvPr>
        </p:nvSpPr>
        <p:spPr>
          <a:xfrm>
            <a:off x="311700" y="0"/>
            <a:ext cx="8520600" cy="109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6580"/>
              <a:t>Peer Feedback Form</a:t>
            </a:r>
            <a:endParaRPr sz="6580"/>
          </a:p>
        </p:txBody>
      </p:sp>
      <p:pic>
        <p:nvPicPr>
          <p:cNvPr id="568" name="Google Shape;568;p80"/>
          <p:cNvPicPr preferRelativeResize="0"/>
          <p:nvPr/>
        </p:nvPicPr>
        <p:blipFill>
          <a:blip r:embed="rId3">
            <a:alphaModFix/>
          </a:blip>
          <a:stretch>
            <a:fillRect/>
          </a:stretch>
        </p:blipFill>
        <p:spPr>
          <a:xfrm>
            <a:off x="152400" y="1246200"/>
            <a:ext cx="8839200" cy="3512003"/>
          </a:xfrm>
          <a:prstGeom prst="rect">
            <a:avLst/>
          </a:prstGeom>
          <a:noFill/>
          <a:ln>
            <a:noFill/>
          </a:ln>
        </p:spPr>
      </p:pic>
      <p:sp>
        <p:nvSpPr>
          <p:cNvPr id="569" name="Google Shape;569;p80"/>
          <p:cNvSpPr txBox="1"/>
          <p:nvPr/>
        </p:nvSpPr>
        <p:spPr>
          <a:xfrm>
            <a:off x="4693800" y="2742150"/>
            <a:ext cx="3078600" cy="2154900"/>
          </a:xfrm>
          <a:prstGeom prst="rect">
            <a:avLst/>
          </a:prstGeom>
          <a:solidFill>
            <a:srgbClr val="FFFF00"/>
          </a:solidFill>
          <a:ln>
            <a:noFill/>
          </a:ln>
        </p:spPr>
        <p:txBody>
          <a:bodyPr anchorCtr="0" anchor="t" bIns="91425" lIns="91425" spcFirstLastPara="1" rIns="91425" wrap="square" tIns="91425">
            <a:spAutoFit/>
          </a:bodyPr>
          <a:lstStyle/>
          <a:p>
            <a:pPr indent="-431800" lvl="0" marL="457200" rtl="0" algn="l">
              <a:spcBef>
                <a:spcPts val="0"/>
              </a:spcBef>
              <a:spcAft>
                <a:spcPts val="0"/>
              </a:spcAft>
              <a:buSzPts val="3200"/>
              <a:buFont typeface="Source Code Pro"/>
              <a:buChar char="●"/>
            </a:pPr>
            <a:r>
              <a:rPr b="1" lang="en" sz="3200">
                <a:latin typeface="Source Code Pro"/>
                <a:ea typeface="Source Code Pro"/>
                <a:cs typeface="Source Code Pro"/>
                <a:sym typeface="Source Code Pro"/>
              </a:rPr>
              <a:t>Names</a:t>
            </a:r>
            <a:endParaRPr b="1" sz="3200">
              <a:latin typeface="Source Code Pro"/>
              <a:ea typeface="Source Code Pro"/>
              <a:cs typeface="Source Code Pro"/>
              <a:sym typeface="Source Code Pro"/>
            </a:endParaRPr>
          </a:p>
          <a:p>
            <a:pPr indent="-431800" lvl="0" marL="457200" rtl="0" algn="l">
              <a:spcBef>
                <a:spcPts val="0"/>
              </a:spcBef>
              <a:spcAft>
                <a:spcPts val="0"/>
              </a:spcAft>
              <a:buSzPts val="3200"/>
              <a:buFont typeface="Source Code Pro"/>
              <a:buChar char="●"/>
            </a:pPr>
            <a:r>
              <a:rPr b="1" lang="en" sz="3200">
                <a:latin typeface="Source Code Pro"/>
                <a:ea typeface="Source Code Pro"/>
                <a:cs typeface="Source Code Pro"/>
                <a:sym typeface="Source Code Pro"/>
              </a:rPr>
              <a:t>Topic</a:t>
            </a:r>
            <a:endParaRPr b="1" sz="3200">
              <a:latin typeface="Source Code Pro"/>
              <a:ea typeface="Source Code Pro"/>
              <a:cs typeface="Source Code Pro"/>
              <a:sym typeface="Source Code Pro"/>
            </a:endParaRPr>
          </a:p>
          <a:p>
            <a:pPr indent="-431800" lvl="0" marL="457200" rtl="0" algn="l">
              <a:spcBef>
                <a:spcPts val="0"/>
              </a:spcBef>
              <a:spcAft>
                <a:spcPts val="0"/>
              </a:spcAft>
              <a:buSzPts val="3200"/>
              <a:buFont typeface="Source Code Pro"/>
              <a:buChar char="●"/>
            </a:pPr>
            <a:r>
              <a:rPr b="1" lang="en" sz="3200">
                <a:latin typeface="Source Code Pro"/>
                <a:ea typeface="Source Code Pro"/>
                <a:cs typeface="Source Code Pro"/>
                <a:sym typeface="Source Code Pro"/>
              </a:rPr>
              <a:t>1 Takeaway</a:t>
            </a:r>
            <a:endParaRPr b="1" sz="3200">
              <a:latin typeface="Source Code Pro"/>
              <a:ea typeface="Source Code Pro"/>
              <a:cs typeface="Source Code Pro"/>
              <a:sym typeface="Source Code Pro"/>
            </a:endParaRPr>
          </a:p>
          <a:p>
            <a:pPr indent="-431800" lvl="0" marL="457200" rtl="0" algn="l">
              <a:spcBef>
                <a:spcPts val="0"/>
              </a:spcBef>
              <a:spcAft>
                <a:spcPts val="0"/>
              </a:spcAft>
              <a:buSzPts val="3200"/>
              <a:buFont typeface="Source Code Pro"/>
              <a:buChar char="●"/>
            </a:pPr>
            <a:r>
              <a:rPr b="1" lang="en" sz="3200">
                <a:latin typeface="Source Code Pro"/>
                <a:ea typeface="Source Code Pro"/>
                <a:cs typeface="Source Code Pro"/>
                <a:sym typeface="Source Code Pro"/>
              </a:rPr>
              <a:t>Rating</a:t>
            </a:r>
            <a:endParaRPr b="1" sz="3200">
              <a:latin typeface="Source Code Pro"/>
              <a:ea typeface="Source Code Pro"/>
              <a:cs typeface="Source Code Pro"/>
              <a:sym typeface="Source Code Pro"/>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81"/>
          <p:cNvSpPr txBox="1"/>
          <p:nvPr>
            <p:ph type="title"/>
          </p:nvPr>
        </p:nvSpPr>
        <p:spPr>
          <a:xfrm>
            <a:off x="311700" y="292850"/>
            <a:ext cx="8520600" cy="112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6680"/>
              <a:t>Day 13</a:t>
            </a:r>
            <a:endParaRPr sz="6680"/>
          </a:p>
        </p:txBody>
      </p:sp>
      <p:sp>
        <p:nvSpPr>
          <p:cNvPr id="575" name="Google Shape;575;p81"/>
          <p:cNvSpPr txBox="1"/>
          <p:nvPr/>
        </p:nvSpPr>
        <p:spPr>
          <a:xfrm>
            <a:off x="311700" y="1457275"/>
            <a:ext cx="39999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2800">
                <a:latin typeface="Source Code Pro"/>
                <a:ea typeface="Source Code Pro"/>
                <a:cs typeface="Source Code Pro"/>
                <a:sym typeface="Source Code Pro"/>
              </a:rPr>
              <a:t>SWBAT present group articles and provide feedback for other groups. </a:t>
            </a:r>
            <a:endParaRPr sz="2800">
              <a:latin typeface="Source Code Pro"/>
              <a:ea typeface="Source Code Pro"/>
              <a:cs typeface="Source Code Pro"/>
              <a:sym typeface="Source Code Pro"/>
            </a:endParaRPr>
          </a:p>
        </p:txBody>
      </p:sp>
      <p:sp>
        <p:nvSpPr>
          <p:cNvPr id="576" name="Google Shape;576;p81"/>
          <p:cNvSpPr txBox="1"/>
          <p:nvPr/>
        </p:nvSpPr>
        <p:spPr>
          <a:xfrm>
            <a:off x="4832400" y="1340700"/>
            <a:ext cx="3999900" cy="3416400"/>
          </a:xfrm>
          <a:prstGeom prst="rect">
            <a:avLst/>
          </a:prstGeom>
          <a:noFill/>
          <a:ln>
            <a:noFill/>
          </a:ln>
        </p:spPr>
        <p:txBody>
          <a:bodyPr anchorCtr="0" anchor="t" bIns="91425" lIns="91425" spcFirstLastPara="1" rIns="91425" wrap="square" tIns="91425">
            <a:normAutofit fontScale="70000"/>
          </a:bodyPr>
          <a:lstStyle/>
          <a:p>
            <a:pPr indent="0" lvl="0" marL="0" rtl="0" algn="l">
              <a:lnSpc>
                <a:spcPct val="115000"/>
              </a:lnSpc>
              <a:spcBef>
                <a:spcPts val="0"/>
              </a:spcBef>
              <a:spcAft>
                <a:spcPts val="0"/>
              </a:spcAft>
              <a:buNone/>
            </a:pPr>
            <a:r>
              <a:rPr lang="en" sz="2800">
                <a:latin typeface="Source Code Pro"/>
                <a:ea typeface="Source Code Pro"/>
                <a:cs typeface="Source Code Pro"/>
                <a:sym typeface="Source Code Pro"/>
              </a:rPr>
              <a:t>Agenda:</a:t>
            </a:r>
            <a:endParaRPr sz="2800">
              <a:latin typeface="Source Code Pro"/>
              <a:ea typeface="Source Code Pro"/>
              <a:cs typeface="Source Code Pro"/>
              <a:sym typeface="Source Code Pro"/>
            </a:endParaRPr>
          </a:p>
          <a:p>
            <a:pPr indent="-353060" lvl="0" marL="457200" rtl="0" algn="l">
              <a:lnSpc>
                <a:spcPct val="115000"/>
              </a:lnSpc>
              <a:spcBef>
                <a:spcPts val="1200"/>
              </a:spcBef>
              <a:spcAft>
                <a:spcPts val="0"/>
              </a:spcAft>
              <a:buClr>
                <a:srgbClr val="000000"/>
              </a:buClr>
              <a:buSzPct val="100000"/>
              <a:buFont typeface="Source Code Pro"/>
              <a:buAutoNum type="arabicPeriod"/>
            </a:pPr>
            <a:r>
              <a:rPr lang="en" sz="2800">
                <a:latin typeface="Source Code Pro"/>
                <a:ea typeface="Source Code Pro"/>
                <a:cs typeface="Source Code Pro"/>
                <a:sym typeface="Source Code Pro"/>
              </a:rPr>
              <a:t>Complete presentations</a:t>
            </a:r>
            <a:endParaRPr sz="2800">
              <a:latin typeface="Source Code Pro"/>
              <a:ea typeface="Source Code Pro"/>
              <a:cs typeface="Source Code Pro"/>
              <a:sym typeface="Source Code Pro"/>
            </a:endParaRPr>
          </a:p>
          <a:p>
            <a:pPr indent="-353060" lvl="0" marL="457200" rtl="0" algn="l">
              <a:lnSpc>
                <a:spcPct val="115000"/>
              </a:lnSpc>
              <a:spcBef>
                <a:spcPts val="0"/>
              </a:spcBef>
              <a:spcAft>
                <a:spcPts val="0"/>
              </a:spcAft>
              <a:buClr>
                <a:srgbClr val="000000"/>
              </a:buClr>
              <a:buSzPct val="100000"/>
              <a:buFont typeface="Source Code Pro"/>
              <a:buAutoNum type="arabicPeriod"/>
            </a:pPr>
            <a:r>
              <a:rPr lang="en" sz="2800">
                <a:latin typeface="Source Code Pro"/>
                <a:ea typeface="Source Code Pro"/>
                <a:cs typeface="Source Code Pro"/>
                <a:sym typeface="Source Code Pro"/>
              </a:rPr>
              <a:t>Listening forms</a:t>
            </a:r>
            <a:endParaRPr sz="2800">
              <a:latin typeface="Source Code Pro"/>
              <a:ea typeface="Source Code Pro"/>
              <a:cs typeface="Source Code Pro"/>
              <a:sym typeface="Source Code Pro"/>
            </a:endParaRPr>
          </a:p>
          <a:p>
            <a:pPr indent="-353060" lvl="0" marL="457200" rtl="0" algn="l">
              <a:lnSpc>
                <a:spcPct val="115000"/>
              </a:lnSpc>
              <a:spcBef>
                <a:spcPts val="0"/>
              </a:spcBef>
              <a:spcAft>
                <a:spcPts val="0"/>
              </a:spcAft>
              <a:buClr>
                <a:srgbClr val="666666"/>
              </a:buClr>
              <a:buSzPct val="100000"/>
              <a:buFont typeface="Source Code Pro"/>
              <a:buAutoNum type="arabicPeriod"/>
            </a:pPr>
            <a:r>
              <a:rPr lang="en" sz="2800" u="sng">
                <a:solidFill>
                  <a:schemeClr val="hlink"/>
                </a:solidFill>
                <a:latin typeface="Source Code Pro"/>
                <a:ea typeface="Source Code Pro"/>
                <a:cs typeface="Source Code Pro"/>
                <a:sym typeface="Source Code Pro"/>
                <a:hlinkClick r:id="rId3"/>
              </a:rPr>
              <a:t>Unit Reflection (google form)</a:t>
            </a:r>
            <a:endParaRPr sz="2800">
              <a:latin typeface="Source Code Pro"/>
              <a:ea typeface="Source Code Pro"/>
              <a:cs typeface="Source Code Pro"/>
              <a:sym typeface="Source Code Pro"/>
            </a:endParaRPr>
          </a:p>
          <a:p>
            <a:pPr indent="-353060" lvl="0" marL="457200" rtl="0" algn="l">
              <a:lnSpc>
                <a:spcPct val="115000"/>
              </a:lnSpc>
              <a:spcBef>
                <a:spcPts val="0"/>
              </a:spcBef>
              <a:spcAft>
                <a:spcPts val="0"/>
              </a:spcAft>
              <a:buClr>
                <a:srgbClr val="666666"/>
              </a:buClr>
              <a:buSzPct val="100000"/>
              <a:buFont typeface="Source Code Pro"/>
              <a:buAutoNum type="arabicPeriod"/>
            </a:pPr>
            <a:r>
              <a:rPr lang="en" sz="2800">
                <a:latin typeface="Source Code Pro"/>
                <a:ea typeface="Source Code Pro"/>
                <a:cs typeface="Source Code Pro"/>
                <a:sym typeface="Source Code Pro"/>
              </a:rPr>
              <a:t>Group work feedback &amp; grade</a:t>
            </a:r>
            <a:endParaRPr sz="2800">
              <a:latin typeface="Source Code Pro"/>
              <a:ea typeface="Source Code Pro"/>
              <a:cs typeface="Source Code Pro"/>
              <a:sym typeface="Source Code Pro"/>
            </a:endParaRPr>
          </a:p>
          <a:p>
            <a:pPr indent="0" lvl="0" marL="0" rtl="0" algn="l">
              <a:lnSpc>
                <a:spcPct val="115000"/>
              </a:lnSpc>
              <a:spcBef>
                <a:spcPts val="1200"/>
              </a:spcBef>
              <a:spcAft>
                <a:spcPts val="1200"/>
              </a:spcAft>
              <a:buNone/>
            </a:pPr>
            <a:r>
              <a:rPr i="1" lang="en" sz="1916">
                <a:latin typeface="Source Code Pro"/>
                <a:ea typeface="Source Code Pro"/>
                <a:cs typeface="Source Code Pro"/>
                <a:sym typeface="Source Code Pro"/>
              </a:rPr>
              <a:t>Note: rubrics and listening form in </a:t>
            </a:r>
            <a:r>
              <a:rPr i="1" lang="en" sz="1916" u="sng">
                <a:solidFill>
                  <a:srgbClr val="DB4437"/>
                </a:solidFill>
                <a:latin typeface="Source Code Pro"/>
                <a:ea typeface="Source Code Pro"/>
                <a:cs typeface="Source Code Pro"/>
                <a:sym typeface="Source Code Pro"/>
                <a:hlinkClick r:id="rId4">
                  <a:extLst>
                    <a:ext uri="{A12FA001-AC4F-418D-AE19-62706E023703}">
                      <ahyp:hlinkClr val="tx"/>
                    </a:ext>
                  </a:extLst>
                </a:hlinkClick>
              </a:rPr>
              <a:t>summative assessment</a:t>
            </a:r>
            <a:r>
              <a:rPr i="1" lang="en" sz="1916">
                <a:latin typeface="Source Code Pro"/>
                <a:ea typeface="Source Code Pro"/>
                <a:cs typeface="Source Code Pro"/>
                <a:sym typeface="Source Code Pro"/>
              </a:rPr>
              <a:t>.</a:t>
            </a:r>
            <a:endParaRPr i="1" sz="1916">
              <a:latin typeface="Source Code Pro"/>
              <a:ea typeface="Source Code Pro"/>
              <a:cs typeface="Source Code Pro"/>
              <a:sym typeface="Source Code Pro"/>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82"/>
          <p:cNvSpPr txBox="1"/>
          <p:nvPr>
            <p:ph type="title"/>
          </p:nvPr>
        </p:nvSpPr>
        <p:spPr>
          <a:xfrm>
            <a:off x="311700" y="0"/>
            <a:ext cx="8520600" cy="109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6580"/>
              <a:t>Peer Feedback Form</a:t>
            </a:r>
            <a:endParaRPr sz="6580"/>
          </a:p>
        </p:txBody>
      </p:sp>
      <p:pic>
        <p:nvPicPr>
          <p:cNvPr id="582" name="Google Shape;582;p82"/>
          <p:cNvPicPr preferRelativeResize="0"/>
          <p:nvPr/>
        </p:nvPicPr>
        <p:blipFill>
          <a:blip r:embed="rId3">
            <a:alphaModFix/>
          </a:blip>
          <a:stretch>
            <a:fillRect/>
          </a:stretch>
        </p:blipFill>
        <p:spPr>
          <a:xfrm>
            <a:off x="152400" y="1246200"/>
            <a:ext cx="8839200" cy="3512003"/>
          </a:xfrm>
          <a:prstGeom prst="rect">
            <a:avLst/>
          </a:prstGeom>
          <a:noFill/>
          <a:ln>
            <a:noFill/>
          </a:ln>
        </p:spPr>
      </p:pic>
      <p:sp>
        <p:nvSpPr>
          <p:cNvPr id="583" name="Google Shape;583;p82"/>
          <p:cNvSpPr txBox="1"/>
          <p:nvPr/>
        </p:nvSpPr>
        <p:spPr>
          <a:xfrm>
            <a:off x="4693800" y="2742150"/>
            <a:ext cx="3078600" cy="2154900"/>
          </a:xfrm>
          <a:prstGeom prst="rect">
            <a:avLst/>
          </a:prstGeom>
          <a:solidFill>
            <a:srgbClr val="FFFF00"/>
          </a:solidFill>
          <a:ln>
            <a:noFill/>
          </a:ln>
        </p:spPr>
        <p:txBody>
          <a:bodyPr anchorCtr="0" anchor="t" bIns="91425" lIns="91425" spcFirstLastPara="1" rIns="91425" wrap="square" tIns="91425">
            <a:spAutoFit/>
          </a:bodyPr>
          <a:lstStyle/>
          <a:p>
            <a:pPr indent="-431800" lvl="0" marL="457200" rtl="0" algn="l">
              <a:spcBef>
                <a:spcPts val="0"/>
              </a:spcBef>
              <a:spcAft>
                <a:spcPts val="0"/>
              </a:spcAft>
              <a:buSzPts val="3200"/>
              <a:buFont typeface="Source Code Pro"/>
              <a:buChar char="●"/>
            </a:pPr>
            <a:r>
              <a:rPr b="1" lang="en" sz="3200">
                <a:latin typeface="Source Code Pro"/>
                <a:ea typeface="Source Code Pro"/>
                <a:cs typeface="Source Code Pro"/>
                <a:sym typeface="Source Code Pro"/>
              </a:rPr>
              <a:t>Names</a:t>
            </a:r>
            <a:endParaRPr b="1" sz="3200">
              <a:latin typeface="Source Code Pro"/>
              <a:ea typeface="Source Code Pro"/>
              <a:cs typeface="Source Code Pro"/>
              <a:sym typeface="Source Code Pro"/>
            </a:endParaRPr>
          </a:p>
          <a:p>
            <a:pPr indent="-431800" lvl="0" marL="457200" rtl="0" algn="l">
              <a:spcBef>
                <a:spcPts val="0"/>
              </a:spcBef>
              <a:spcAft>
                <a:spcPts val="0"/>
              </a:spcAft>
              <a:buSzPts val="3200"/>
              <a:buFont typeface="Source Code Pro"/>
              <a:buChar char="●"/>
            </a:pPr>
            <a:r>
              <a:rPr b="1" lang="en" sz="3200">
                <a:latin typeface="Source Code Pro"/>
                <a:ea typeface="Source Code Pro"/>
                <a:cs typeface="Source Code Pro"/>
                <a:sym typeface="Source Code Pro"/>
              </a:rPr>
              <a:t>Topic</a:t>
            </a:r>
            <a:endParaRPr b="1" sz="3200">
              <a:latin typeface="Source Code Pro"/>
              <a:ea typeface="Source Code Pro"/>
              <a:cs typeface="Source Code Pro"/>
              <a:sym typeface="Source Code Pro"/>
            </a:endParaRPr>
          </a:p>
          <a:p>
            <a:pPr indent="-431800" lvl="0" marL="457200" rtl="0" algn="l">
              <a:spcBef>
                <a:spcPts val="0"/>
              </a:spcBef>
              <a:spcAft>
                <a:spcPts val="0"/>
              </a:spcAft>
              <a:buSzPts val="3200"/>
              <a:buFont typeface="Source Code Pro"/>
              <a:buChar char="●"/>
            </a:pPr>
            <a:r>
              <a:rPr b="1" lang="en" sz="3200">
                <a:latin typeface="Source Code Pro"/>
                <a:ea typeface="Source Code Pro"/>
                <a:cs typeface="Source Code Pro"/>
                <a:sym typeface="Source Code Pro"/>
              </a:rPr>
              <a:t>1 Takeaway</a:t>
            </a:r>
            <a:endParaRPr b="1" sz="3200">
              <a:latin typeface="Source Code Pro"/>
              <a:ea typeface="Source Code Pro"/>
              <a:cs typeface="Source Code Pro"/>
              <a:sym typeface="Source Code Pro"/>
            </a:endParaRPr>
          </a:p>
          <a:p>
            <a:pPr indent="-431800" lvl="0" marL="457200" rtl="0" algn="l">
              <a:spcBef>
                <a:spcPts val="0"/>
              </a:spcBef>
              <a:spcAft>
                <a:spcPts val="0"/>
              </a:spcAft>
              <a:buSzPts val="3200"/>
              <a:buFont typeface="Source Code Pro"/>
              <a:buChar char="●"/>
            </a:pPr>
            <a:r>
              <a:rPr b="1" lang="en" sz="3200">
                <a:latin typeface="Source Code Pro"/>
                <a:ea typeface="Source Code Pro"/>
                <a:cs typeface="Source Code Pro"/>
                <a:sym typeface="Source Code Pro"/>
              </a:rPr>
              <a:t>Rating</a:t>
            </a:r>
            <a:endParaRPr b="1" sz="3200">
              <a:latin typeface="Source Code Pro"/>
              <a:ea typeface="Source Code Pro"/>
              <a:cs typeface="Source Code Pro"/>
              <a:sym typeface="Source Code Pro"/>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83"/>
          <p:cNvSpPr txBox="1"/>
          <p:nvPr>
            <p:ph type="title"/>
          </p:nvPr>
        </p:nvSpPr>
        <p:spPr>
          <a:xfrm>
            <a:off x="311700" y="0"/>
            <a:ext cx="8520600" cy="109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7080"/>
              <a:t>Unit Reflection Form</a:t>
            </a:r>
            <a:endParaRPr sz="7080"/>
          </a:p>
        </p:txBody>
      </p:sp>
      <p:pic>
        <p:nvPicPr>
          <p:cNvPr id="589" name="Google Shape;589;p83"/>
          <p:cNvPicPr preferRelativeResize="0"/>
          <p:nvPr/>
        </p:nvPicPr>
        <p:blipFill>
          <a:blip r:embed="rId3">
            <a:alphaModFix/>
          </a:blip>
          <a:stretch>
            <a:fillRect/>
          </a:stretch>
        </p:blipFill>
        <p:spPr>
          <a:xfrm>
            <a:off x="1157402" y="1093805"/>
            <a:ext cx="7834198" cy="3971950"/>
          </a:xfrm>
          <a:prstGeom prst="rect">
            <a:avLst/>
          </a:prstGeom>
          <a:noFill/>
          <a:ln>
            <a:noFill/>
          </a:ln>
        </p:spPr>
      </p:pic>
      <p:sp>
        <p:nvSpPr>
          <p:cNvPr id="590" name="Google Shape;590;p83"/>
          <p:cNvSpPr txBox="1"/>
          <p:nvPr>
            <p:ph idx="1" type="body"/>
          </p:nvPr>
        </p:nvSpPr>
        <p:spPr>
          <a:xfrm>
            <a:off x="83100" y="1533475"/>
            <a:ext cx="8679900" cy="784800"/>
          </a:xfrm>
          <a:prstGeom prst="rect">
            <a:avLst/>
          </a:prstGeom>
          <a:solidFill>
            <a:srgbClr val="FFFF00"/>
          </a:solidFill>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en" sz="2000">
                <a:solidFill>
                  <a:srgbClr val="000000"/>
                </a:solidFill>
              </a:rPr>
              <a:t>Get a chromebook, and complete the</a:t>
            </a:r>
            <a:r>
              <a:rPr lang="en" sz="2000"/>
              <a:t> </a:t>
            </a:r>
            <a:r>
              <a:rPr lang="en" sz="2000" u="sng">
                <a:solidFill>
                  <a:schemeClr val="hlink"/>
                </a:solidFill>
                <a:hlinkClick r:id="rId4"/>
              </a:rPr>
              <a:t>Pulitzer Center Research Reflection Form.</a:t>
            </a:r>
            <a:endParaRPr sz="20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1"/>
          <p:cNvSpPr txBox="1"/>
          <p:nvPr>
            <p:ph type="title"/>
          </p:nvPr>
        </p:nvSpPr>
        <p:spPr>
          <a:xfrm>
            <a:off x="311700" y="292850"/>
            <a:ext cx="8520600" cy="104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6680"/>
              <a:t>Day 2</a:t>
            </a:r>
            <a:endParaRPr sz="6680"/>
          </a:p>
        </p:txBody>
      </p:sp>
      <p:sp>
        <p:nvSpPr>
          <p:cNvPr id="114" name="Google Shape;114;p21"/>
          <p:cNvSpPr txBox="1"/>
          <p:nvPr/>
        </p:nvSpPr>
        <p:spPr>
          <a:xfrm>
            <a:off x="311700" y="1457275"/>
            <a:ext cx="3999900" cy="3416400"/>
          </a:xfrm>
          <a:prstGeom prst="rect">
            <a:avLst/>
          </a:prstGeom>
          <a:noFill/>
          <a:ln>
            <a:noFill/>
          </a:ln>
        </p:spPr>
        <p:txBody>
          <a:bodyPr anchorCtr="0" anchor="t" bIns="91425" lIns="91425" spcFirstLastPara="1" rIns="91425" wrap="square" tIns="91425">
            <a:normAutofit fontScale="85000" lnSpcReduction="10000"/>
          </a:bodyPr>
          <a:lstStyle/>
          <a:p>
            <a:pPr indent="0" lvl="0" marL="0" rtl="0" algn="l">
              <a:lnSpc>
                <a:spcPct val="115000"/>
              </a:lnSpc>
              <a:spcBef>
                <a:spcPts val="0"/>
              </a:spcBef>
              <a:spcAft>
                <a:spcPts val="1200"/>
              </a:spcAft>
              <a:buNone/>
            </a:pPr>
            <a:r>
              <a:rPr lang="en" sz="2800">
                <a:latin typeface="Source Code Pro"/>
                <a:ea typeface="Source Code Pro"/>
                <a:cs typeface="Source Code Pro"/>
                <a:sym typeface="Source Code Pro"/>
              </a:rPr>
              <a:t>SWBAT analyze a section of The Black Box by identifying and determining the significance of the message, audience, purpose, context, and speaker. </a:t>
            </a:r>
            <a:endParaRPr sz="2800">
              <a:latin typeface="Source Code Pro"/>
              <a:ea typeface="Source Code Pro"/>
              <a:cs typeface="Source Code Pro"/>
              <a:sym typeface="Source Code Pro"/>
            </a:endParaRPr>
          </a:p>
        </p:txBody>
      </p:sp>
      <p:sp>
        <p:nvSpPr>
          <p:cNvPr id="115" name="Google Shape;115;p21"/>
          <p:cNvSpPr txBox="1"/>
          <p:nvPr/>
        </p:nvSpPr>
        <p:spPr>
          <a:xfrm>
            <a:off x="4832400" y="1340700"/>
            <a:ext cx="3999900" cy="3416400"/>
          </a:xfrm>
          <a:prstGeom prst="rect">
            <a:avLst/>
          </a:prstGeom>
          <a:noFill/>
          <a:ln>
            <a:noFill/>
          </a:ln>
        </p:spPr>
        <p:txBody>
          <a:bodyPr anchorCtr="0" anchor="t" bIns="91425" lIns="91425" spcFirstLastPara="1" rIns="91425" wrap="square" tIns="91425">
            <a:normAutofit fontScale="70000" lnSpcReduction="20000"/>
          </a:bodyPr>
          <a:lstStyle/>
          <a:p>
            <a:pPr indent="0" lvl="0" marL="0" rtl="0" algn="l">
              <a:lnSpc>
                <a:spcPct val="115000"/>
              </a:lnSpc>
              <a:spcBef>
                <a:spcPts val="0"/>
              </a:spcBef>
              <a:spcAft>
                <a:spcPts val="0"/>
              </a:spcAft>
              <a:buNone/>
            </a:pPr>
            <a:r>
              <a:rPr lang="en" sz="2800">
                <a:latin typeface="Source Code Pro"/>
                <a:ea typeface="Source Code Pro"/>
                <a:cs typeface="Source Code Pro"/>
                <a:sym typeface="Source Code Pro"/>
              </a:rPr>
              <a:t>Agenda:</a:t>
            </a:r>
            <a:endParaRPr sz="2800">
              <a:latin typeface="Source Code Pro"/>
              <a:ea typeface="Source Code Pro"/>
              <a:cs typeface="Source Code Pro"/>
              <a:sym typeface="Source Code Pro"/>
            </a:endParaRPr>
          </a:p>
          <a:p>
            <a:pPr indent="-353060" lvl="0" marL="457200" rtl="0" algn="l">
              <a:lnSpc>
                <a:spcPct val="115000"/>
              </a:lnSpc>
              <a:spcBef>
                <a:spcPts val="1200"/>
              </a:spcBef>
              <a:spcAft>
                <a:spcPts val="0"/>
              </a:spcAft>
              <a:buClr>
                <a:srgbClr val="000000"/>
              </a:buClr>
              <a:buSzPct val="100000"/>
              <a:buFont typeface="Source Code Pro"/>
              <a:buAutoNum type="arabicPeriod"/>
            </a:pPr>
            <a:r>
              <a:rPr lang="en" sz="2800">
                <a:latin typeface="Source Code Pro"/>
                <a:ea typeface="Source Code Pro"/>
                <a:cs typeface="Source Code Pro"/>
                <a:sym typeface="Source Code Pro"/>
              </a:rPr>
              <a:t>Bellringer: see, think, wonder</a:t>
            </a:r>
            <a:endParaRPr sz="2800">
              <a:latin typeface="Source Code Pro"/>
              <a:ea typeface="Source Code Pro"/>
              <a:cs typeface="Source Code Pro"/>
              <a:sym typeface="Source Code Pro"/>
            </a:endParaRPr>
          </a:p>
          <a:p>
            <a:pPr indent="-353060" lvl="0" marL="457200" rtl="0" algn="l">
              <a:lnSpc>
                <a:spcPct val="115000"/>
              </a:lnSpc>
              <a:spcBef>
                <a:spcPts val="0"/>
              </a:spcBef>
              <a:spcAft>
                <a:spcPts val="0"/>
              </a:spcAft>
              <a:buClr>
                <a:srgbClr val="000000"/>
              </a:buClr>
              <a:buSzPct val="100000"/>
              <a:buFont typeface="Source Code Pro"/>
              <a:buAutoNum type="arabicPeriod"/>
            </a:pPr>
            <a:r>
              <a:rPr lang="en" sz="2800">
                <a:latin typeface="Source Code Pro"/>
                <a:ea typeface="Source Code Pro"/>
                <a:cs typeface="Source Code Pro"/>
                <a:sym typeface="Source Code Pro"/>
              </a:rPr>
              <a:t>Complete expert group of the </a:t>
            </a:r>
            <a:r>
              <a:rPr lang="en" sz="2800" u="sng">
                <a:solidFill>
                  <a:srgbClr val="DB4437"/>
                </a:solidFill>
                <a:latin typeface="Source Code Pro"/>
                <a:ea typeface="Source Code Pro"/>
                <a:cs typeface="Source Code Pro"/>
                <a:sym typeface="Source Code Pro"/>
                <a:hlinkClick r:id="rId3">
                  <a:extLst>
                    <a:ext uri="{A12FA001-AC4F-418D-AE19-62706E023703}">
                      <ahyp:hlinkClr val="tx"/>
                    </a:ext>
                  </a:extLst>
                </a:hlinkClick>
              </a:rPr>
              <a:t>Jigsaw of The Black Box</a:t>
            </a:r>
            <a:endParaRPr sz="2800">
              <a:latin typeface="Source Code Pro"/>
              <a:ea typeface="Source Code Pro"/>
              <a:cs typeface="Source Code Pro"/>
              <a:sym typeface="Source Code Pro"/>
            </a:endParaRPr>
          </a:p>
          <a:p>
            <a:pPr indent="-353060" lvl="0" marL="457200" rtl="0" algn="l">
              <a:lnSpc>
                <a:spcPct val="115000"/>
              </a:lnSpc>
              <a:spcBef>
                <a:spcPts val="0"/>
              </a:spcBef>
              <a:spcAft>
                <a:spcPts val="0"/>
              </a:spcAft>
              <a:buClr>
                <a:srgbClr val="000000"/>
              </a:buClr>
              <a:buSzPct val="100000"/>
              <a:buFont typeface="Source Code Pro"/>
              <a:buAutoNum type="arabicPeriod"/>
            </a:pPr>
            <a:r>
              <a:rPr lang="en" sz="2800">
                <a:latin typeface="Source Code Pro"/>
                <a:ea typeface="Source Code Pro"/>
                <a:cs typeface="Source Code Pro"/>
                <a:sym typeface="Source Code Pro"/>
              </a:rPr>
              <a:t>Complete </a:t>
            </a:r>
            <a:r>
              <a:rPr lang="en" sz="2800" u="sng">
                <a:solidFill>
                  <a:srgbClr val="DB4437"/>
                </a:solidFill>
                <a:latin typeface="Source Code Pro"/>
                <a:ea typeface="Source Code Pro"/>
                <a:cs typeface="Source Code Pro"/>
                <a:sym typeface="Source Code Pro"/>
                <a:hlinkClick r:id="rId4">
                  <a:extLst>
                    <a:ext uri="{A12FA001-AC4F-418D-AE19-62706E023703}">
                      <ahyp:hlinkClr val="tx"/>
                    </a:ext>
                  </a:extLst>
                </a:hlinkClick>
              </a:rPr>
              <a:t>note catcher</a:t>
            </a:r>
            <a:endParaRPr sz="2800">
              <a:solidFill>
                <a:srgbClr val="DB4437"/>
              </a:solidFill>
              <a:latin typeface="Source Code Pro"/>
              <a:ea typeface="Source Code Pro"/>
              <a:cs typeface="Source Code Pro"/>
              <a:sym typeface="Source Code Pro"/>
            </a:endParaRPr>
          </a:p>
          <a:p>
            <a:pPr indent="-353060" lvl="0" marL="457200" rtl="0" algn="l">
              <a:lnSpc>
                <a:spcPct val="115000"/>
              </a:lnSpc>
              <a:spcBef>
                <a:spcPts val="0"/>
              </a:spcBef>
              <a:spcAft>
                <a:spcPts val="0"/>
              </a:spcAft>
              <a:buClr>
                <a:srgbClr val="000000"/>
              </a:buClr>
              <a:buSzPct val="100000"/>
              <a:buFont typeface="Source Code Pro"/>
              <a:buAutoNum type="arabicPeriod"/>
            </a:pPr>
            <a:r>
              <a:rPr lang="en" sz="2800">
                <a:latin typeface="Source Code Pro"/>
                <a:ea typeface="Source Code Pro"/>
                <a:cs typeface="Source Code Pro"/>
                <a:sym typeface="Source Code Pro"/>
              </a:rPr>
              <a:t>Exit slip: What social imperative is present in this reporting?</a:t>
            </a:r>
            <a:endParaRPr sz="2800">
              <a:latin typeface="Source Code Pro"/>
              <a:ea typeface="Source Code Pro"/>
              <a:cs typeface="Source Code Pro"/>
              <a:sym typeface="Source Code Pro"/>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84"/>
          <p:cNvSpPr txBox="1"/>
          <p:nvPr>
            <p:ph type="title"/>
          </p:nvPr>
        </p:nvSpPr>
        <p:spPr>
          <a:xfrm>
            <a:off x="311700" y="0"/>
            <a:ext cx="8520600" cy="109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6580"/>
              <a:t>Group Member Feedback and Grades</a:t>
            </a:r>
            <a:endParaRPr sz="6580"/>
          </a:p>
        </p:txBody>
      </p:sp>
      <p:pic>
        <p:nvPicPr>
          <p:cNvPr id="596" name="Google Shape;596;p84"/>
          <p:cNvPicPr preferRelativeResize="0"/>
          <p:nvPr/>
        </p:nvPicPr>
        <p:blipFill>
          <a:blip r:embed="rId3">
            <a:alphaModFix/>
          </a:blip>
          <a:stretch>
            <a:fillRect/>
          </a:stretch>
        </p:blipFill>
        <p:spPr>
          <a:xfrm>
            <a:off x="1022600" y="1246250"/>
            <a:ext cx="7098796" cy="3897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2"/>
          <p:cNvSpPr txBox="1"/>
          <p:nvPr>
            <p:ph type="title"/>
          </p:nvPr>
        </p:nvSpPr>
        <p:spPr>
          <a:xfrm>
            <a:off x="0" y="0"/>
            <a:ext cx="6455400" cy="10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700"/>
              <a:t>See - Think - </a:t>
            </a:r>
            <a:r>
              <a:rPr lang="en" sz="5700"/>
              <a:t>Wonder</a:t>
            </a:r>
            <a:endParaRPr sz="5700"/>
          </a:p>
        </p:txBody>
      </p:sp>
      <p:sp>
        <p:nvSpPr>
          <p:cNvPr id="121" name="Google Shape;121;p22"/>
          <p:cNvSpPr txBox="1"/>
          <p:nvPr/>
        </p:nvSpPr>
        <p:spPr>
          <a:xfrm rot="2399">
            <a:off x="6564925" y="3059985"/>
            <a:ext cx="2579101" cy="19548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latin typeface="Source Code Pro"/>
                <a:ea typeface="Source Code Pro"/>
                <a:cs typeface="Source Code Pro"/>
                <a:sym typeface="Source Code Pro"/>
              </a:rPr>
              <a:t>+ Free Write</a:t>
            </a:r>
            <a:endParaRPr b="1" sz="2300">
              <a:latin typeface="Source Code Pro"/>
              <a:ea typeface="Source Code Pro"/>
              <a:cs typeface="Source Code Pro"/>
              <a:sym typeface="Source Code Pro"/>
            </a:endParaRPr>
          </a:p>
          <a:p>
            <a:pPr indent="0" lvl="0" marL="0" rtl="0" algn="l">
              <a:spcBef>
                <a:spcPts val="0"/>
              </a:spcBef>
              <a:spcAft>
                <a:spcPts val="0"/>
              </a:spcAft>
              <a:buNone/>
            </a:pPr>
            <a:r>
              <a:rPr lang="en" sz="2300">
                <a:latin typeface="Source Code Pro"/>
                <a:ea typeface="Source Code Pro"/>
                <a:cs typeface="Source Code Pro"/>
                <a:sym typeface="Source Code Pro"/>
              </a:rPr>
              <a:t>Write for 5 minutes without stopping.</a:t>
            </a:r>
            <a:endParaRPr sz="2300">
              <a:latin typeface="Source Code Pro"/>
              <a:ea typeface="Source Code Pro"/>
              <a:cs typeface="Source Code Pro"/>
              <a:sym typeface="Source Code Pro"/>
            </a:endParaRPr>
          </a:p>
        </p:txBody>
      </p:sp>
      <p:pic>
        <p:nvPicPr>
          <p:cNvPr id="122" name="Google Shape;122;p22"/>
          <p:cNvPicPr preferRelativeResize="0"/>
          <p:nvPr/>
        </p:nvPicPr>
        <p:blipFill>
          <a:blip r:embed="rId3">
            <a:alphaModFix/>
          </a:blip>
          <a:stretch>
            <a:fillRect/>
          </a:stretch>
        </p:blipFill>
        <p:spPr>
          <a:xfrm>
            <a:off x="0" y="872150"/>
            <a:ext cx="6098550" cy="4240425"/>
          </a:xfrm>
          <a:prstGeom prst="rect">
            <a:avLst/>
          </a:prstGeom>
          <a:noFill/>
          <a:ln>
            <a:noFill/>
          </a:ln>
        </p:spPr>
      </p:pic>
      <p:sp>
        <p:nvSpPr>
          <p:cNvPr id="123" name="Google Shape;123;p22"/>
          <p:cNvSpPr txBox="1"/>
          <p:nvPr/>
        </p:nvSpPr>
        <p:spPr>
          <a:xfrm>
            <a:off x="6314675" y="381000"/>
            <a:ext cx="27219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latin typeface="Source Code Pro"/>
                <a:ea typeface="Source Code Pro"/>
                <a:cs typeface="Source Code Pro"/>
                <a:sym typeface="Source Code Pro"/>
              </a:rPr>
              <a:t>What is the:</a:t>
            </a:r>
            <a:endParaRPr sz="2700">
              <a:latin typeface="Source Code Pro"/>
              <a:ea typeface="Source Code Pro"/>
              <a:cs typeface="Source Code Pro"/>
              <a:sym typeface="Source Code Pro"/>
            </a:endParaRPr>
          </a:p>
          <a:p>
            <a:pPr indent="-400050" lvl="0" marL="457200" rtl="0" algn="l">
              <a:spcBef>
                <a:spcPts val="0"/>
              </a:spcBef>
              <a:spcAft>
                <a:spcPts val="0"/>
              </a:spcAft>
              <a:buSzPts val="2700"/>
              <a:buFont typeface="Source Code Pro"/>
              <a:buChar char="●"/>
            </a:pPr>
            <a:r>
              <a:rPr lang="en" sz="2700">
                <a:latin typeface="Source Code Pro"/>
                <a:ea typeface="Source Code Pro"/>
                <a:cs typeface="Source Code Pro"/>
                <a:sym typeface="Source Code Pro"/>
              </a:rPr>
              <a:t>Message</a:t>
            </a:r>
            <a:endParaRPr sz="2700">
              <a:latin typeface="Source Code Pro"/>
              <a:ea typeface="Source Code Pro"/>
              <a:cs typeface="Source Code Pro"/>
              <a:sym typeface="Source Code Pro"/>
            </a:endParaRPr>
          </a:p>
          <a:p>
            <a:pPr indent="-400050" lvl="0" marL="457200" rtl="0" algn="l">
              <a:spcBef>
                <a:spcPts val="0"/>
              </a:spcBef>
              <a:spcAft>
                <a:spcPts val="0"/>
              </a:spcAft>
              <a:buSzPts val="2700"/>
              <a:buFont typeface="Source Code Pro"/>
              <a:buChar char="●"/>
            </a:pPr>
            <a:r>
              <a:rPr lang="en" sz="2700">
                <a:latin typeface="Source Code Pro"/>
                <a:ea typeface="Source Code Pro"/>
                <a:cs typeface="Source Code Pro"/>
                <a:sym typeface="Source Code Pro"/>
              </a:rPr>
              <a:t>Audience</a:t>
            </a:r>
            <a:endParaRPr sz="2700">
              <a:latin typeface="Source Code Pro"/>
              <a:ea typeface="Source Code Pro"/>
              <a:cs typeface="Source Code Pro"/>
              <a:sym typeface="Source Code Pro"/>
            </a:endParaRPr>
          </a:p>
          <a:p>
            <a:pPr indent="-400050" lvl="0" marL="457200" rtl="0" algn="l">
              <a:spcBef>
                <a:spcPts val="0"/>
              </a:spcBef>
              <a:spcAft>
                <a:spcPts val="0"/>
              </a:spcAft>
              <a:buSzPts val="2700"/>
              <a:buFont typeface="Source Code Pro"/>
              <a:buChar char="●"/>
            </a:pPr>
            <a:r>
              <a:rPr lang="en" sz="2700">
                <a:latin typeface="Source Code Pro"/>
                <a:ea typeface="Source Code Pro"/>
                <a:cs typeface="Source Code Pro"/>
                <a:sym typeface="Source Code Pro"/>
              </a:rPr>
              <a:t>Speaker</a:t>
            </a:r>
            <a:endParaRPr sz="2700">
              <a:latin typeface="Source Code Pro"/>
              <a:ea typeface="Source Code Pro"/>
              <a:cs typeface="Source Code Pro"/>
              <a:sym typeface="Source Code Pro"/>
            </a:endParaRPr>
          </a:p>
          <a:p>
            <a:pPr indent="-400050" lvl="0" marL="457200" rtl="0" algn="l">
              <a:spcBef>
                <a:spcPts val="0"/>
              </a:spcBef>
              <a:spcAft>
                <a:spcPts val="0"/>
              </a:spcAft>
              <a:buSzPts val="2700"/>
              <a:buFont typeface="Source Code Pro"/>
              <a:buChar char="●"/>
            </a:pPr>
            <a:r>
              <a:rPr lang="en" sz="2700">
                <a:latin typeface="Source Code Pro"/>
                <a:ea typeface="Source Code Pro"/>
                <a:cs typeface="Source Code Pro"/>
                <a:sym typeface="Source Code Pro"/>
              </a:rPr>
              <a:t>Purpose</a:t>
            </a:r>
            <a:endParaRPr sz="2700">
              <a:latin typeface="Source Code Pro"/>
              <a:ea typeface="Source Code Pro"/>
              <a:cs typeface="Source Code Pro"/>
              <a:sym typeface="Source Code Pro"/>
            </a:endParaRPr>
          </a:p>
          <a:p>
            <a:pPr indent="-400050" lvl="0" marL="457200" rtl="0" algn="l">
              <a:spcBef>
                <a:spcPts val="0"/>
              </a:spcBef>
              <a:spcAft>
                <a:spcPts val="0"/>
              </a:spcAft>
              <a:buSzPts val="2700"/>
              <a:buFont typeface="Source Code Pro"/>
              <a:buChar char="●"/>
            </a:pPr>
            <a:r>
              <a:rPr lang="en" sz="2700">
                <a:latin typeface="Source Code Pro"/>
                <a:ea typeface="Source Code Pro"/>
                <a:cs typeface="Source Code Pro"/>
                <a:sym typeface="Source Code Pro"/>
              </a:rPr>
              <a:t>Context</a:t>
            </a:r>
            <a:endParaRPr sz="2700">
              <a:latin typeface="Source Code Pro"/>
              <a:ea typeface="Source Code Pro"/>
              <a:cs typeface="Source Code Pro"/>
              <a:sym typeface="Source Code Pro"/>
            </a:endParaRPr>
          </a:p>
        </p:txBody>
      </p:sp>
      <p:sp>
        <p:nvSpPr>
          <p:cNvPr id="124" name="Google Shape;124;p22"/>
          <p:cNvSpPr txBox="1"/>
          <p:nvPr>
            <p:ph idx="1" type="body"/>
          </p:nvPr>
        </p:nvSpPr>
        <p:spPr>
          <a:xfrm>
            <a:off x="-30575" y="4555350"/>
            <a:ext cx="6519300" cy="557100"/>
          </a:xfrm>
          <a:prstGeom prst="rect">
            <a:avLst/>
          </a:prstGeom>
          <a:solidFill>
            <a:schemeClr val="lt1"/>
          </a:solidFill>
        </p:spPr>
        <p:txBody>
          <a:bodyPr anchorCtr="0" anchor="t" bIns="91425" lIns="91425" spcFirstLastPara="1" rIns="91425" wrap="square" tIns="91425">
            <a:normAutofit fontScale="77500"/>
          </a:bodyPr>
          <a:lstStyle/>
          <a:p>
            <a:pPr indent="0" lvl="0" marL="0" rtl="0" algn="l">
              <a:spcBef>
                <a:spcPts val="0"/>
              </a:spcBef>
              <a:spcAft>
                <a:spcPts val="1200"/>
              </a:spcAft>
              <a:buNone/>
            </a:pPr>
            <a:r>
              <a:rPr lang="en" sz="2600">
                <a:solidFill>
                  <a:srgbClr val="000000"/>
                </a:solidFill>
              </a:rPr>
              <a:t>Is bias or an imperative in this picture?</a:t>
            </a:r>
            <a:endParaRPr sz="2600">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3"/>
          <p:cNvSpPr txBox="1"/>
          <p:nvPr>
            <p:ph type="title"/>
          </p:nvPr>
        </p:nvSpPr>
        <p:spPr>
          <a:xfrm>
            <a:off x="271175" y="0"/>
            <a:ext cx="8573100" cy="122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7080"/>
              <a:t>Text &amp; Image Analysis Questions</a:t>
            </a:r>
            <a:endParaRPr sz="7080"/>
          </a:p>
        </p:txBody>
      </p:sp>
      <p:sp>
        <p:nvSpPr>
          <p:cNvPr id="130" name="Google Shape;130;p23"/>
          <p:cNvSpPr txBox="1"/>
          <p:nvPr>
            <p:ph idx="1" type="body"/>
          </p:nvPr>
        </p:nvSpPr>
        <p:spPr>
          <a:xfrm>
            <a:off x="260300" y="1310225"/>
            <a:ext cx="8573100" cy="353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00000"/>
                </a:solidFill>
              </a:rPr>
              <a:t>Message:</a:t>
            </a:r>
            <a:r>
              <a:rPr lang="en" sz="2600">
                <a:solidFill>
                  <a:srgbClr val="000000"/>
                </a:solidFill>
              </a:rPr>
              <a:t> What is the author trying to say?</a:t>
            </a:r>
            <a:endParaRPr sz="2600">
              <a:solidFill>
                <a:srgbClr val="000000"/>
              </a:solidFill>
            </a:endParaRPr>
          </a:p>
          <a:p>
            <a:pPr indent="0" lvl="0" marL="0" rtl="0" algn="l">
              <a:spcBef>
                <a:spcPts val="1200"/>
              </a:spcBef>
              <a:spcAft>
                <a:spcPts val="0"/>
              </a:spcAft>
              <a:buNone/>
            </a:pPr>
            <a:r>
              <a:rPr b="1" lang="en" sz="2600">
                <a:solidFill>
                  <a:srgbClr val="000000"/>
                </a:solidFill>
              </a:rPr>
              <a:t>Purpose:</a:t>
            </a:r>
            <a:r>
              <a:rPr lang="en" sz="2600">
                <a:solidFill>
                  <a:srgbClr val="000000"/>
                </a:solidFill>
              </a:rPr>
              <a:t> Why was this article created?</a:t>
            </a:r>
            <a:endParaRPr b="1" sz="2600">
              <a:solidFill>
                <a:srgbClr val="000000"/>
              </a:solidFill>
            </a:endParaRPr>
          </a:p>
          <a:p>
            <a:pPr indent="0" lvl="0" marL="0" rtl="0" algn="l">
              <a:spcBef>
                <a:spcPts val="1200"/>
              </a:spcBef>
              <a:spcAft>
                <a:spcPts val="0"/>
              </a:spcAft>
              <a:buNone/>
            </a:pPr>
            <a:r>
              <a:rPr b="1" lang="en" sz="2600">
                <a:solidFill>
                  <a:srgbClr val="000000"/>
                </a:solidFill>
              </a:rPr>
              <a:t>Context:</a:t>
            </a:r>
            <a:r>
              <a:rPr lang="en" sz="2600">
                <a:solidFill>
                  <a:srgbClr val="000000"/>
                </a:solidFill>
              </a:rPr>
              <a:t> What background information is needed to understand this article?</a:t>
            </a:r>
            <a:endParaRPr sz="2600">
              <a:solidFill>
                <a:srgbClr val="000000"/>
              </a:solidFill>
            </a:endParaRPr>
          </a:p>
          <a:p>
            <a:pPr indent="0" lvl="0" marL="0" rtl="0" algn="l">
              <a:spcBef>
                <a:spcPts val="1200"/>
              </a:spcBef>
              <a:spcAft>
                <a:spcPts val="0"/>
              </a:spcAft>
              <a:buNone/>
            </a:pPr>
            <a:r>
              <a:rPr b="1" lang="en" sz="2600">
                <a:solidFill>
                  <a:srgbClr val="000000"/>
                </a:solidFill>
              </a:rPr>
              <a:t>Speaker:</a:t>
            </a:r>
            <a:r>
              <a:rPr lang="en" sz="2600">
                <a:solidFill>
                  <a:srgbClr val="000000"/>
                </a:solidFill>
              </a:rPr>
              <a:t> Who is saying this?</a:t>
            </a:r>
            <a:endParaRPr sz="2600">
              <a:solidFill>
                <a:srgbClr val="000000"/>
              </a:solidFill>
            </a:endParaRPr>
          </a:p>
          <a:p>
            <a:pPr indent="0" lvl="0" marL="0" rtl="0" algn="l">
              <a:spcBef>
                <a:spcPts val="1200"/>
              </a:spcBef>
              <a:spcAft>
                <a:spcPts val="0"/>
              </a:spcAft>
              <a:buNone/>
            </a:pPr>
            <a:r>
              <a:rPr b="1" lang="en" sz="2600">
                <a:solidFill>
                  <a:srgbClr val="000000"/>
                </a:solidFill>
              </a:rPr>
              <a:t>Audience:</a:t>
            </a:r>
            <a:r>
              <a:rPr lang="en" sz="2600">
                <a:solidFill>
                  <a:srgbClr val="000000"/>
                </a:solidFill>
              </a:rPr>
              <a:t> Who is this article for?</a:t>
            </a:r>
            <a:endParaRPr sz="2600">
              <a:solidFill>
                <a:srgbClr val="000000"/>
              </a:solidFill>
            </a:endParaRPr>
          </a:p>
          <a:p>
            <a:pPr indent="0" lvl="0" marL="0" rtl="0" algn="l">
              <a:spcBef>
                <a:spcPts val="1200"/>
              </a:spcBef>
              <a:spcAft>
                <a:spcPts val="1200"/>
              </a:spcAft>
              <a:buNone/>
            </a:pPr>
            <a:r>
              <a:t/>
            </a:r>
            <a:endParaRPr sz="1800"/>
          </a:p>
        </p:txBody>
      </p:sp>
      <p:sp>
        <p:nvSpPr>
          <p:cNvPr id="131" name="Google Shape;131;p23"/>
          <p:cNvSpPr/>
          <p:nvPr/>
        </p:nvSpPr>
        <p:spPr>
          <a:xfrm>
            <a:off x="0" y="1990800"/>
            <a:ext cx="8797800" cy="1564200"/>
          </a:xfrm>
          <a:prstGeom prst="roundRect">
            <a:avLst>
              <a:gd fmla="val 16667" name="adj"/>
            </a:avLst>
          </a:prstGeom>
          <a:no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3"/>
          <p:cNvSpPr/>
          <p:nvPr/>
        </p:nvSpPr>
        <p:spPr>
          <a:xfrm>
            <a:off x="0" y="3621600"/>
            <a:ext cx="8797800" cy="1138800"/>
          </a:xfrm>
          <a:prstGeom prst="roundRect">
            <a:avLst>
              <a:gd fmla="val 16667" name="adj"/>
            </a:avLst>
          </a:prstGeom>
          <a:noFill/>
          <a:ln cap="flat" cmpd="sng" w="28575">
            <a:solidFill>
              <a:srgbClr val="1E562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3"/>
          <p:cNvSpPr/>
          <p:nvPr/>
        </p:nvSpPr>
        <p:spPr>
          <a:xfrm>
            <a:off x="0" y="1310225"/>
            <a:ext cx="8797800" cy="630900"/>
          </a:xfrm>
          <a:prstGeom prst="roundRect">
            <a:avLst>
              <a:gd fmla="val 16667" name="adj"/>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4" name="Google Shape;134;p23"/>
          <p:cNvPicPr preferRelativeResize="0"/>
          <p:nvPr/>
        </p:nvPicPr>
        <p:blipFill>
          <a:blip r:embed="rId3">
            <a:alphaModFix/>
          </a:blip>
          <a:stretch>
            <a:fillRect/>
          </a:stretch>
        </p:blipFill>
        <p:spPr>
          <a:xfrm>
            <a:off x="1686820" y="23813"/>
            <a:ext cx="5720068" cy="5095875"/>
          </a:xfrm>
          <a:prstGeom prst="rect">
            <a:avLst/>
          </a:prstGeom>
          <a:noFill/>
          <a:ln cap="flat" cmpd="sng" w="2857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