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13716000" cx="24384000"/>
  <p:notesSz cx="6858000" cy="9144000"/>
  <p:embeddedFontLst>
    <p:embeddedFont>
      <p:font typeface="Helvetica Neue"/>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0" roundtripDataSignature="AMtx7mhw8aL6343IbCK7bElGirErVKj3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HelveticaNeue-bold.fntdata"/><Relationship Id="rId16" Type="http://schemas.openxmlformats.org/officeDocument/2006/relationships/font" Target="fonts/HelveticaNeue-regular.fntdata"/><Relationship Id="rId19" Type="http://schemas.openxmlformats.org/officeDocument/2006/relationships/font" Target="fonts/HelveticaNeue-boldItalic.fntdata"/><Relationship Id="rId18" Type="http://schemas.openxmlformats.org/officeDocument/2006/relationships/font" Target="fonts/HelveticaNeue-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 name="Google Shape;8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13"/>
          <p:cNvSpPr txBox="1"/>
          <p:nvPr>
            <p:ph idx="1" type="body"/>
          </p:nvPr>
        </p:nvSpPr>
        <p:spPr>
          <a:xfrm>
            <a:off x="1201340" y="11859862"/>
            <a:ext cx="21971003"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1" name="Google Shape;11;p13"/>
          <p:cNvSpPr txBox="1"/>
          <p:nvPr>
            <p:ph type="title"/>
          </p:nvPr>
        </p:nvSpPr>
        <p:spPr>
          <a:xfrm>
            <a:off x="1206496" y="2574991"/>
            <a:ext cx="21971004" cy="4648201"/>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12" name="Google Shape;12;p13"/>
          <p:cNvSpPr txBox="1"/>
          <p:nvPr>
            <p:ph idx="2" type="body"/>
          </p:nvPr>
        </p:nvSpPr>
        <p:spPr>
          <a:xfrm>
            <a:off x="1201342" y="7223190"/>
            <a:ext cx="21971001" cy="1905001"/>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3" name="Google Shape;13;p13"/>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ullets &amp; Live Video Large">
  <p:cSld name="Title, Bullets &amp; Live Video Large">
    <p:spTree>
      <p:nvGrpSpPr>
        <p:cNvPr id="50" name="Shape 50"/>
        <p:cNvGrpSpPr/>
        <p:nvPr/>
      </p:nvGrpSpPr>
      <p:grpSpPr>
        <a:xfrm>
          <a:off x="0" y="0"/>
          <a:ext cx="0" cy="0"/>
          <a:chOff x="0" y="0"/>
          <a:chExt cx="0" cy="0"/>
        </a:xfrm>
      </p:grpSpPr>
      <p:sp>
        <p:nvSpPr>
          <p:cNvPr id="51" name="Google Shape;51;p22"/>
          <p:cNvSpPr txBox="1"/>
          <p:nvPr>
            <p:ph idx="1" type="body"/>
          </p:nvPr>
        </p:nvSpPr>
        <p:spPr>
          <a:xfrm>
            <a:off x="1206500" y="2372962"/>
            <a:ext cx="9779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2" name="Google Shape;52;p22"/>
          <p:cNvSpPr txBox="1"/>
          <p:nvPr>
            <p:ph idx="2" type="body"/>
          </p:nvPr>
        </p:nvSpPr>
        <p:spPr>
          <a:xfrm>
            <a:off x="1206500" y="4248504"/>
            <a:ext cx="9779000" cy="8256630"/>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53" name="Google Shape;53;p22"/>
          <p:cNvSpPr txBox="1"/>
          <p:nvPr>
            <p:ph type="title"/>
          </p:nvPr>
        </p:nvSpPr>
        <p:spPr>
          <a:xfrm>
            <a:off x="1206500" y="1079500"/>
            <a:ext cx="9779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54" name="Google Shape;54;p22"/>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p:cSld name="Section">
    <p:spTree>
      <p:nvGrpSpPr>
        <p:cNvPr id="55" name="Shape 55"/>
        <p:cNvGrpSpPr/>
        <p:nvPr/>
      </p:nvGrpSpPr>
      <p:grpSpPr>
        <a:xfrm>
          <a:off x="0" y="0"/>
          <a:ext cx="0" cy="0"/>
          <a:chOff x="0" y="0"/>
          <a:chExt cx="0" cy="0"/>
        </a:xfrm>
      </p:grpSpPr>
      <p:sp>
        <p:nvSpPr>
          <p:cNvPr id="56" name="Google Shape;56;p23"/>
          <p:cNvSpPr txBox="1"/>
          <p:nvPr>
            <p:ph type="title"/>
          </p:nvPr>
        </p:nvSpPr>
        <p:spPr>
          <a:xfrm>
            <a:off x="1206496" y="4533900"/>
            <a:ext cx="21971004" cy="4648200"/>
          </a:xfrm>
          <a:prstGeom prst="rect">
            <a:avLst/>
          </a:prstGeom>
          <a:noFill/>
          <a:ln>
            <a:noFill/>
          </a:ln>
        </p:spPr>
        <p:txBody>
          <a:bodyPr anchorCtr="0" anchor="ctr"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b="0" sz="11600">
                <a:latin typeface="Helvetica Neue"/>
                <a:ea typeface="Helvetica Neue"/>
                <a:cs typeface="Helvetica Neue"/>
                <a:sym typeface="Helvetica Neu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57" name="Google Shape;57;p23"/>
          <p:cNvSpPr txBox="1"/>
          <p:nvPr>
            <p:ph idx="12" type="sldNum"/>
          </p:nvPr>
        </p:nvSpPr>
        <p:spPr>
          <a:xfrm>
            <a:off x="12001499" y="13085233"/>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58" name="Shape 58"/>
        <p:cNvGrpSpPr/>
        <p:nvPr/>
      </p:nvGrpSpPr>
      <p:grpSpPr>
        <a:xfrm>
          <a:off x="0" y="0"/>
          <a:ext cx="0" cy="0"/>
          <a:chOff x="0" y="0"/>
          <a:chExt cx="0" cy="0"/>
        </a:xfrm>
      </p:grpSpPr>
      <p:sp>
        <p:nvSpPr>
          <p:cNvPr id="59" name="Google Shape;59;p24"/>
          <p:cNvSpPr txBox="1"/>
          <p:nvPr>
            <p:ph type="title"/>
          </p:nvPr>
        </p:nvSpPr>
        <p:spPr>
          <a:xfrm>
            <a:off x="1206500" y="1079500"/>
            <a:ext cx="21971000" cy="1434949"/>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60" name="Google Shape;60;p24"/>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1" name="Google Shape;61;p24"/>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spTree>
      <p:nvGrpSpPr>
        <p:cNvPr id="62" name="Shape 62"/>
        <p:cNvGrpSpPr/>
        <p:nvPr/>
      </p:nvGrpSpPr>
      <p:grpSpPr>
        <a:xfrm>
          <a:off x="0" y="0"/>
          <a:ext cx="0" cy="0"/>
          <a:chOff x="0" y="0"/>
          <a:chExt cx="0" cy="0"/>
        </a:xfrm>
      </p:grpSpPr>
      <p:sp>
        <p:nvSpPr>
          <p:cNvPr id="63" name="Google Shape;63;p25"/>
          <p:cNvSpPr txBox="1"/>
          <p:nvPr>
            <p:ph type="title"/>
          </p:nvPr>
        </p:nvSpPr>
        <p:spPr>
          <a:xfrm>
            <a:off x="1206500" y="1079500"/>
            <a:ext cx="21971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64" name="Google Shape;64;p25"/>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5" name="Google Shape;65;p25"/>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1800"/>
              </a:spcBef>
              <a:spcAft>
                <a:spcPts val="0"/>
              </a:spcAft>
              <a:buClr>
                <a:srgbClr val="000000"/>
              </a:buClr>
              <a:buSzPts val="5500"/>
              <a:buFont typeface="Helvetica Neue"/>
              <a:buNone/>
              <a:defRPr sz="5500"/>
            </a:lvl1pPr>
            <a:lvl2pPr indent="-228600" lvl="1" marL="914400" algn="l">
              <a:lnSpc>
                <a:spcPct val="100000"/>
              </a:lnSpc>
              <a:spcBef>
                <a:spcPts val="1800"/>
              </a:spcBef>
              <a:spcAft>
                <a:spcPts val="0"/>
              </a:spcAft>
              <a:buClr>
                <a:srgbClr val="000000"/>
              </a:buClr>
              <a:buSzPts val="5500"/>
              <a:buFont typeface="Helvetica Neue"/>
              <a:buNone/>
              <a:defRPr sz="5500"/>
            </a:lvl2pPr>
            <a:lvl3pPr indent="-228600" lvl="2" marL="1371600" algn="l">
              <a:lnSpc>
                <a:spcPct val="100000"/>
              </a:lnSpc>
              <a:spcBef>
                <a:spcPts val="1800"/>
              </a:spcBef>
              <a:spcAft>
                <a:spcPts val="0"/>
              </a:spcAft>
              <a:buClr>
                <a:srgbClr val="000000"/>
              </a:buClr>
              <a:buSzPts val="5500"/>
              <a:buFont typeface="Helvetica Neue"/>
              <a:buNone/>
              <a:defRPr sz="5500"/>
            </a:lvl3pPr>
            <a:lvl4pPr indent="-228600" lvl="3" marL="1828800" algn="l">
              <a:lnSpc>
                <a:spcPct val="100000"/>
              </a:lnSpc>
              <a:spcBef>
                <a:spcPts val="1800"/>
              </a:spcBef>
              <a:spcAft>
                <a:spcPts val="0"/>
              </a:spcAft>
              <a:buClr>
                <a:srgbClr val="000000"/>
              </a:buClr>
              <a:buSzPts val="5500"/>
              <a:buFont typeface="Helvetica Neue"/>
              <a:buNone/>
              <a:defRPr sz="5500"/>
            </a:lvl4pPr>
            <a:lvl5pPr indent="-228600" lvl="4" marL="2286000" algn="l">
              <a:lnSpc>
                <a:spcPct val="100000"/>
              </a:lnSpc>
              <a:spcBef>
                <a:spcPts val="1800"/>
              </a:spcBef>
              <a:spcAft>
                <a:spcPts val="0"/>
              </a:spcAft>
              <a:buClr>
                <a:srgbClr val="000000"/>
              </a:buClr>
              <a:buSzPts val="5500"/>
              <a:buFont typeface="Helvetica Neue"/>
              <a:buNone/>
              <a:defRPr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6" name="Google Shape;66;p25"/>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tement">
  <p:cSld name="Statement">
    <p:spTree>
      <p:nvGrpSpPr>
        <p:cNvPr id="67" name="Shape 67"/>
        <p:cNvGrpSpPr/>
        <p:nvPr/>
      </p:nvGrpSpPr>
      <p:grpSpPr>
        <a:xfrm>
          <a:off x="0" y="0"/>
          <a:ext cx="0" cy="0"/>
          <a:chOff x="0" y="0"/>
          <a:chExt cx="0" cy="0"/>
        </a:xfrm>
      </p:grpSpPr>
      <p:sp>
        <p:nvSpPr>
          <p:cNvPr id="68" name="Google Shape;68;p26"/>
          <p:cNvSpPr txBox="1"/>
          <p:nvPr>
            <p:ph idx="1" type="body"/>
          </p:nvPr>
        </p:nvSpPr>
        <p:spPr>
          <a:xfrm>
            <a:off x="1206500" y="4920843"/>
            <a:ext cx="21971000" cy="3874314"/>
          </a:xfrm>
          <a:prstGeom prst="rect">
            <a:avLst/>
          </a:prstGeom>
          <a:noFill/>
          <a:ln>
            <a:noFill/>
          </a:ln>
        </p:spPr>
        <p:txBody>
          <a:bodyPr anchorCtr="0" anchor="ctr" bIns="50800" lIns="50800" spcFirstLastPara="1" rIns="50800" wrap="square" tIns="50800">
            <a:normAutofit/>
          </a:bodyPr>
          <a:lstStyle>
            <a:lvl1pPr indent="-228600" lvl="0" marL="4572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1pPr>
            <a:lvl2pPr indent="-228600" lvl="1" marL="9144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2pPr>
            <a:lvl3pPr indent="-228600" lvl="2" marL="13716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3pPr>
            <a:lvl4pPr indent="-228600" lvl="3" marL="18288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4pPr>
            <a:lvl5pPr indent="-228600" lvl="4" marL="2286000" algn="ctr">
              <a:lnSpc>
                <a:spcPct val="80000"/>
              </a:lnSpc>
              <a:spcBef>
                <a:spcPts val="0"/>
              </a:spcBef>
              <a:spcAft>
                <a:spcPts val="0"/>
              </a:spcAft>
              <a:buClr>
                <a:srgbClr val="000000"/>
              </a:buClr>
              <a:buSzPts val="11600"/>
              <a:buFont typeface="Helvetica Neue"/>
              <a:buNone/>
              <a:defRPr sz="11600">
                <a:latin typeface="Helvetica Neue"/>
                <a:ea typeface="Helvetica Neue"/>
                <a:cs typeface="Helvetica Neue"/>
                <a:sym typeface="Helvetica Neue"/>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69" name="Google Shape;69;p26"/>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Quote">
    <p:spTree>
      <p:nvGrpSpPr>
        <p:cNvPr id="70" name="Shape 70"/>
        <p:cNvGrpSpPr/>
        <p:nvPr/>
      </p:nvGrpSpPr>
      <p:grpSpPr>
        <a:xfrm>
          <a:off x="0" y="0"/>
          <a:ext cx="0" cy="0"/>
          <a:chOff x="0" y="0"/>
          <a:chExt cx="0" cy="0"/>
        </a:xfrm>
      </p:grpSpPr>
      <p:sp>
        <p:nvSpPr>
          <p:cNvPr id="71" name="Google Shape;71;p27"/>
          <p:cNvSpPr txBox="1"/>
          <p:nvPr>
            <p:ph idx="1" type="body"/>
          </p:nvPr>
        </p:nvSpPr>
        <p:spPr>
          <a:xfrm>
            <a:off x="2430025" y="10675453"/>
            <a:ext cx="20200052"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72" name="Google Shape;72;p27"/>
          <p:cNvSpPr txBox="1"/>
          <p:nvPr>
            <p:ph idx="2" type="body"/>
          </p:nvPr>
        </p:nvSpPr>
        <p:spPr>
          <a:xfrm>
            <a:off x="1753923" y="4939860"/>
            <a:ext cx="20876154" cy="3836280"/>
          </a:xfrm>
          <a:prstGeom prst="rect">
            <a:avLst/>
          </a:prstGeom>
          <a:noFill/>
          <a:ln>
            <a:noFill/>
          </a:ln>
        </p:spPr>
        <p:txBody>
          <a:bodyPr anchorCtr="0" anchor="t" bIns="50800" lIns="50800" spcFirstLastPara="1" rIns="50800" wrap="square" tIns="50800">
            <a:normAutofit/>
          </a:bodyPr>
          <a:lstStyle>
            <a:lvl1pPr indent="-228600" lvl="0" marL="4572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1pPr>
            <a:lvl2pPr indent="-228600" lvl="1" marL="9144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2pPr>
            <a:lvl3pPr indent="-228600" lvl="2" marL="1371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3pPr>
            <a:lvl4pPr indent="-228600" lvl="3" marL="18288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4pPr>
            <a:lvl5pPr indent="-228600" lvl="4" marL="22860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73" name="Google Shape;73;p27"/>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3 Up">
  <p:cSld name="Photo - 3 Up">
    <p:spTree>
      <p:nvGrpSpPr>
        <p:cNvPr id="74" name="Shape 74"/>
        <p:cNvGrpSpPr/>
        <p:nvPr/>
      </p:nvGrpSpPr>
      <p:grpSpPr>
        <a:xfrm>
          <a:off x="0" y="0"/>
          <a:ext cx="0" cy="0"/>
          <a:chOff x="0" y="0"/>
          <a:chExt cx="0" cy="0"/>
        </a:xfrm>
      </p:grpSpPr>
      <p:sp>
        <p:nvSpPr>
          <p:cNvPr id="75" name="Google Shape;75;p28"/>
          <p:cNvSpPr/>
          <p:nvPr>
            <p:ph idx="2" type="pic"/>
          </p:nvPr>
        </p:nvSpPr>
        <p:spPr>
          <a:xfrm>
            <a:off x="15760700" y="1016000"/>
            <a:ext cx="7439099" cy="5949678"/>
          </a:xfrm>
          <a:prstGeom prst="rect">
            <a:avLst/>
          </a:prstGeom>
          <a:noFill/>
          <a:ln>
            <a:noFill/>
          </a:ln>
        </p:spPr>
      </p:sp>
      <p:sp>
        <p:nvSpPr>
          <p:cNvPr id="76" name="Google Shape;76;p28"/>
          <p:cNvSpPr/>
          <p:nvPr>
            <p:ph idx="3" type="pic"/>
          </p:nvPr>
        </p:nvSpPr>
        <p:spPr>
          <a:xfrm>
            <a:off x="13500100" y="3978275"/>
            <a:ext cx="10439400" cy="12150181"/>
          </a:xfrm>
          <a:prstGeom prst="rect">
            <a:avLst/>
          </a:prstGeom>
          <a:noFill/>
          <a:ln>
            <a:noFill/>
          </a:ln>
        </p:spPr>
      </p:sp>
      <p:sp>
        <p:nvSpPr>
          <p:cNvPr id="77" name="Google Shape;77;p28"/>
          <p:cNvSpPr/>
          <p:nvPr>
            <p:ph idx="4" type="pic"/>
          </p:nvPr>
        </p:nvSpPr>
        <p:spPr>
          <a:xfrm>
            <a:off x="-139700" y="495300"/>
            <a:ext cx="16611600" cy="12458700"/>
          </a:xfrm>
          <a:prstGeom prst="rect">
            <a:avLst/>
          </a:prstGeom>
          <a:noFill/>
          <a:ln>
            <a:noFill/>
          </a:ln>
        </p:spPr>
      </p:sp>
      <p:sp>
        <p:nvSpPr>
          <p:cNvPr id="78" name="Google Shape;78;p28"/>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p:cSld name="Photo">
    <p:spTree>
      <p:nvGrpSpPr>
        <p:cNvPr id="79" name="Shape 79"/>
        <p:cNvGrpSpPr/>
        <p:nvPr/>
      </p:nvGrpSpPr>
      <p:grpSpPr>
        <a:xfrm>
          <a:off x="0" y="0"/>
          <a:ext cx="0" cy="0"/>
          <a:chOff x="0" y="0"/>
          <a:chExt cx="0" cy="0"/>
        </a:xfrm>
      </p:grpSpPr>
      <p:sp>
        <p:nvSpPr>
          <p:cNvPr id="80" name="Google Shape;80;p29"/>
          <p:cNvSpPr/>
          <p:nvPr>
            <p:ph idx="2" type="pic"/>
          </p:nvPr>
        </p:nvSpPr>
        <p:spPr>
          <a:xfrm>
            <a:off x="-1333500" y="-5524500"/>
            <a:ext cx="27051000" cy="21640800"/>
          </a:xfrm>
          <a:prstGeom prst="rect">
            <a:avLst/>
          </a:prstGeom>
          <a:noFill/>
          <a:ln>
            <a:noFill/>
          </a:ln>
        </p:spPr>
      </p:sp>
      <p:sp>
        <p:nvSpPr>
          <p:cNvPr id="81" name="Google Shape;81;p29"/>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algn="ctr">
              <a:lnSpc>
                <a:spcPct val="100000"/>
              </a:lnSpc>
              <a:spcBef>
                <a:spcPts val="0"/>
              </a:spcBef>
              <a:spcAft>
                <a:spcPts val="0"/>
              </a:spcAft>
              <a:buClr>
                <a:srgbClr val="FFFFFF"/>
              </a:buClr>
              <a:buSzPts val="1800"/>
              <a:buFont typeface="Helvetica Neue"/>
              <a:buNone/>
              <a:defRPr>
                <a:solidFill>
                  <a:srgbClr val="FFFFFF"/>
                </a:solidFill>
              </a:defRPr>
            </a:lvl1pPr>
            <a:lvl2pPr indent="0" lvl="1" marL="0" marR="0" algn="ctr">
              <a:lnSpc>
                <a:spcPct val="100000"/>
              </a:lnSpc>
              <a:spcBef>
                <a:spcPts val="0"/>
              </a:spcBef>
              <a:spcAft>
                <a:spcPts val="0"/>
              </a:spcAft>
              <a:buClr>
                <a:srgbClr val="FFFFFF"/>
              </a:buClr>
              <a:buSzPts val="1800"/>
              <a:buFont typeface="Helvetica Neue"/>
              <a:buNone/>
              <a:defRPr>
                <a:solidFill>
                  <a:srgbClr val="FFFFFF"/>
                </a:solidFill>
              </a:defRPr>
            </a:lvl2pPr>
            <a:lvl3pPr indent="0" lvl="2" marL="0" marR="0" algn="ctr">
              <a:lnSpc>
                <a:spcPct val="100000"/>
              </a:lnSpc>
              <a:spcBef>
                <a:spcPts val="0"/>
              </a:spcBef>
              <a:spcAft>
                <a:spcPts val="0"/>
              </a:spcAft>
              <a:buClr>
                <a:srgbClr val="FFFFFF"/>
              </a:buClr>
              <a:buSzPts val="1800"/>
              <a:buFont typeface="Helvetica Neue"/>
              <a:buNone/>
              <a:defRPr>
                <a:solidFill>
                  <a:srgbClr val="FFFFFF"/>
                </a:solidFill>
              </a:defRPr>
            </a:lvl3pPr>
            <a:lvl4pPr indent="0" lvl="3" marL="0" marR="0" algn="ctr">
              <a:lnSpc>
                <a:spcPct val="100000"/>
              </a:lnSpc>
              <a:spcBef>
                <a:spcPts val="0"/>
              </a:spcBef>
              <a:spcAft>
                <a:spcPts val="0"/>
              </a:spcAft>
              <a:buClr>
                <a:srgbClr val="FFFFFF"/>
              </a:buClr>
              <a:buSzPts val="1800"/>
              <a:buFont typeface="Helvetica Neue"/>
              <a:buNone/>
              <a:defRPr>
                <a:solidFill>
                  <a:srgbClr val="FFFFFF"/>
                </a:solidFill>
              </a:defRPr>
            </a:lvl4pPr>
            <a:lvl5pPr indent="0" lvl="4" marL="0" marR="0" algn="ctr">
              <a:lnSpc>
                <a:spcPct val="100000"/>
              </a:lnSpc>
              <a:spcBef>
                <a:spcPts val="0"/>
              </a:spcBef>
              <a:spcAft>
                <a:spcPts val="0"/>
              </a:spcAft>
              <a:buClr>
                <a:srgbClr val="FFFFFF"/>
              </a:buClr>
              <a:buSzPts val="1800"/>
              <a:buFont typeface="Helvetica Neue"/>
              <a:buNone/>
              <a:defRPr>
                <a:solidFill>
                  <a:srgbClr val="FFFFFF"/>
                </a:solidFill>
              </a:defRPr>
            </a:lvl5pPr>
            <a:lvl6pPr indent="0" lvl="5" marL="0" marR="0" algn="ctr">
              <a:lnSpc>
                <a:spcPct val="100000"/>
              </a:lnSpc>
              <a:spcBef>
                <a:spcPts val="0"/>
              </a:spcBef>
              <a:spcAft>
                <a:spcPts val="0"/>
              </a:spcAft>
              <a:buClr>
                <a:srgbClr val="FFFFFF"/>
              </a:buClr>
              <a:buSzPts val="1800"/>
              <a:buFont typeface="Helvetica Neue"/>
              <a:buNone/>
              <a:defRPr>
                <a:solidFill>
                  <a:srgbClr val="FFFFFF"/>
                </a:solidFill>
              </a:defRPr>
            </a:lvl6pPr>
            <a:lvl7pPr indent="0" lvl="6" marL="0" marR="0" algn="ctr">
              <a:lnSpc>
                <a:spcPct val="100000"/>
              </a:lnSpc>
              <a:spcBef>
                <a:spcPts val="0"/>
              </a:spcBef>
              <a:spcAft>
                <a:spcPts val="0"/>
              </a:spcAft>
              <a:buClr>
                <a:srgbClr val="FFFFFF"/>
              </a:buClr>
              <a:buSzPts val="1800"/>
              <a:buFont typeface="Helvetica Neue"/>
              <a:buNone/>
              <a:defRPr>
                <a:solidFill>
                  <a:srgbClr val="FFFFFF"/>
                </a:solidFill>
              </a:defRPr>
            </a:lvl7pPr>
            <a:lvl8pPr indent="0" lvl="7" marL="0" marR="0" algn="ctr">
              <a:lnSpc>
                <a:spcPct val="100000"/>
              </a:lnSpc>
              <a:spcBef>
                <a:spcPts val="0"/>
              </a:spcBef>
              <a:spcAft>
                <a:spcPts val="0"/>
              </a:spcAft>
              <a:buClr>
                <a:srgbClr val="FFFFFF"/>
              </a:buClr>
              <a:buSzPts val="1800"/>
              <a:buFont typeface="Helvetica Neue"/>
              <a:buNone/>
              <a:defRPr>
                <a:solidFill>
                  <a:srgbClr val="FFFFFF"/>
                </a:solidFill>
              </a:defRPr>
            </a:lvl8pPr>
            <a:lvl9pPr indent="0" lvl="8" marL="0" marR="0" algn="ctr">
              <a:lnSpc>
                <a:spcPct val="100000"/>
              </a:lnSpc>
              <a:spcBef>
                <a:spcPts val="0"/>
              </a:spcBef>
              <a:spcAft>
                <a:spcPts val="0"/>
              </a:spcAft>
              <a:buClr>
                <a:srgbClr val="FFFFFF"/>
              </a:buClr>
              <a:buSzPts val="1800"/>
              <a:buFont typeface="Helvetica Neue"/>
              <a:buNone/>
              <a:defRPr>
                <a:solidFill>
                  <a:srgbClr val="FFFFFF"/>
                </a:solidFill>
              </a:defRPr>
            </a:lvl9pPr>
          </a:lstStyle>
          <a:p>
            <a:pPr indent="0" lvl="0" marL="0" rtl="0" algn="ctr">
              <a:spcBef>
                <a:spcPts val="0"/>
              </a:spcBef>
              <a:spcAft>
                <a:spcPts val="0"/>
              </a:spcAft>
              <a:buNone/>
            </a:pPr>
            <a:fld id="{00000000-1234-1234-1234-123412341234}" type="slidenum">
              <a:rPr lang="en-US"/>
              <a:t>‹#›</a:t>
            </a:fld>
            <a:endParaRPr>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Fact" type="tx">
  <p:cSld name="TITLE_AND_BODY">
    <p:spTree>
      <p:nvGrpSpPr>
        <p:cNvPr id="14" name="Shape 14"/>
        <p:cNvGrpSpPr/>
        <p:nvPr/>
      </p:nvGrpSpPr>
      <p:grpSpPr>
        <a:xfrm>
          <a:off x="0" y="0"/>
          <a:ext cx="0" cy="0"/>
          <a:chOff x="0" y="0"/>
          <a:chExt cx="0" cy="0"/>
        </a:xfrm>
      </p:grpSpPr>
      <p:sp>
        <p:nvSpPr>
          <p:cNvPr id="15" name="Google Shape;15;p14"/>
          <p:cNvSpPr txBox="1"/>
          <p:nvPr>
            <p:ph idx="1" type="body"/>
          </p:nvPr>
        </p:nvSpPr>
        <p:spPr>
          <a:xfrm>
            <a:off x="1206500" y="1075927"/>
            <a:ext cx="21971000" cy="7241584"/>
          </a:xfrm>
          <a:prstGeom prst="rect">
            <a:avLst/>
          </a:prstGeom>
          <a:noFill/>
          <a:ln>
            <a:noFill/>
          </a:ln>
        </p:spPr>
        <p:txBody>
          <a:bodyPr anchorCtr="0" anchor="b" bIns="50800" lIns="50800" spcFirstLastPara="1" rIns="50800" wrap="square" tIns="50800">
            <a:normAutofit/>
          </a:bodyPr>
          <a:lstStyle>
            <a:lvl1pPr indent="-228600" lvl="0" marL="457200" algn="ctr">
              <a:lnSpc>
                <a:spcPct val="80000"/>
              </a:lnSpc>
              <a:spcBef>
                <a:spcPts val="0"/>
              </a:spcBef>
              <a:spcAft>
                <a:spcPts val="0"/>
              </a:spcAft>
              <a:buClr>
                <a:srgbClr val="000000"/>
              </a:buClr>
              <a:buSzPts val="25000"/>
              <a:buFont typeface="Helvetica Neue"/>
              <a:buNone/>
              <a:defRPr b="1" sz="25000"/>
            </a:lvl1pPr>
            <a:lvl2pPr indent="-228600" lvl="1" marL="914400" algn="ctr">
              <a:lnSpc>
                <a:spcPct val="80000"/>
              </a:lnSpc>
              <a:spcBef>
                <a:spcPts val="0"/>
              </a:spcBef>
              <a:spcAft>
                <a:spcPts val="0"/>
              </a:spcAft>
              <a:buClr>
                <a:srgbClr val="000000"/>
              </a:buClr>
              <a:buSzPts val="25000"/>
              <a:buFont typeface="Helvetica Neue"/>
              <a:buNone/>
              <a:defRPr b="1" sz="25000"/>
            </a:lvl2pPr>
            <a:lvl3pPr indent="-228600" lvl="2" marL="1371600" algn="ctr">
              <a:lnSpc>
                <a:spcPct val="80000"/>
              </a:lnSpc>
              <a:spcBef>
                <a:spcPts val="0"/>
              </a:spcBef>
              <a:spcAft>
                <a:spcPts val="0"/>
              </a:spcAft>
              <a:buClr>
                <a:srgbClr val="000000"/>
              </a:buClr>
              <a:buSzPts val="25000"/>
              <a:buFont typeface="Helvetica Neue"/>
              <a:buNone/>
              <a:defRPr b="1" sz="25000"/>
            </a:lvl3pPr>
            <a:lvl4pPr indent="-228600" lvl="3" marL="1828800" algn="ctr">
              <a:lnSpc>
                <a:spcPct val="80000"/>
              </a:lnSpc>
              <a:spcBef>
                <a:spcPts val="0"/>
              </a:spcBef>
              <a:spcAft>
                <a:spcPts val="0"/>
              </a:spcAft>
              <a:buClr>
                <a:srgbClr val="000000"/>
              </a:buClr>
              <a:buSzPts val="25000"/>
              <a:buFont typeface="Helvetica Neue"/>
              <a:buNone/>
              <a:defRPr b="1" sz="25000"/>
            </a:lvl4pPr>
            <a:lvl5pPr indent="-228600" lvl="4" marL="2286000" algn="ctr">
              <a:lnSpc>
                <a:spcPct val="80000"/>
              </a:lnSpc>
              <a:spcBef>
                <a:spcPts val="0"/>
              </a:spcBef>
              <a:spcAft>
                <a:spcPts val="0"/>
              </a:spcAft>
              <a:buClr>
                <a:srgbClr val="000000"/>
              </a:buClr>
              <a:buSzPts val="25000"/>
              <a:buFont typeface="Helvetica Neue"/>
              <a:buNone/>
              <a:defRPr b="1" sz="250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6" name="Google Shape;16;p14"/>
          <p:cNvSpPr txBox="1"/>
          <p:nvPr>
            <p:ph idx="2" type="body"/>
          </p:nvPr>
        </p:nvSpPr>
        <p:spPr>
          <a:xfrm>
            <a:off x="1206500" y="8262180"/>
            <a:ext cx="21971000" cy="934780"/>
          </a:xfrm>
          <a:prstGeom prst="rect">
            <a:avLst/>
          </a:prstGeom>
          <a:noFill/>
          <a:ln>
            <a:noFill/>
          </a:ln>
        </p:spPr>
        <p:txBody>
          <a:bodyPr anchorCtr="0" anchor="t" bIns="45700" lIns="45700" spcFirstLastPara="1" rIns="45700" wrap="square" tIns="45700">
            <a:normAutofit/>
          </a:bodyPr>
          <a:lstStyle>
            <a:lvl1pPr indent="-228600" lvl="0" marL="457200" algn="ctr">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17" name="Google Shape;17;p14"/>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18" name="Shape 18"/>
        <p:cNvGrpSpPr/>
        <p:nvPr/>
      </p:nvGrpSpPr>
      <p:grpSpPr>
        <a:xfrm>
          <a:off x="0" y="0"/>
          <a:ext cx="0" cy="0"/>
          <a:chOff x="0" y="0"/>
          <a:chExt cx="0" cy="0"/>
        </a:xfrm>
      </p:grpSpPr>
      <p:sp>
        <p:nvSpPr>
          <p:cNvPr id="19" name="Google Shape;19;p15"/>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Photo">
  <p:cSld name="Title &amp; Photo">
    <p:spTree>
      <p:nvGrpSpPr>
        <p:cNvPr id="20" name="Shape 20"/>
        <p:cNvGrpSpPr/>
        <p:nvPr/>
      </p:nvGrpSpPr>
      <p:grpSpPr>
        <a:xfrm>
          <a:off x="0" y="0"/>
          <a:ext cx="0" cy="0"/>
          <a:chOff x="0" y="0"/>
          <a:chExt cx="0" cy="0"/>
        </a:xfrm>
      </p:grpSpPr>
      <p:sp>
        <p:nvSpPr>
          <p:cNvPr id="21" name="Google Shape;21;p16"/>
          <p:cNvSpPr/>
          <p:nvPr>
            <p:ph idx="2" type="pic"/>
          </p:nvPr>
        </p:nvSpPr>
        <p:spPr>
          <a:xfrm>
            <a:off x="-1155700" y="-1295400"/>
            <a:ext cx="26746200" cy="16018933"/>
          </a:xfrm>
          <a:prstGeom prst="rect">
            <a:avLst/>
          </a:prstGeom>
          <a:noFill/>
          <a:ln>
            <a:noFill/>
          </a:ln>
        </p:spPr>
      </p:sp>
      <p:sp>
        <p:nvSpPr>
          <p:cNvPr id="22" name="Google Shape;22;p16"/>
          <p:cNvSpPr txBox="1"/>
          <p:nvPr>
            <p:ph type="title"/>
          </p:nvPr>
        </p:nvSpPr>
        <p:spPr>
          <a:xfrm>
            <a:off x="1206500" y="7124700"/>
            <a:ext cx="21971000" cy="4648200"/>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23" name="Google Shape;23;p16"/>
          <p:cNvSpPr txBox="1"/>
          <p:nvPr>
            <p:ph idx="1" type="body"/>
          </p:nvPr>
        </p:nvSpPr>
        <p:spPr>
          <a:xfrm>
            <a:off x="1207690" y="1106137"/>
            <a:ext cx="21968621" cy="636979"/>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3600"/>
              <a:buFont typeface="Helvetica Neue"/>
              <a:buNone/>
              <a:defRPr b="1" sz="36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4" name="Google Shape;24;p16"/>
          <p:cNvSpPr txBox="1"/>
          <p:nvPr>
            <p:ph idx="3" type="body"/>
          </p:nvPr>
        </p:nvSpPr>
        <p:spPr>
          <a:xfrm>
            <a:off x="1206500" y="11609910"/>
            <a:ext cx="21971000" cy="1116952"/>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25" name="Google Shape;25;p16"/>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Photo Alt">
  <p:cSld name="Title &amp; Photo Alt">
    <p:spTree>
      <p:nvGrpSpPr>
        <p:cNvPr id="26" name="Shape 26"/>
        <p:cNvGrpSpPr/>
        <p:nvPr/>
      </p:nvGrpSpPr>
      <p:grpSpPr>
        <a:xfrm>
          <a:off x="0" y="0"/>
          <a:ext cx="0" cy="0"/>
          <a:chOff x="0" y="0"/>
          <a:chExt cx="0" cy="0"/>
        </a:xfrm>
      </p:grpSpPr>
      <p:sp>
        <p:nvSpPr>
          <p:cNvPr id="27" name="Google Shape;27;p17"/>
          <p:cNvSpPr/>
          <p:nvPr>
            <p:ph idx="2" type="pic"/>
          </p:nvPr>
        </p:nvSpPr>
        <p:spPr>
          <a:xfrm>
            <a:off x="10972800" y="-203200"/>
            <a:ext cx="12144837" cy="14135100"/>
          </a:xfrm>
          <a:prstGeom prst="rect">
            <a:avLst/>
          </a:prstGeom>
          <a:noFill/>
          <a:ln>
            <a:noFill/>
          </a:ln>
        </p:spPr>
      </p:sp>
      <p:sp>
        <p:nvSpPr>
          <p:cNvPr id="28" name="Google Shape;28;p17"/>
          <p:cNvSpPr txBox="1"/>
          <p:nvPr>
            <p:ph type="title"/>
          </p:nvPr>
        </p:nvSpPr>
        <p:spPr>
          <a:xfrm>
            <a:off x="1206500" y="1270000"/>
            <a:ext cx="9779000" cy="5882273"/>
          </a:xfrm>
          <a:prstGeom prst="rect">
            <a:avLst/>
          </a:prstGeom>
          <a:noFill/>
          <a:ln>
            <a:noFill/>
          </a:ln>
        </p:spPr>
        <p:txBody>
          <a:bodyPr anchorCtr="0" anchor="b"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29" name="Google Shape;29;p17"/>
          <p:cNvSpPr txBox="1"/>
          <p:nvPr>
            <p:ph idx="1" type="body"/>
          </p:nvPr>
        </p:nvSpPr>
        <p:spPr>
          <a:xfrm>
            <a:off x="1206500" y="7060576"/>
            <a:ext cx="9779000" cy="5385424"/>
          </a:xfrm>
          <a:prstGeom prst="rect">
            <a:avLst/>
          </a:prstGeom>
          <a:noFill/>
          <a:ln>
            <a:noFill/>
          </a:ln>
        </p:spPr>
        <p:txBody>
          <a:bodyPr anchorCtr="0" anchor="t" bIns="50800" lIns="50800" spcFirstLastPara="1" rIns="50800" wrap="square" tIns="508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228600" lvl="1" marL="914400" algn="l">
              <a:lnSpc>
                <a:spcPct val="100000"/>
              </a:lnSpc>
              <a:spcBef>
                <a:spcPts val="0"/>
              </a:spcBef>
              <a:spcAft>
                <a:spcPts val="0"/>
              </a:spcAft>
              <a:buClr>
                <a:srgbClr val="000000"/>
              </a:buClr>
              <a:buSzPts val="5500"/>
              <a:buFont typeface="Helvetica Neue"/>
              <a:buNone/>
              <a:defRPr b="1" sz="5500"/>
            </a:lvl2pPr>
            <a:lvl3pPr indent="-228600" lvl="2" marL="1371600" algn="l">
              <a:lnSpc>
                <a:spcPct val="100000"/>
              </a:lnSpc>
              <a:spcBef>
                <a:spcPts val="0"/>
              </a:spcBef>
              <a:spcAft>
                <a:spcPts val="0"/>
              </a:spcAft>
              <a:buClr>
                <a:srgbClr val="000000"/>
              </a:buClr>
              <a:buSzPts val="5500"/>
              <a:buFont typeface="Helvetica Neue"/>
              <a:buNone/>
              <a:defRPr b="1" sz="5500"/>
            </a:lvl3pPr>
            <a:lvl4pPr indent="-228600" lvl="3" marL="1828800" algn="l">
              <a:lnSpc>
                <a:spcPct val="100000"/>
              </a:lnSpc>
              <a:spcBef>
                <a:spcPts val="0"/>
              </a:spcBef>
              <a:spcAft>
                <a:spcPts val="0"/>
              </a:spcAft>
              <a:buClr>
                <a:srgbClr val="000000"/>
              </a:buClr>
              <a:buSzPts val="5500"/>
              <a:buFont typeface="Helvetica Neue"/>
              <a:buNone/>
              <a:defRPr b="1" sz="5500"/>
            </a:lvl4pPr>
            <a:lvl5pPr indent="-228600" lvl="4" marL="2286000" algn="l">
              <a:lnSpc>
                <a:spcPct val="100000"/>
              </a:lnSpc>
              <a:spcBef>
                <a:spcPts val="0"/>
              </a:spcBef>
              <a:spcAft>
                <a:spcPts val="0"/>
              </a:spcAft>
              <a:buClr>
                <a:srgbClr val="000000"/>
              </a:buClr>
              <a:buSzPts val="5500"/>
              <a:buFont typeface="Helvetica Neue"/>
              <a:buNone/>
              <a:defRPr b="1" sz="5500"/>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0" name="Google Shape;30;p17"/>
          <p:cNvSpPr txBox="1"/>
          <p:nvPr>
            <p:ph idx="12" type="sldNum"/>
          </p:nvPr>
        </p:nvSpPr>
        <p:spPr>
          <a:xfrm>
            <a:off x="12001499" y="13085233"/>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Bullets">
  <p:cSld name="Title &amp; Bullets">
    <p:spTree>
      <p:nvGrpSpPr>
        <p:cNvPr id="31" name="Shape 31"/>
        <p:cNvGrpSpPr/>
        <p:nvPr/>
      </p:nvGrpSpPr>
      <p:grpSpPr>
        <a:xfrm>
          <a:off x="0" y="0"/>
          <a:ext cx="0" cy="0"/>
          <a:chOff x="0" y="0"/>
          <a:chExt cx="0" cy="0"/>
        </a:xfrm>
      </p:grpSpPr>
      <p:sp>
        <p:nvSpPr>
          <p:cNvPr id="32" name="Google Shape;32;p18"/>
          <p:cNvSpPr txBox="1"/>
          <p:nvPr>
            <p:ph type="title"/>
          </p:nvPr>
        </p:nvSpPr>
        <p:spPr>
          <a:xfrm>
            <a:off x="1206500" y="1079500"/>
            <a:ext cx="21971000" cy="1433163"/>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33" name="Google Shape;33;p18"/>
          <p:cNvSpPr txBox="1"/>
          <p:nvPr>
            <p:ph idx="1" type="body"/>
          </p:nvPr>
        </p:nvSpPr>
        <p:spPr>
          <a:xfrm>
            <a:off x="1206500" y="2372962"/>
            <a:ext cx="21971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4" name="Google Shape;34;p18"/>
          <p:cNvSpPr txBox="1"/>
          <p:nvPr>
            <p:ph idx="2"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5" name="Google Shape;35;p18"/>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s">
  <p:cSld name="Bullets">
    <p:spTree>
      <p:nvGrpSpPr>
        <p:cNvPr id="36" name="Shape 36"/>
        <p:cNvGrpSpPr/>
        <p:nvPr/>
      </p:nvGrpSpPr>
      <p:grpSpPr>
        <a:xfrm>
          <a:off x="0" y="0"/>
          <a:ext cx="0" cy="0"/>
          <a:chOff x="0" y="0"/>
          <a:chExt cx="0" cy="0"/>
        </a:xfrm>
      </p:grpSpPr>
      <p:sp>
        <p:nvSpPr>
          <p:cNvPr id="37" name="Google Shape;37;p19"/>
          <p:cNvSpPr txBox="1"/>
          <p:nvPr>
            <p:ph idx="1"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38" name="Google Shape;38;p19"/>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ullets &amp; Photo">
  <p:cSld name="Title, Bullets &amp; Photo">
    <p:spTree>
      <p:nvGrpSpPr>
        <p:cNvPr id="39" name="Shape 39"/>
        <p:cNvGrpSpPr/>
        <p:nvPr/>
      </p:nvGrpSpPr>
      <p:grpSpPr>
        <a:xfrm>
          <a:off x="0" y="0"/>
          <a:ext cx="0" cy="0"/>
          <a:chOff x="0" y="0"/>
          <a:chExt cx="0" cy="0"/>
        </a:xfrm>
      </p:grpSpPr>
      <p:sp>
        <p:nvSpPr>
          <p:cNvPr id="40" name="Google Shape;40;p20"/>
          <p:cNvSpPr txBox="1"/>
          <p:nvPr>
            <p:ph idx="1" type="body"/>
          </p:nvPr>
        </p:nvSpPr>
        <p:spPr>
          <a:xfrm>
            <a:off x="1206500" y="2372962"/>
            <a:ext cx="9779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1" name="Google Shape;41;p20"/>
          <p:cNvSpPr txBox="1"/>
          <p:nvPr>
            <p:ph idx="2" type="body"/>
          </p:nvPr>
        </p:nvSpPr>
        <p:spPr>
          <a:xfrm>
            <a:off x="1206500" y="4248504"/>
            <a:ext cx="9779000" cy="8256630"/>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2" name="Google Shape;42;p20"/>
          <p:cNvSpPr/>
          <p:nvPr>
            <p:ph idx="3" type="pic"/>
          </p:nvPr>
        </p:nvSpPr>
        <p:spPr>
          <a:xfrm>
            <a:off x="12192000" y="-407266"/>
            <a:ext cx="10916874" cy="14555832"/>
          </a:xfrm>
          <a:prstGeom prst="rect">
            <a:avLst/>
          </a:prstGeom>
          <a:noFill/>
          <a:ln>
            <a:noFill/>
          </a:ln>
        </p:spPr>
      </p:sp>
      <p:sp>
        <p:nvSpPr>
          <p:cNvPr id="43" name="Google Shape;43;p20"/>
          <p:cNvSpPr txBox="1"/>
          <p:nvPr>
            <p:ph type="title"/>
          </p:nvPr>
        </p:nvSpPr>
        <p:spPr>
          <a:xfrm>
            <a:off x="1206500" y="1079500"/>
            <a:ext cx="9779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4" name="Google Shape;44;p20"/>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ullets &amp; Live Video Small">
  <p:cSld name="Title, Bullets &amp; Live Video Small">
    <p:spTree>
      <p:nvGrpSpPr>
        <p:cNvPr id="45" name="Shape 45"/>
        <p:cNvGrpSpPr/>
        <p:nvPr/>
      </p:nvGrpSpPr>
      <p:grpSpPr>
        <a:xfrm>
          <a:off x="0" y="0"/>
          <a:ext cx="0" cy="0"/>
          <a:chOff x="0" y="0"/>
          <a:chExt cx="0" cy="0"/>
        </a:xfrm>
      </p:grpSpPr>
      <p:sp>
        <p:nvSpPr>
          <p:cNvPr id="46" name="Google Shape;46;p21"/>
          <p:cNvSpPr txBox="1"/>
          <p:nvPr>
            <p:ph idx="1" type="body"/>
          </p:nvPr>
        </p:nvSpPr>
        <p:spPr>
          <a:xfrm>
            <a:off x="1206500" y="2372962"/>
            <a:ext cx="9779000" cy="934780"/>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0"/>
              </a:spcBef>
              <a:spcAft>
                <a:spcPts val="0"/>
              </a:spcAft>
              <a:buClr>
                <a:srgbClr val="000000"/>
              </a:buClr>
              <a:buSzPts val="5500"/>
              <a:buFont typeface="Helvetica Neue"/>
              <a:buNone/>
              <a:defRPr b="1" sz="5500"/>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7" name="Google Shape;47;p21"/>
          <p:cNvSpPr txBox="1"/>
          <p:nvPr>
            <p:ph idx="2" type="body"/>
          </p:nvPr>
        </p:nvSpPr>
        <p:spPr>
          <a:xfrm>
            <a:off x="1206500" y="4248504"/>
            <a:ext cx="9779000" cy="8256630"/>
          </a:xfrm>
          <a:prstGeom prst="rect">
            <a:avLst/>
          </a:prstGeom>
          <a:noFill/>
          <a:ln>
            <a:noFill/>
          </a:ln>
        </p:spPr>
        <p:txBody>
          <a:bodyPr anchorCtr="0" anchor="t" bIns="50800" lIns="50800" spcFirstLastPara="1" rIns="50800" wrap="square" tIns="50800">
            <a:normAutofit/>
          </a:bodyPr>
          <a:lstStyle>
            <a:lvl1pPr indent="-369189" lvl="0" marL="457200" algn="l">
              <a:lnSpc>
                <a:spcPct val="90000"/>
              </a:lnSpc>
              <a:spcBef>
                <a:spcPts val="4500"/>
              </a:spcBef>
              <a:spcAft>
                <a:spcPts val="0"/>
              </a:spcAft>
              <a:buClr>
                <a:srgbClr val="000000"/>
              </a:buClr>
              <a:buSzPts val="2214"/>
              <a:buChar char="•"/>
              <a:defRPr/>
            </a:lvl1pPr>
            <a:lvl2pPr indent="-369189" lvl="1" marL="914400" algn="l">
              <a:lnSpc>
                <a:spcPct val="90000"/>
              </a:lnSpc>
              <a:spcBef>
                <a:spcPts val="4500"/>
              </a:spcBef>
              <a:spcAft>
                <a:spcPts val="0"/>
              </a:spcAft>
              <a:buClr>
                <a:srgbClr val="000000"/>
              </a:buClr>
              <a:buSzPts val="2214"/>
              <a:buChar char="•"/>
              <a:defRPr/>
            </a:lvl2pPr>
            <a:lvl3pPr indent="-369189" lvl="2" marL="1371600" algn="l">
              <a:lnSpc>
                <a:spcPct val="90000"/>
              </a:lnSpc>
              <a:spcBef>
                <a:spcPts val="4500"/>
              </a:spcBef>
              <a:spcAft>
                <a:spcPts val="0"/>
              </a:spcAft>
              <a:buClr>
                <a:srgbClr val="000000"/>
              </a:buClr>
              <a:buSzPts val="2214"/>
              <a:buChar char="•"/>
              <a:defRPr/>
            </a:lvl3pPr>
            <a:lvl4pPr indent="-369189" lvl="3" marL="1828800" algn="l">
              <a:lnSpc>
                <a:spcPct val="90000"/>
              </a:lnSpc>
              <a:spcBef>
                <a:spcPts val="4500"/>
              </a:spcBef>
              <a:spcAft>
                <a:spcPts val="0"/>
              </a:spcAft>
              <a:buClr>
                <a:srgbClr val="000000"/>
              </a:buClr>
              <a:buSzPts val="2214"/>
              <a:buChar char="•"/>
              <a:defRPr/>
            </a:lvl4pPr>
            <a:lvl5pPr indent="-369189" lvl="4" marL="2286000" algn="l">
              <a:lnSpc>
                <a:spcPct val="90000"/>
              </a:lnSpc>
              <a:spcBef>
                <a:spcPts val="4500"/>
              </a:spcBef>
              <a:spcAft>
                <a:spcPts val="0"/>
              </a:spcAft>
              <a:buClr>
                <a:srgbClr val="000000"/>
              </a:buClr>
              <a:buSzPts val="2214"/>
              <a:buChar char="•"/>
              <a:defRPr/>
            </a:lvl5pPr>
            <a:lvl6pPr indent="-369189" lvl="5" marL="2743200" algn="l">
              <a:lnSpc>
                <a:spcPct val="90000"/>
              </a:lnSpc>
              <a:spcBef>
                <a:spcPts val="4500"/>
              </a:spcBef>
              <a:spcAft>
                <a:spcPts val="0"/>
              </a:spcAft>
              <a:buClr>
                <a:srgbClr val="000000"/>
              </a:buClr>
              <a:buSzPts val="2214"/>
              <a:buChar char="•"/>
              <a:defRPr/>
            </a:lvl6pPr>
            <a:lvl7pPr indent="-369189" lvl="6" marL="3200400" algn="l">
              <a:lnSpc>
                <a:spcPct val="90000"/>
              </a:lnSpc>
              <a:spcBef>
                <a:spcPts val="4500"/>
              </a:spcBef>
              <a:spcAft>
                <a:spcPts val="0"/>
              </a:spcAft>
              <a:buClr>
                <a:srgbClr val="000000"/>
              </a:buClr>
              <a:buSzPts val="2214"/>
              <a:buChar char="•"/>
              <a:defRPr/>
            </a:lvl7pPr>
            <a:lvl8pPr indent="-369189" lvl="7" marL="3657600" algn="l">
              <a:lnSpc>
                <a:spcPct val="90000"/>
              </a:lnSpc>
              <a:spcBef>
                <a:spcPts val="4500"/>
              </a:spcBef>
              <a:spcAft>
                <a:spcPts val="0"/>
              </a:spcAft>
              <a:buClr>
                <a:srgbClr val="000000"/>
              </a:buClr>
              <a:buSzPts val="2214"/>
              <a:buChar char="•"/>
              <a:defRPr/>
            </a:lvl8pPr>
            <a:lvl9pPr indent="-369189" lvl="8" marL="4114800" algn="l">
              <a:lnSpc>
                <a:spcPct val="90000"/>
              </a:lnSpc>
              <a:spcBef>
                <a:spcPts val="4500"/>
              </a:spcBef>
              <a:spcAft>
                <a:spcPts val="0"/>
              </a:spcAft>
              <a:buClr>
                <a:srgbClr val="000000"/>
              </a:buClr>
              <a:buSzPts val="2214"/>
              <a:buChar char="•"/>
              <a:defRPr/>
            </a:lvl9pPr>
          </a:lstStyle>
          <a:p/>
        </p:txBody>
      </p:sp>
      <p:sp>
        <p:nvSpPr>
          <p:cNvPr id="48" name="Google Shape;48;p21"/>
          <p:cNvSpPr txBox="1"/>
          <p:nvPr>
            <p:ph type="title"/>
          </p:nvPr>
        </p:nvSpPr>
        <p:spPr>
          <a:xfrm>
            <a:off x="1206500" y="1079500"/>
            <a:ext cx="9779000" cy="1435100"/>
          </a:xfrm>
          <a:prstGeom prst="rect">
            <a:avLst/>
          </a:prstGeom>
          <a:noFill/>
          <a:ln>
            <a:noFill/>
          </a:ln>
        </p:spPr>
        <p:txBody>
          <a:bodyPr anchorCtr="0" anchor="t" bIns="50800" lIns="50800" spcFirstLastPara="1" rIns="50800" wrap="square" tIns="5080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p:txBody>
      </p:sp>
      <p:sp>
        <p:nvSpPr>
          <p:cNvPr id="49" name="Google Shape;49;p21"/>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algn="ctr">
              <a:lnSpc>
                <a:spcPct val="100000"/>
              </a:lnSpc>
              <a:spcBef>
                <a:spcPts val="0"/>
              </a:spcBef>
              <a:spcAft>
                <a:spcPts val="0"/>
              </a:spcAft>
              <a:buClr>
                <a:srgbClr val="000000"/>
              </a:buClr>
              <a:buSzPts val="1800"/>
              <a:buFont typeface="Helvetica Neue"/>
              <a:buNone/>
              <a:defRPr sz="1800"/>
            </a:lvl1pPr>
            <a:lvl2pPr indent="0" lvl="1" marL="0" algn="ctr">
              <a:lnSpc>
                <a:spcPct val="100000"/>
              </a:lnSpc>
              <a:spcBef>
                <a:spcPts val="0"/>
              </a:spcBef>
              <a:spcAft>
                <a:spcPts val="0"/>
              </a:spcAft>
              <a:buClr>
                <a:srgbClr val="000000"/>
              </a:buClr>
              <a:buSzPts val="1800"/>
              <a:buFont typeface="Helvetica Neue"/>
              <a:buNone/>
              <a:defRPr sz="1800"/>
            </a:lvl2pPr>
            <a:lvl3pPr indent="0" lvl="2" marL="0" algn="ctr">
              <a:lnSpc>
                <a:spcPct val="100000"/>
              </a:lnSpc>
              <a:spcBef>
                <a:spcPts val="0"/>
              </a:spcBef>
              <a:spcAft>
                <a:spcPts val="0"/>
              </a:spcAft>
              <a:buClr>
                <a:srgbClr val="000000"/>
              </a:buClr>
              <a:buSzPts val="1800"/>
              <a:buFont typeface="Helvetica Neue"/>
              <a:buNone/>
              <a:defRPr sz="1800"/>
            </a:lvl3pPr>
            <a:lvl4pPr indent="0" lvl="3" marL="0" algn="ctr">
              <a:lnSpc>
                <a:spcPct val="100000"/>
              </a:lnSpc>
              <a:spcBef>
                <a:spcPts val="0"/>
              </a:spcBef>
              <a:spcAft>
                <a:spcPts val="0"/>
              </a:spcAft>
              <a:buClr>
                <a:srgbClr val="000000"/>
              </a:buClr>
              <a:buSzPts val="1800"/>
              <a:buFont typeface="Helvetica Neue"/>
              <a:buNone/>
              <a:defRPr sz="1800"/>
            </a:lvl4pPr>
            <a:lvl5pPr indent="0" lvl="4" marL="0" algn="ctr">
              <a:lnSpc>
                <a:spcPct val="100000"/>
              </a:lnSpc>
              <a:spcBef>
                <a:spcPts val="0"/>
              </a:spcBef>
              <a:spcAft>
                <a:spcPts val="0"/>
              </a:spcAft>
              <a:buClr>
                <a:srgbClr val="000000"/>
              </a:buClr>
              <a:buSzPts val="1800"/>
              <a:buFont typeface="Helvetica Neue"/>
              <a:buNone/>
              <a:defRPr sz="1800"/>
            </a:lvl5pPr>
            <a:lvl6pPr indent="0" lvl="5" marL="0" algn="ctr">
              <a:lnSpc>
                <a:spcPct val="100000"/>
              </a:lnSpc>
              <a:spcBef>
                <a:spcPts val="0"/>
              </a:spcBef>
              <a:spcAft>
                <a:spcPts val="0"/>
              </a:spcAft>
              <a:buClr>
                <a:srgbClr val="000000"/>
              </a:buClr>
              <a:buSzPts val="1800"/>
              <a:buFont typeface="Helvetica Neue"/>
              <a:buNone/>
              <a:defRPr sz="1800"/>
            </a:lvl6pPr>
            <a:lvl7pPr indent="0" lvl="6" marL="0" algn="ctr">
              <a:lnSpc>
                <a:spcPct val="100000"/>
              </a:lnSpc>
              <a:spcBef>
                <a:spcPts val="0"/>
              </a:spcBef>
              <a:spcAft>
                <a:spcPts val="0"/>
              </a:spcAft>
              <a:buClr>
                <a:srgbClr val="000000"/>
              </a:buClr>
              <a:buSzPts val="1800"/>
              <a:buFont typeface="Helvetica Neue"/>
              <a:buNone/>
              <a:defRPr sz="1800"/>
            </a:lvl7pPr>
            <a:lvl8pPr indent="0" lvl="7" marL="0" algn="ctr">
              <a:lnSpc>
                <a:spcPct val="100000"/>
              </a:lnSpc>
              <a:spcBef>
                <a:spcPts val="0"/>
              </a:spcBef>
              <a:spcAft>
                <a:spcPts val="0"/>
              </a:spcAft>
              <a:buClr>
                <a:srgbClr val="000000"/>
              </a:buClr>
              <a:buSzPts val="1800"/>
              <a:buFont typeface="Helvetica Neue"/>
              <a:buNone/>
              <a:defRPr sz="1800"/>
            </a:lvl8pPr>
            <a:lvl9pPr indent="0" lvl="8" marL="0" algn="ctr">
              <a:lnSpc>
                <a:spcPct val="100000"/>
              </a:lnSpc>
              <a:spcBef>
                <a:spcPts val="0"/>
              </a:spcBef>
              <a:spcAft>
                <a:spcPts val="0"/>
              </a:spcAft>
              <a:buClr>
                <a:srgbClr val="000000"/>
              </a:buClr>
              <a:buSzPts val="1800"/>
              <a:buFont typeface="Helvetica Neue"/>
              <a:buNone/>
              <a:defRPr sz="1800"/>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2.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1206500" y="1079500"/>
            <a:ext cx="21971000" cy="1433163"/>
          </a:xfrm>
          <a:prstGeom prst="rect">
            <a:avLst/>
          </a:prstGeom>
          <a:noFill/>
          <a:ln>
            <a:noFill/>
          </a:ln>
        </p:spPr>
        <p:txBody>
          <a:bodyPr anchorCtr="0" anchor="t" bIns="50800" lIns="50800" spcFirstLastPara="1" rIns="50800" wrap="square" tIns="50800">
            <a:normAutofit/>
          </a:bodyPr>
          <a:lstStyle>
            <a:lvl1pPr lvl="0"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1pPr>
            <a:lvl2pPr lvl="1"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2pPr>
            <a:lvl3pPr lvl="2"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3pPr>
            <a:lvl4pPr lvl="3"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4pPr>
            <a:lvl5pPr lvl="4"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5pPr>
            <a:lvl6pPr lvl="5"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6pPr>
            <a:lvl7pPr lvl="6"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7pPr>
            <a:lvl8pPr lvl="7"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8pPr>
            <a:lvl9pPr lvl="8" marR="0" rtl="0" algn="l">
              <a:lnSpc>
                <a:spcPct val="80000"/>
              </a:lnSpc>
              <a:spcBef>
                <a:spcPts val="0"/>
              </a:spcBef>
              <a:spcAft>
                <a:spcPts val="0"/>
              </a:spcAft>
              <a:buClr>
                <a:srgbClr val="000000"/>
              </a:buClr>
              <a:buSzPts val="8500"/>
              <a:buFont typeface="Helvetica Neue"/>
              <a:buNone/>
              <a:defRPr b="1" i="0" sz="8500" u="none" cap="none" strike="noStrike">
                <a:solidFill>
                  <a:srgbClr val="000000"/>
                </a:solidFill>
                <a:latin typeface="Helvetica Neue"/>
                <a:ea typeface="Helvetica Neue"/>
                <a:cs typeface="Helvetica Neue"/>
                <a:sym typeface="Helvetica Neue"/>
              </a:defRPr>
            </a:lvl9pPr>
          </a:lstStyle>
          <a:p/>
        </p:txBody>
      </p:sp>
      <p:sp>
        <p:nvSpPr>
          <p:cNvPr id="7" name="Google Shape;7;p12"/>
          <p:cNvSpPr txBox="1"/>
          <p:nvPr>
            <p:ph idx="1" type="body"/>
          </p:nvPr>
        </p:nvSpPr>
        <p:spPr>
          <a:xfrm>
            <a:off x="1206500" y="4248504"/>
            <a:ext cx="21971000" cy="8256012"/>
          </a:xfrm>
          <a:prstGeom prst="rect">
            <a:avLst/>
          </a:prstGeom>
          <a:noFill/>
          <a:ln>
            <a:noFill/>
          </a:ln>
        </p:spPr>
        <p:txBody>
          <a:bodyPr anchorCtr="0" anchor="t" bIns="50800" lIns="50800" spcFirstLastPara="1" rIns="50800" wrap="square" tIns="50800">
            <a:normAutofit/>
          </a:bodyPr>
          <a:lstStyle>
            <a:lvl1pPr indent="-603504" lvl="0" marL="4572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1pPr>
            <a:lvl2pPr indent="-603504" lvl="1" marL="9144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2pPr>
            <a:lvl3pPr indent="-603504" lvl="2" marL="13716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3pPr>
            <a:lvl4pPr indent="-603504" lvl="3" marL="18288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4pPr>
            <a:lvl5pPr indent="-603504" lvl="4" marL="22860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5pPr>
            <a:lvl6pPr indent="-603504" lvl="5" marL="27432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6pPr>
            <a:lvl7pPr indent="-603504" lvl="6" marL="32004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7pPr>
            <a:lvl8pPr indent="-603504" lvl="7" marL="36576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8pPr>
            <a:lvl9pPr indent="-603503" lvl="8" marL="4114800" marR="0" rtl="0" algn="l">
              <a:lnSpc>
                <a:spcPct val="90000"/>
              </a:lnSpc>
              <a:spcBef>
                <a:spcPts val="4500"/>
              </a:spcBef>
              <a:spcAft>
                <a:spcPts val="0"/>
              </a:spcAft>
              <a:buClr>
                <a:srgbClr val="000000"/>
              </a:buClr>
              <a:buSzPts val="5904"/>
              <a:buFont typeface="Helvetica Neue"/>
              <a:buChar char="•"/>
              <a:defRPr b="0" i="0" sz="4800" u="none" cap="none" strike="noStrike">
                <a:solidFill>
                  <a:srgbClr val="000000"/>
                </a:solidFill>
                <a:latin typeface="Helvetica Neue"/>
                <a:ea typeface="Helvetica Neue"/>
                <a:cs typeface="Helvetica Neue"/>
                <a:sym typeface="Helvetica Neue"/>
              </a:defRPr>
            </a:lvl9pPr>
          </a:lstStyle>
          <a:p/>
        </p:txBody>
      </p:sp>
      <p:sp>
        <p:nvSpPr>
          <p:cNvPr id="8" name="Google Shape;8;p12"/>
          <p:cNvSpPr txBox="1"/>
          <p:nvPr>
            <p:ph idx="12" type="sldNum"/>
          </p:nvPr>
        </p:nvSpPr>
        <p:spPr>
          <a:xfrm>
            <a:off x="12001499" y="13080999"/>
            <a:ext cx="368505" cy="374600"/>
          </a:xfrm>
          <a:prstGeom prst="rect">
            <a:avLst/>
          </a:prstGeom>
          <a:noFill/>
          <a:ln>
            <a:noFill/>
          </a:ln>
        </p:spPr>
        <p:txBody>
          <a:bodyPr anchorCtr="0" anchor="b" bIns="50800" lIns="50800" spcFirstLastPara="1" rIns="50800" wrap="square" tIns="50800">
            <a:spAutoFit/>
          </a:bodyPr>
          <a:lstStyle>
            <a:lvl1pPr indent="0" lvl="0"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1pPr>
            <a:lvl2pPr indent="0" lvl="1"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2pPr>
            <a:lvl3pPr indent="0" lvl="2"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3pPr>
            <a:lvl4pPr indent="0" lvl="3"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4pPr>
            <a:lvl5pPr indent="0" lvl="4"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5pPr>
            <a:lvl6pPr indent="0" lvl="5"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6pPr>
            <a:lvl7pPr indent="0" lvl="6"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7pPr>
            <a:lvl8pPr indent="0" lvl="7"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8pPr>
            <a:lvl9pPr indent="0" lvl="8" marL="0" marR="0" rtl="0" algn="ctr">
              <a:lnSpc>
                <a:spcPct val="100000"/>
              </a:lnSpc>
              <a:spcBef>
                <a:spcPts val="0"/>
              </a:spcBef>
              <a:spcAft>
                <a:spcPts val="0"/>
              </a:spcAft>
              <a:buClr>
                <a:srgbClr val="000000"/>
              </a:buClr>
              <a:buSzPts val="1800"/>
              <a:buFont typeface="Helvetica Neue"/>
              <a:buNone/>
              <a:defRPr b="0" i="0" sz="1800" u="none" cap="none" strike="noStrike">
                <a:solidFill>
                  <a:srgbClr val="000000"/>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sz="1400">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40" Type="http://schemas.openxmlformats.org/officeDocument/2006/relationships/hyperlink" Target="https://pulitzercenter.org/stories/exodus-nurses-has-caused-medical-brain-drain-nigeria-are-rich-countries-blame" TargetMode="External"/><Relationship Id="rId42" Type="http://schemas.openxmlformats.org/officeDocument/2006/relationships/hyperlink" Target="https://pulitzercenter.org/stories/coup-covid-climate-triple-threat-chasing-citizens-myanmars-rice-bowl" TargetMode="External"/><Relationship Id="rId41" Type="http://schemas.openxmlformats.org/officeDocument/2006/relationships/hyperlink" Target="https://pulitzercenter.org/stories/said-and-others-unresolved-challenges-migrant-integration-italy" TargetMode="External"/><Relationship Id="rId44" Type="http://schemas.openxmlformats.org/officeDocument/2006/relationships/hyperlink" Target="https://pulitzercenter.org/stories/country-welcomes-migration" TargetMode="External"/><Relationship Id="rId43" Type="http://schemas.openxmlformats.org/officeDocument/2006/relationships/hyperlink" Target="https://pulitzercenter.org/stories/dreams-detained-young-migrants-and-families-they-leave-behind-guatemala" TargetMode="External"/><Relationship Id="rId46" Type="http://schemas.openxmlformats.org/officeDocument/2006/relationships/hyperlink" Target="https://pulitzercenter.org/stories/far-home" TargetMode="External"/><Relationship Id="rId45" Type="http://schemas.openxmlformats.org/officeDocument/2006/relationships/hyperlink" Target="https://pulitzercenter.org/stories/inside-malaysias-living-hell-refugee-children"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pulitzercenter.org/stories/separated-migrant-family-six-faced-one-hurdle-after-another-after-immigration-crackdown" TargetMode="External"/><Relationship Id="rId4" Type="http://schemas.openxmlformats.org/officeDocument/2006/relationships/hyperlink" Target="https://pulitzercenter.org/projects/fleeing-violence-mexicans-seek-asylum-us" TargetMode="External"/><Relationship Id="rId9" Type="http://schemas.openxmlformats.org/officeDocument/2006/relationships/hyperlink" Target="https://pulitzercenter.org/projects/extra-continental-migration-longest-journey-america" TargetMode="External"/><Relationship Id="rId48" Type="http://schemas.openxmlformats.org/officeDocument/2006/relationships/hyperlink" Target="https://pulitzercenter.org/stories/far-home" TargetMode="External"/><Relationship Id="rId47" Type="http://schemas.openxmlformats.org/officeDocument/2006/relationships/hyperlink" Target="https://pulitzercenter.org/stories/far-home" TargetMode="External"/><Relationship Id="rId49" Type="http://schemas.openxmlformats.org/officeDocument/2006/relationships/hyperlink" Target="https://pulitzercenter.org/stories/far-home" TargetMode="External"/><Relationship Id="rId5" Type="http://schemas.openxmlformats.org/officeDocument/2006/relationships/hyperlink" Target="https://pulitzercenter.org/projects/fleeing-violence-mexicans-seek-asylum-us" TargetMode="External"/><Relationship Id="rId6" Type="http://schemas.openxmlformats.org/officeDocument/2006/relationships/hyperlink" Target="https://pulitzercenter.org/projects/fleeing-violence-mexicans-seek-asylum-us" TargetMode="External"/><Relationship Id="rId7" Type="http://schemas.openxmlformats.org/officeDocument/2006/relationships/hyperlink" Target="https://pulitzercenter.org/projects/extra-continental-migration-longest-journey-america" TargetMode="External"/><Relationship Id="rId8" Type="http://schemas.openxmlformats.org/officeDocument/2006/relationships/hyperlink" Target="https://pulitzercenter.org/projects/extra-continental-migration-longest-journey-america" TargetMode="External"/><Relationship Id="rId31" Type="http://schemas.openxmlformats.org/officeDocument/2006/relationships/hyperlink" Target="https://pulitzercenter.org/stories/deported-haiti-even-though-he-wasnt-born-there-hes-still-fighting-get-back-us" TargetMode="External"/><Relationship Id="rId30" Type="http://schemas.openxmlformats.org/officeDocument/2006/relationships/hyperlink" Target="https://pulitzercenter.org/stories/separated-migrant-family-six-faced-one-hurdle-after-another-after-immigration-crackdown" TargetMode="External"/><Relationship Id="rId33" Type="http://schemas.openxmlformats.org/officeDocument/2006/relationships/hyperlink" Target="https://pulitzercenter.org/stories/ill-do-it-again-hopes-economic-stability-propel-young-tunisians-across-mediterranean-sea" TargetMode="External"/><Relationship Id="rId32" Type="http://schemas.openxmlformats.org/officeDocument/2006/relationships/hyperlink" Target="https://pulitzercenter.org/stories/they-thought-their-sick-little-girl-would-be-safe-america-then-it-denied-her-family-entry" TargetMode="External"/><Relationship Id="rId35" Type="http://schemas.openxmlformats.org/officeDocument/2006/relationships/hyperlink" Target="https://pulitzercenter.org/stories/ill-do-it-again-hopes-economic-stability-propel-young-tunisians-across-mediterranean-sea" TargetMode="External"/><Relationship Id="rId34" Type="http://schemas.openxmlformats.org/officeDocument/2006/relationships/hyperlink" Target="https://pulitzercenter.org/stories/ill-do-it-again-hopes-economic-stability-propel-young-tunisians-across-mediterranean-sea" TargetMode="External"/><Relationship Id="rId37" Type="http://schemas.openxmlformats.org/officeDocument/2006/relationships/hyperlink" Target="https://pulitzercenter.org/stories/uncertain-futures-ukrainian-refugees-turkey-one-year" TargetMode="External"/><Relationship Id="rId36" Type="http://schemas.openxmlformats.org/officeDocument/2006/relationships/hyperlink" Target="https://pulitzercenter.org/stories/seeking-refuge-story-two-women-i-know" TargetMode="External"/><Relationship Id="rId39" Type="http://schemas.openxmlformats.org/officeDocument/2006/relationships/hyperlink" Target="https://pulitzercenter.org/stories/climate-migration-blind-and-homeless-amid-somalias-drought" TargetMode="External"/><Relationship Id="rId38" Type="http://schemas.openxmlformats.org/officeDocument/2006/relationships/hyperlink" Target="https://pulitzercenter.org/stories/heaven-hell-blue-skies-pain-lament-iraqs-climate-migrants" TargetMode="External"/><Relationship Id="rId20" Type="http://schemas.openxmlformats.org/officeDocument/2006/relationships/hyperlink" Target="https://pulitzercenter.org/stories/life-after-deportation" TargetMode="External"/><Relationship Id="rId22" Type="http://schemas.openxmlformats.org/officeDocument/2006/relationships/hyperlink" Target="https://pulitzercenter.org/stories/life-after-deportation" TargetMode="External"/><Relationship Id="rId21" Type="http://schemas.openxmlformats.org/officeDocument/2006/relationships/hyperlink" Target="https://pulitzercenter.org/stories/life-after-deportation" TargetMode="External"/><Relationship Id="rId24" Type="http://schemas.openxmlformats.org/officeDocument/2006/relationships/hyperlink" Target="https://pulitzercenter.org/stories/life-after-deportation" TargetMode="External"/><Relationship Id="rId23" Type="http://schemas.openxmlformats.org/officeDocument/2006/relationships/hyperlink" Target="https://pulitzercenter.org/stories/life-after-deportation" TargetMode="External"/><Relationship Id="rId26" Type="http://schemas.openxmlformats.org/officeDocument/2006/relationships/hyperlink" Target="https://pulitzercenter.org/stories/here-and-there" TargetMode="External"/><Relationship Id="rId25" Type="http://schemas.openxmlformats.org/officeDocument/2006/relationships/hyperlink" Target="https://pulitzercenter.org/stories/here-and-there" TargetMode="External"/><Relationship Id="rId28" Type="http://schemas.openxmlformats.org/officeDocument/2006/relationships/hyperlink" Target="https://pulitzercenter.org/stories/separated-migrant-family-six-faced-one-hurdle-after-another-after-immigration-crackdown" TargetMode="External"/><Relationship Id="rId27" Type="http://schemas.openxmlformats.org/officeDocument/2006/relationships/hyperlink" Target="https://pulitzercenter.org/stories/here-and-there" TargetMode="External"/><Relationship Id="rId29" Type="http://schemas.openxmlformats.org/officeDocument/2006/relationships/hyperlink" Target="https://pulitzercenter.org/stories/separated-migrant-family-six-faced-one-hurdle-after-another-after-immigration-crackdown" TargetMode="External"/><Relationship Id="rId51" Type="http://schemas.openxmlformats.org/officeDocument/2006/relationships/hyperlink" Target="https://pulitzercenter.org/stories/young-venezuelan-migrants-brazil-drugs-gold-and-early-death" TargetMode="External"/><Relationship Id="rId50" Type="http://schemas.openxmlformats.org/officeDocument/2006/relationships/hyperlink" Target="https://pulitzercenter.org/stories/young-venezuelan-migrants-brazil-drugs-gold-and-early-death" TargetMode="External"/><Relationship Id="rId11" Type="http://schemas.openxmlformats.org/officeDocument/2006/relationships/hyperlink" Target="https://pulitzercenter.org/projects/extra-continental-migration-longest-journey-america" TargetMode="External"/><Relationship Id="rId10" Type="http://schemas.openxmlformats.org/officeDocument/2006/relationships/hyperlink" Target="https://pulitzercenter.org/projects/extra-continental-migration-longest-journey-america" TargetMode="External"/><Relationship Id="rId13" Type="http://schemas.openxmlformats.org/officeDocument/2006/relationships/hyperlink" Target="https://pulitzercenter.org/stories/dreams-derailed" TargetMode="External"/><Relationship Id="rId12" Type="http://schemas.openxmlformats.org/officeDocument/2006/relationships/hyperlink" Target="https://pulitzercenter.org/stories/dreams-derailed" TargetMode="External"/><Relationship Id="rId15" Type="http://schemas.openxmlformats.org/officeDocument/2006/relationships/hyperlink" Target="https://pulitzercenter.org/stories/dreams-derailed" TargetMode="External"/><Relationship Id="rId14" Type="http://schemas.openxmlformats.org/officeDocument/2006/relationships/hyperlink" Target="https://pulitzercenter.org/stories/dreams-derailed" TargetMode="External"/><Relationship Id="rId17" Type="http://schemas.openxmlformats.org/officeDocument/2006/relationships/hyperlink" Target="https://pulitzercenter.org/stories/crossing-border-children" TargetMode="External"/><Relationship Id="rId16" Type="http://schemas.openxmlformats.org/officeDocument/2006/relationships/hyperlink" Target="https://pulitzercenter.org/stories/crossing-border-children" TargetMode="External"/><Relationship Id="rId19" Type="http://schemas.openxmlformats.org/officeDocument/2006/relationships/hyperlink" Target="https://pulitzercenter.org/projects/shared-uncertainty-migration-stories-tunisia" TargetMode="External"/><Relationship Id="rId18" Type="http://schemas.openxmlformats.org/officeDocument/2006/relationships/hyperlink" Target="https://pulitzercenter.org/stories/crossing-border-childre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pulitzercenter.org/projects/exiled-soldiers" TargetMode="External"/><Relationship Id="rId4" Type="http://schemas.openxmlformats.org/officeDocument/2006/relationships/image" Target="../media/image1.jpg"/><Relationship Id="rId5"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
          <p:cNvSpPr txBox="1"/>
          <p:nvPr>
            <p:ph idx="1" type="body"/>
          </p:nvPr>
        </p:nvSpPr>
        <p:spPr>
          <a:xfrm>
            <a:off x="1201340" y="11859862"/>
            <a:ext cx="21971003" cy="636979"/>
          </a:xfrm>
          <a:prstGeom prst="rect">
            <a:avLst/>
          </a:prstGeom>
          <a:noFill/>
          <a:ln>
            <a:noFill/>
          </a:ln>
        </p:spPr>
        <p:txBody>
          <a:bodyPr anchorCtr="0" anchor="t" bIns="45700" lIns="45700" spcFirstLastPara="1" rIns="45700" wrap="square" tIns="45700">
            <a:normAutofit/>
          </a:bodyPr>
          <a:lstStyle/>
          <a:p>
            <a:pPr indent="0" lvl="0" marL="0" rtl="0" algn="l">
              <a:lnSpc>
                <a:spcPct val="100000"/>
              </a:lnSpc>
              <a:spcBef>
                <a:spcPts val="0"/>
              </a:spcBef>
              <a:spcAft>
                <a:spcPts val="0"/>
              </a:spcAft>
              <a:buClr>
                <a:srgbClr val="000000"/>
              </a:buClr>
              <a:buSzPts val="3600"/>
              <a:buFont typeface="Helvetica Neue"/>
              <a:buNone/>
            </a:pPr>
            <a:r>
              <a:rPr b="1" lang="en-US" sz="3600"/>
              <a:t>Robert Frausto March 2024</a:t>
            </a:r>
            <a:endParaRPr/>
          </a:p>
        </p:txBody>
      </p:sp>
      <p:sp>
        <p:nvSpPr>
          <p:cNvPr id="87" name="Google Shape;87;p1"/>
          <p:cNvSpPr txBox="1"/>
          <p:nvPr>
            <p:ph idx="4294967295" type="ctrTitle"/>
          </p:nvPr>
        </p:nvSpPr>
        <p:spPr>
          <a:xfrm>
            <a:off x="1206496" y="2574991"/>
            <a:ext cx="21971004" cy="4648201"/>
          </a:xfrm>
          <a:prstGeom prst="rect">
            <a:avLst/>
          </a:prstGeom>
          <a:noFill/>
          <a:ln>
            <a:noFill/>
          </a:ln>
        </p:spPr>
        <p:txBody>
          <a:bodyPr anchorCtr="0" anchor="b" bIns="50800" lIns="50800" spcFirstLastPara="1" rIns="50800" wrap="square" tIns="50800">
            <a:normAutofit/>
          </a:bodyPr>
          <a:lstStyle/>
          <a:p>
            <a:pPr indent="0" lvl="0" marL="0" marR="0" rtl="0" algn="l">
              <a:lnSpc>
                <a:spcPct val="80000"/>
              </a:lnSpc>
              <a:spcBef>
                <a:spcPts val="0"/>
              </a:spcBef>
              <a:spcAft>
                <a:spcPts val="0"/>
              </a:spcAft>
              <a:buClr>
                <a:srgbClr val="000000"/>
              </a:buClr>
              <a:buSzPts val="11600"/>
              <a:buFont typeface="Helvetica Neue"/>
              <a:buNone/>
            </a:pPr>
            <a:r>
              <a:rPr b="1" i="0" lang="en-US" sz="11600" u="none" cap="none" strike="noStrike">
                <a:solidFill>
                  <a:srgbClr val="000000"/>
                </a:solidFill>
                <a:latin typeface="Helvetica Neue"/>
                <a:ea typeface="Helvetica Neue"/>
                <a:cs typeface="Helvetica Neue"/>
                <a:sym typeface="Helvetica Neue"/>
              </a:rPr>
              <a:t>Under-reported Stories</a:t>
            </a:r>
            <a:endParaRPr/>
          </a:p>
        </p:txBody>
      </p:sp>
      <p:sp>
        <p:nvSpPr>
          <p:cNvPr id="88" name="Google Shape;88;p1"/>
          <p:cNvSpPr txBox="1"/>
          <p:nvPr>
            <p:ph idx="4294967295" type="subTitle"/>
          </p:nvPr>
        </p:nvSpPr>
        <p:spPr>
          <a:xfrm>
            <a:off x="1201342" y="7223190"/>
            <a:ext cx="21971001" cy="1905001"/>
          </a:xfrm>
          <a:prstGeom prst="rect">
            <a:avLst/>
          </a:prstGeom>
          <a:noFill/>
          <a:ln>
            <a:noFill/>
          </a:ln>
        </p:spPr>
        <p:txBody>
          <a:bodyPr anchorCtr="0" anchor="t" bIns="50800" lIns="50800" spcFirstLastPara="1" rIns="50800" wrap="square" tIns="50800">
            <a:normAutofit/>
          </a:bodyPr>
          <a:lstStyle/>
          <a:p>
            <a:pPr indent="0" lvl="0" marL="0" marR="0" rtl="0" algn="l">
              <a:lnSpc>
                <a:spcPct val="100000"/>
              </a:lnSpc>
              <a:spcBef>
                <a:spcPts val="0"/>
              </a:spcBef>
              <a:spcAft>
                <a:spcPts val="0"/>
              </a:spcAft>
              <a:buClr>
                <a:srgbClr val="000000"/>
              </a:buClr>
              <a:buSzPts val="5500"/>
              <a:buFont typeface="Helvetica Neue"/>
              <a:buNone/>
            </a:pPr>
            <a:r>
              <a:rPr b="1" i="0" lang="en-US" sz="5500" u="none" cap="none" strike="noStrike">
                <a:solidFill>
                  <a:srgbClr val="000000"/>
                </a:solidFill>
                <a:latin typeface="Helvetica Neue"/>
                <a:ea typeface="Helvetica Neue"/>
                <a:cs typeface="Helvetica Neue"/>
                <a:sym typeface="Helvetica Neue"/>
              </a:rPr>
              <a:t>Immigration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pic>
        <p:nvPicPr>
          <p:cNvPr descr="3c8641f3c4f91e04e964d2dfd5518673.jpg.jpeg" id="155" name="Google Shape;155;p10"/>
          <p:cNvPicPr preferRelativeResize="0"/>
          <p:nvPr/>
        </p:nvPicPr>
        <p:blipFill rotWithShape="1">
          <a:blip r:embed="rId3">
            <a:alphaModFix/>
          </a:blip>
          <a:srcRect b="0" l="0" r="0" t="0"/>
          <a:stretch/>
        </p:blipFill>
        <p:spPr>
          <a:xfrm>
            <a:off x="1782070" y="1216247"/>
            <a:ext cx="9587493" cy="4972766"/>
          </a:xfrm>
          <a:prstGeom prst="rect">
            <a:avLst/>
          </a:prstGeom>
          <a:noFill/>
          <a:ln>
            <a:noFill/>
          </a:ln>
        </p:spPr>
      </p:pic>
      <p:sp>
        <p:nvSpPr>
          <p:cNvPr id="156" name="Google Shape;156;p10"/>
          <p:cNvSpPr txBox="1"/>
          <p:nvPr/>
        </p:nvSpPr>
        <p:spPr>
          <a:xfrm>
            <a:off x="4740232" y="697973"/>
            <a:ext cx="3671169" cy="595059"/>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3500"/>
              <a:buFont typeface="Arial"/>
              <a:buNone/>
            </a:pPr>
            <a:r>
              <a:rPr b="1" i="0" lang="en-US" sz="3500" u="none" cap="none" strike="noStrike">
                <a:solidFill>
                  <a:srgbClr val="212529"/>
                </a:solidFill>
                <a:latin typeface="Arial"/>
                <a:ea typeface="Arial"/>
                <a:cs typeface="Arial"/>
                <a:sym typeface="Arial"/>
              </a:rPr>
              <a:t>Hector López</a:t>
            </a:r>
            <a:r>
              <a:rPr b="0" i="0" lang="en-US" sz="3500" u="none" cap="none" strike="noStrike">
                <a:solidFill>
                  <a:srgbClr val="212529"/>
                </a:solidFill>
                <a:latin typeface="Arial"/>
                <a:ea typeface="Arial"/>
                <a:cs typeface="Arial"/>
                <a:sym typeface="Arial"/>
              </a:rPr>
              <a:t>, 55</a:t>
            </a:r>
            <a:endParaRPr/>
          </a:p>
        </p:txBody>
      </p:sp>
      <p:sp>
        <p:nvSpPr>
          <p:cNvPr id="157" name="Google Shape;157;p10"/>
          <p:cNvSpPr txBox="1"/>
          <p:nvPr/>
        </p:nvSpPr>
        <p:spPr>
          <a:xfrm>
            <a:off x="1409703" y="6744405"/>
            <a:ext cx="10332228" cy="5878260"/>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He was convicted of several marijuana charges.</a:t>
            </a:r>
            <a:endParaRPr/>
          </a:p>
          <a:p>
            <a:pPr indent="0" lvl="0" marL="0" marR="0" rtl="0" algn="l">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He is trying to return to the US.</a:t>
            </a:r>
            <a:endParaRPr/>
          </a:p>
          <a:p>
            <a:pPr indent="0" lvl="0" marL="0" marR="0" rtl="0" algn="l">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He has grandchildren he has never met. </a:t>
            </a:r>
            <a:endParaRPr/>
          </a:p>
          <a:p>
            <a:pPr indent="0" lvl="0" marL="0" marR="0" rtl="0" algn="l">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I’m an American down to the core,” López said. “Apple pie, baseball, football, basketball, you name it. I don’t like flan, and I don’t like soccer.</a:t>
            </a:r>
            <a:endParaRPr/>
          </a:p>
        </p:txBody>
      </p:sp>
      <p:pic>
        <p:nvPicPr>
          <p:cNvPr descr="3d2ccf4f61d4ad09e3d5cf0a45cbcb11.jpg.jpeg" id="158" name="Google Shape;158;p10"/>
          <p:cNvPicPr preferRelativeResize="0"/>
          <p:nvPr/>
        </p:nvPicPr>
        <p:blipFill rotWithShape="1">
          <a:blip r:embed="rId4">
            <a:alphaModFix/>
          </a:blip>
          <a:srcRect b="0" l="0" r="0" t="0"/>
          <a:stretch/>
        </p:blipFill>
        <p:spPr>
          <a:xfrm>
            <a:off x="13362262" y="1377525"/>
            <a:ext cx="8965603" cy="4650210"/>
          </a:xfrm>
          <a:prstGeom prst="rect">
            <a:avLst/>
          </a:prstGeom>
          <a:noFill/>
          <a:ln>
            <a:noFill/>
          </a:ln>
        </p:spPr>
      </p:pic>
      <p:sp>
        <p:nvSpPr>
          <p:cNvPr id="159" name="Google Shape;159;p10"/>
          <p:cNvSpPr txBox="1"/>
          <p:nvPr/>
        </p:nvSpPr>
        <p:spPr>
          <a:xfrm>
            <a:off x="16020982" y="697973"/>
            <a:ext cx="3648163" cy="595059"/>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3500"/>
              <a:buFont typeface="Arial"/>
              <a:buNone/>
            </a:pPr>
            <a:r>
              <a:rPr b="1" i="0" lang="en-US" sz="3500" u="none" cap="none" strike="noStrike">
                <a:solidFill>
                  <a:srgbClr val="212529"/>
                </a:solidFill>
                <a:latin typeface="Arial"/>
                <a:ea typeface="Arial"/>
                <a:cs typeface="Arial"/>
                <a:sym typeface="Arial"/>
              </a:rPr>
              <a:t>José Velasco</a:t>
            </a:r>
            <a:r>
              <a:rPr b="0" i="0" lang="en-US" sz="3500" u="none" cap="none" strike="noStrike">
                <a:solidFill>
                  <a:srgbClr val="212529"/>
                </a:solidFill>
                <a:latin typeface="Arial"/>
                <a:ea typeface="Arial"/>
                <a:cs typeface="Arial"/>
                <a:sym typeface="Arial"/>
              </a:rPr>
              <a:t>, 74</a:t>
            </a:r>
            <a:endParaRPr/>
          </a:p>
        </p:txBody>
      </p:sp>
      <p:sp>
        <p:nvSpPr>
          <p:cNvPr id="160" name="Google Shape;160;p10"/>
          <p:cNvSpPr txBox="1"/>
          <p:nvPr/>
        </p:nvSpPr>
        <p:spPr>
          <a:xfrm>
            <a:off x="12678950" y="6490405"/>
            <a:ext cx="10332300" cy="6721200"/>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He was charged with </a:t>
            </a:r>
            <a:r>
              <a:rPr lang="en-US" sz="3500">
                <a:solidFill>
                  <a:srgbClr val="212529"/>
                </a:solidFill>
              </a:rPr>
              <a:t>assault</a:t>
            </a:r>
            <a:r>
              <a:rPr b="0" i="0" lang="en-US" sz="3500" u="none" cap="none" strike="noStrike">
                <a:solidFill>
                  <a:srgbClr val="212529"/>
                </a:solidFill>
                <a:latin typeface="Arial"/>
                <a:ea typeface="Arial"/>
                <a:cs typeface="Arial"/>
                <a:sym typeface="Arial"/>
              </a:rPr>
              <a:t> but never convicted.</a:t>
            </a:r>
            <a:endParaRPr/>
          </a:p>
          <a:p>
            <a:pPr indent="0" lvl="0" marL="0" marR="0" rtl="0" algn="l">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He is trying to return to the US.</a:t>
            </a:r>
            <a:endParaRPr/>
          </a:p>
          <a:p>
            <a:pPr indent="0" lvl="0" marL="0" marR="0" rtl="0" algn="l">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He sold his business to fight to stay in the US.  </a:t>
            </a:r>
            <a:endParaRPr/>
          </a:p>
          <a:p>
            <a:pPr indent="0" lvl="0" marL="0" marR="0" rtl="0" algn="l">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I will go back. Because that’s my country. I’m more American than the average American. At least I served,” he said. “I’m Mexican by birth. By heart, I’m an American citizen.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1"/>
          <p:cNvSpPr txBox="1"/>
          <p:nvPr/>
        </p:nvSpPr>
        <p:spPr>
          <a:xfrm>
            <a:off x="1422497" y="2552600"/>
            <a:ext cx="21539007" cy="8170457"/>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There are over 400 deported veterans living in different parts of the world. Most are in Mexico. Others are in India, Costa Rica, the Philippines and Kenya.</a:t>
            </a:r>
            <a:endParaRPr/>
          </a:p>
          <a:p>
            <a:pPr indent="0" lvl="0" marL="0" marR="0" rtl="0" algn="l">
              <a:lnSpc>
                <a:spcPct val="90000"/>
              </a:lnSpc>
              <a:spcBef>
                <a:spcPts val="450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They shared similar stories. They came to the U.S. as children with their families and as legal permanent residents. As adults, they enrolled in the military with the promise of expedited citizenship, which never happened. After serving, they got in trouble with the law.</a:t>
            </a:r>
            <a:endParaRPr/>
          </a:p>
          <a:p>
            <a:pPr indent="0" lvl="0" marL="0" marR="0" rtl="0" algn="l">
              <a:lnSpc>
                <a:spcPct val="90000"/>
              </a:lnSpc>
              <a:spcBef>
                <a:spcPts val="450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Many are there because the ICE and the US military did not follow proper procedures during the deportation process.</a:t>
            </a:r>
            <a:endParaRPr/>
          </a:p>
          <a:p>
            <a:pPr indent="0" lvl="0" marL="0" marR="0" rtl="0" algn="l">
              <a:lnSpc>
                <a:spcPct val="90000"/>
              </a:lnSpc>
              <a:spcBef>
                <a:spcPts val="450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They have created a support system in Juarez and Tijuana to help deported veterans.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txBox="1"/>
          <p:nvPr>
            <p:ph idx="1" type="body"/>
          </p:nvPr>
        </p:nvSpPr>
        <p:spPr>
          <a:xfrm>
            <a:off x="2975890" y="824080"/>
            <a:ext cx="17948524" cy="1920707"/>
          </a:xfrm>
          <a:prstGeom prst="rect">
            <a:avLst/>
          </a:prstGeom>
          <a:noFill/>
          <a:ln>
            <a:noFill/>
          </a:ln>
        </p:spPr>
        <p:txBody>
          <a:bodyPr anchorCtr="0" anchor="b" bIns="50800" lIns="50800" spcFirstLastPara="1" rIns="50800" wrap="square" tIns="50800">
            <a:normAutofit/>
          </a:bodyPr>
          <a:lstStyle/>
          <a:p>
            <a:pPr indent="0" lvl="0" marL="0" marR="0" rtl="0" algn="ctr">
              <a:lnSpc>
                <a:spcPct val="80000"/>
              </a:lnSpc>
              <a:spcBef>
                <a:spcPts val="0"/>
              </a:spcBef>
              <a:spcAft>
                <a:spcPts val="0"/>
              </a:spcAft>
              <a:buClr>
                <a:srgbClr val="000000"/>
              </a:buClr>
              <a:buSzPts val="6800"/>
              <a:buFont typeface="Helvetica Neue"/>
              <a:buNone/>
            </a:pPr>
            <a:r>
              <a:rPr lang="en-US" sz="6800"/>
              <a:t>Presentation Assignment</a:t>
            </a:r>
            <a:endParaRPr/>
          </a:p>
        </p:txBody>
      </p:sp>
      <p:sp>
        <p:nvSpPr>
          <p:cNvPr id="94" name="Google Shape;94;p2"/>
          <p:cNvSpPr txBox="1"/>
          <p:nvPr>
            <p:ph idx="2" type="body"/>
          </p:nvPr>
        </p:nvSpPr>
        <p:spPr>
          <a:xfrm>
            <a:off x="1206499" y="3462705"/>
            <a:ext cx="21971001" cy="7777730"/>
          </a:xfrm>
          <a:prstGeom prst="rect">
            <a:avLst/>
          </a:prstGeom>
          <a:noFill/>
          <a:ln>
            <a:noFill/>
          </a:ln>
        </p:spPr>
        <p:txBody>
          <a:bodyPr anchorCtr="0" anchor="t" bIns="45700" lIns="45700" spcFirstLastPara="1" rIns="45700" wrap="square" tIns="45700">
            <a:normAutofit/>
          </a:bodyPr>
          <a:lstStyle/>
          <a:p>
            <a:pPr indent="0" lvl="0" marL="0" rtl="0" algn="ctr">
              <a:lnSpc>
                <a:spcPct val="100000"/>
              </a:lnSpc>
              <a:spcBef>
                <a:spcPts val="0"/>
              </a:spcBef>
              <a:spcAft>
                <a:spcPts val="0"/>
              </a:spcAft>
              <a:buClr>
                <a:srgbClr val="000000"/>
              </a:buClr>
              <a:buSzPts val="3280"/>
              <a:buFont typeface="Helvetica Neue"/>
              <a:buNone/>
            </a:pPr>
            <a:r>
              <a:rPr lang="en-US" sz="3280"/>
              <a:t>This can be either a group or individual assignment.</a:t>
            </a:r>
            <a:endParaRPr/>
          </a:p>
          <a:p>
            <a:pPr indent="0" lvl="0" marL="0" rtl="0" algn="ctr">
              <a:lnSpc>
                <a:spcPct val="100000"/>
              </a:lnSpc>
              <a:spcBef>
                <a:spcPts val="0"/>
              </a:spcBef>
              <a:spcAft>
                <a:spcPts val="0"/>
              </a:spcAft>
              <a:buClr>
                <a:srgbClr val="000000"/>
              </a:buClr>
              <a:buSzPts val="3280"/>
              <a:buFont typeface="Helvetica Neue"/>
              <a:buNone/>
            </a:pPr>
            <a:r>
              <a:t/>
            </a:r>
            <a:endParaRPr sz="3280"/>
          </a:p>
          <a:p>
            <a:pPr indent="0" lvl="0" marL="0" rtl="0" algn="ctr">
              <a:lnSpc>
                <a:spcPct val="100000"/>
              </a:lnSpc>
              <a:spcBef>
                <a:spcPts val="0"/>
              </a:spcBef>
              <a:spcAft>
                <a:spcPts val="0"/>
              </a:spcAft>
              <a:buClr>
                <a:srgbClr val="000000"/>
              </a:buClr>
              <a:buSzPts val="3280"/>
              <a:buFont typeface="Helvetica Neue"/>
              <a:buNone/>
            </a:pPr>
            <a:r>
              <a:rPr lang="en-US" sz="3280"/>
              <a:t>From the list of “Under Reported Stories” choose a story that you will present to the class.</a:t>
            </a:r>
            <a:endParaRPr/>
          </a:p>
          <a:p>
            <a:pPr indent="0" lvl="0" marL="0" rtl="0" algn="ctr">
              <a:lnSpc>
                <a:spcPct val="100000"/>
              </a:lnSpc>
              <a:spcBef>
                <a:spcPts val="0"/>
              </a:spcBef>
              <a:spcAft>
                <a:spcPts val="0"/>
              </a:spcAft>
              <a:buClr>
                <a:srgbClr val="000000"/>
              </a:buClr>
              <a:buSzPts val="3280"/>
              <a:buFont typeface="Helvetica Neue"/>
              <a:buNone/>
            </a:pPr>
            <a:r>
              <a:t/>
            </a:r>
            <a:endParaRPr sz="3280"/>
          </a:p>
          <a:p>
            <a:pPr indent="0" lvl="0" marL="0" rtl="0" algn="ctr">
              <a:lnSpc>
                <a:spcPct val="100000"/>
              </a:lnSpc>
              <a:spcBef>
                <a:spcPts val="0"/>
              </a:spcBef>
              <a:spcAft>
                <a:spcPts val="0"/>
              </a:spcAft>
              <a:buClr>
                <a:srgbClr val="000000"/>
              </a:buClr>
              <a:buSzPts val="3280"/>
              <a:buFont typeface="Helvetica Neue"/>
              <a:buNone/>
            </a:pPr>
            <a:r>
              <a:rPr lang="en-US" sz="3280"/>
              <a:t>Presentations will include: Description of the title and topic of the story. Who is the author, what is their story?</a:t>
            </a:r>
            <a:endParaRPr/>
          </a:p>
          <a:p>
            <a:pPr indent="0" lvl="0" marL="0" rtl="0" algn="ctr">
              <a:lnSpc>
                <a:spcPct val="100000"/>
              </a:lnSpc>
              <a:spcBef>
                <a:spcPts val="0"/>
              </a:spcBef>
              <a:spcAft>
                <a:spcPts val="0"/>
              </a:spcAft>
              <a:buClr>
                <a:srgbClr val="000000"/>
              </a:buClr>
              <a:buSzPts val="3280"/>
              <a:buFont typeface="Helvetica Neue"/>
              <a:buNone/>
            </a:pPr>
            <a:r>
              <a:t/>
            </a:r>
            <a:endParaRPr sz="3280"/>
          </a:p>
          <a:p>
            <a:pPr indent="0" lvl="0" marL="0" rtl="0" algn="ctr">
              <a:lnSpc>
                <a:spcPct val="100000"/>
              </a:lnSpc>
              <a:spcBef>
                <a:spcPts val="0"/>
              </a:spcBef>
              <a:spcAft>
                <a:spcPts val="0"/>
              </a:spcAft>
              <a:buClr>
                <a:srgbClr val="000000"/>
              </a:buClr>
              <a:buSzPts val="3280"/>
              <a:buFont typeface="Helvetica Neue"/>
              <a:buNone/>
            </a:pPr>
            <a:r>
              <a:rPr lang="en-US" sz="3280"/>
              <a:t>Summarize the story and focus on a single aspect of the story.</a:t>
            </a:r>
            <a:endParaRPr/>
          </a:p>
          <a:p>
            <a:pPr indent="0" lvl="0" marL="0" rtl="0" algn="ctr">
              <a:lnSpc>
                <a:spcPct val="100000"/>
              </a:lnSpc>
              <a:spcBef>
                <a:spcPts val="0"/>
              </a:spcBef>
              <a:spcAft>
                <a:spcPts val="0"/>
              </a:spcAft>
              <a:buClr>
                <a:srgbClr val="000000"/>
              </a:buClr>
              <a:buSzPts val="3280"/>
              <a:buFont typeface="Helvetica Neue"/>
              <a:buNone/>
            </a:pPr>
            <a:r>
              <a:t/>
            </a:r>
            <a:endParaRPr sz="3280"/>
          </a:p>
          <a:p>
            <a:pPr indent="0" lvl="0" marL="0" rtl="0" algn="ctr">
              <a:lnSpc>
                <a:spcPct val="100000"/>
              </a:lnSpc>
              <a:spcBef>
                <a:spcPts val="0"/>
              </a:spcBef>
              <a:spcAft>
                <a:spcPts val="0"/>
              </a:spcAft>
              <a:buClr>
                <a:srgbClr val="000000"/>
              </a:buClr>
              <a:buSzPts val="3280"/>
              <a:buFont typeface="Helvetica Neue"/>
              <a:buNone/>
            </a:pPr>
            <a:r>
              <a:rPr lang="en-US" sz="3280"/>
              <a:t>On what part of the immigration experience, beginning the journey, the journey itself and the outcome, does the story focus? </a:t>
            </a:r>
            <a:endParaRPr/>
          </a:p>
          <a:p>
            <a:pPr indent="0" lvl="0" marL="0" rtl="0" algn="ctr">
              <a:lnSpc>
                <a:spcPct val="100000"/>
              </a:lnSpc>
              <a:spcBef>
                <a:spcPts val="0"/>
              </a:spcBef>
              <a:spcAft>
                <a:spcPts val="0"/>
              </a:spcAft>
              <a:buClr>
                <a:srgbClr val="000000"/>
              </a:buClr>
              <a:buSzPts val="3280"/>
              <a:buFont typeface="Helvetica Neue"/>
              <a:buNone/>
            </a:pPr>
            <a:r>
              <a:t/>
            </a:r>
            <a:endParaRPr sz="3280"/>
          </a:p>
          <a:p>
            <a:pPr indent="0" lvl="0" marL="0" rtl="0" algn="ctr">
              <a:lnSpc>
                <a:spcPct val="100000"/>
              </a:lnSpc>
              <a:spcBef>
                <a:spcPts val="0"/>
              </a:spcBef>
              <a:spcAft>
                <a:spcPts val="0"/>
              </a:spcAft>
              <a:buClr>
                <a:srgbClr val="000000"/>
              </a:buClr>
              <a:buSzPts val="3280"/>
              <a:buFont typeface="Helvetica Neue"/>
              <a:buNone/>
            </a:pPr>
            <a:r>
              <a:rPr lang="en-US" sz="3280"/>
              <a:t>What is the outcome of the story?</a:t>
            </a:r>
            <a:endParaRPr/>
          </a:p>
          <a:p>
            <a:pPr indent="0" lvl="0" marL="0" rtl="0" algn="ctr">
              <a:lnSpc>
                <a:spcPct val="100000"/>
              </a:lnSpc>
              <a:spcBef>
                <a:spcPts val="0"/>
              </a:spcBef>
              <a:spcAft>
                <a:spcPts val="0"/>
              </a:spcAft>
              <a:buClr>
                <a:srgbClr val="000000"/>
              </a:buClr>
              <a:buSzPts val="3280"/>
              <a:buFont typeface="Helvetica Neue"/>
              <a:buNone/>
            </a:pPr>
            <a:r>
              <a:t/>
            </a:r>
            <a:endParaRPr sz="3280"/>
          </a:p>
          <a:p>
            <a:pPr indent="0" lvl="0" marL="0" rtl="0" algn="ctr">
              <a:lnSpc>
                <a:spcPct val="100000"/>
              </a:lnSpc>
              <a:spcBef>
                <a:spcPts val="0"/>
              </a:spcBef>
              <a:spcAft>
                <a:spcPts val="0"/>
              </a:spcAft>
              <a:buClr>
                <a:srgbClr val="000000"/>
              </a:buClr>
              <a:buSzPts val="3280"/>
              <a:buFont typeface="Helvetica Neue"/>
              <a:buNone/>
            </a:pPr>
            <a:r>
              <a:rPr lang="en-US" sz="3280"/>
              <a:t>What questions would you have for the different people in the story?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nvSpPr>
        <p:spPr>
          <a:xfrm>
            <a:off x="1295825" y="45786"/>
            <a:ext cx="21792350" cy="13624428"/>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000000"/>
              </a:buClr>
              <a:buSzPts val="3700"/>
              <a:buFont typeface="Arial"/>
              <a:buNone/>
            </a:pPr>
            <a:r>
              <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1" i="0" lang="en-US" sz="3700" u="none" cap="none" strike="noStrike">
                <a:solidFill>
                  <a:srgbClr val="000000"/>
                </a:solidFill>
                <a:latin typeface="Arial"/>
                <a:ea typeface="Arial"/>
                <a:cs typeface="Arial"/>
                <a:sym typeface="Arial"/>
              </a:rPr>
              <a:t>Address the loss of and the search for “Querencia” in your presentation.</a:t>
            </a:r>
            <a:endParaRPr/>
          </a:p>
          <a:p>
            <a:pPr indent="0" lvl="0" marL="0" marR="0" rtl="0" algn="ctr">
              <a:lnSpc>
                <a:spcPct val="100000"/>
              </a:lnSpc>
              <a:spcBef>
                <a:spcPts val="0"/>
              </a:spcBef>
              <a:spcAft>
                <a:spcPts val="0"/>
              </a:spcAft>
              <a:buClr>
                <a:srgbClr val="000000"/>
              </a:buClr>
              <a:buSzPts val="3700"/>
              <a:buFont typeface="Arial"/>
              <a:buNone/>
            </a:pPr>
            <a:r>
              <a:t/>
            </a:r>
            <a:endParaRPr b="1"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0" i="0" lang="en-US" sz="3700" u="none" cap="none" strike="noStrike">
                <a:solidFill>
                  <a:srgbClr val="000000"/>
                </a:solidFill>
                <a:latin typeface="Arial"/>
                <a:ea typeface="Arial"/>
                <a:cs typeface="Arial"/>
                <a:sym typeface="Arial"/>
              </a:rPr>
              <a:t>Also choose from these Essential questions to address in your presentation:</a:t>
            </a:r>
            <a:endParaRPr/>
          </a:p>
          <a:p>
            <a:pPr indent="0" lvl="0" marL="0" marR="0" rtl="0" algn="ctr">
              <a:lnSpc>
                <a:spcPct val="100000"/>
              </a:lnSpc>
              <a:spcBef>
                <a:spcPts val="0"/>
              </a:spcBef>
              <a:spcAft>
                <a:spcPts val="0"/>
              </a:spcAft>
              <a:buClr>
                <a:srgbClr val="000000"/>
              </a:buClr>
              <a:buSzPts val="3700"/>
              <a:buFont typeface="Arial"/>
              <a:buNone/>
            </a:pPr>
            <a:r>
              <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0" i="0" lang="en-US" sz="3700" u="none" cap="none" strike="noStrike">
                <a:solidFill>
                  <a:srgbClr val="000000"/>
                </a:solidFill>
                <a:latin typeface="Arial"/>
                <a:ea typeface="Arial"/>
                <a:cs typeface="Arial"/>
                <a:sym typeface="Arial"/>
              </a:rPr>
              <a:t>Why are people migrating? Why are people willing to leave their homes and move somewhere else?</a:t>
            </a:r>
            <a:endParaRPr/>
          </a:p>
          <a:p>
            <a:pPr indent="0" lvl="0" marL="0" marR="0" rtl="0" algn="ctr">
              <a:lnSpc>
                <a:spcPct val="100000"/>
              </a:lnSpc>
              <a:spcBef>
                <a:spcPts val="0"/>
              </a:spcBef>
              <a:spcAft>
                <a:spcPts val="0"/>
              </a:spcAft>
              <a:buClr>
                <a:srgbClr val="000000"/>
              </a:buClr>
              <a:buSzPts val="3700"/>
              <a:buFont typeface="Arial"/>
              <a:buNone/>
            </a:pPr>
            <a:r>
              <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0" i="0" lang="en-US" sz="3700" u="none" cap="none" strike="noStrike">
                <a:solidFill>
                  <a:srgbClr val="000000"/>
                </a:solidFill>
                <a:latin typeface="Arial"/>
                <a:ea typeface="Arial"/>
                <a:cs typeface="Arial"/>
                <a:sym typeface="Arial"/>
              </a:rPr>
              <a:t>What challenges to people who are migrating face when reaching their destinations?</a:t>
            </a:r>
            <a:endParaRPr/>
          </a:p>
          <a:p>
            <a:pPr indent="0" lvl="0" marL="0" marR="0" rtl="0" algn="ctr">
              <a:lnSpc>
                <a:spcPct val="100000"/>
              </a:lnSpc>
              <a:spcBef>
                <a:spcPts val="0"/>
              </a:spcBef>
              <a:spcAft>
                <a:spcPts val="0"/>
              </a:spcAft>
              <a:buClr>
                <a:srgbClr val="000000"/>
              </a:buClr>
              <a:buSzPts val="3700"/>
              <a:buFont typeface="Arial"/>
              <a:buNone/>
            </a:pPr>
            <a:r>
              <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0" i="0" lang="en-US" sz="3700" u="none" cap="none" strike="noStrike">
                <a:solidFill>
                  <a:srgbClr val="000000"/>
                </a:solidFill>
                <a:latin typeface="Arial"/>
                <a:ea typeface="Arial"/>
                <a:cs typeface="Arial"/>
                <a:sym typeface="Arial"/>
              </a:rPr>
              <a:t>What are the processes people who migrate navigate to stay in the place they move to? What is their experience of these processes and where do you see trends in the challenges/opportunities in these processes?</a:t>
            </a:r>
            <a:endParaRPr/>
          </a:p>
          <a:p>
            <a:pPr indent="0" lvl="0" marL="0" marR="0" rtl="0" algn="ctr">
              <a:lnSpc>
                <a:spcPct val="100000"/>
              </a:lnSpc>
              <a:spcBef>
                <a:spcPts val="0"/>
              </a:spcBef>
              <a:spcAft>
                <a:spcPts val="0"/>
              </a:spcAft>
              <a:buClr>
                <a:srgbClr val="000000"/>
              </a:buClr>
              <a:buSzPts val="3700"/>
              <a:buFont typeface="Arial"/>
              <a:buNone/>
            </a:pPr>
            <a:r>
              <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0" i="0" lang="en-US" sz="3700" u="none" cap="none" strike="noStrike">
                <a:solidFill>
                  <a:srgbClr val="000000"/>
                </a:solidFill>
                <a:latin typeface="Arial"/>
                <a:ea typeface="Arial"/>
                <a:cs typeface="Arial"/>
                <a:sym typeface="Arial"/>
              </a:rPr>
              <a:t>In what ways are people organizing/advocating to address the challenges people face while migrating and trying to remain in their destination?</a:t>
            </a:r>
            <a:endParaRPr/>
          </a:p>
          <a:p>
            <a:pPr indent="0" lvl="0" marL="0" marR="0" rtl="0" algn="ctr">
              <a:lnSpc>
                <a:spcPct val="100000"/>
              </a:lnSpc>
              <a:spcBef>
                <a:spcPts val="0"/>
              </a:spcBef>
              <a:spcAft>
                <a:spcPts val="0"/>
              </a:spcAft>
              <a:buClr>
                <a:srgbClr val="000000"/>
              </a:buClr>
              <a:buSzPts val="3700"/>
              <a:buFont typeface="Arial"/>
              <a:buNone/>
            </a:pPr>
            <a:r>
              <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0" i="0" lang="en-US" sz="3700" u="none" cap="none" strike="noStrike">
                <a:solidFill>
                  <a:srgbClr val="000000"/>
                </a:solidFill>
                <a:latin typeface="Arial"/>
                <a:ea typeface="Arial"/>
                <a:cs typeface="Arial"/>
                <a:sym typeface="Arial"/>
              </a:rPr>
              <a:t>How do the stories of migration explored in this unit compare to experiences of migration in my own community?</a:t>
            </a:r>
            <a:endParaRPr/>
          </a:p>
          <a:p>
            <a:pPr indent="0" lvl="0" marL="0" marR="0" rtl="0" algn="ctr">
              <a:lnSpc>
                <a:spcPct val="100000"/>
              </a:lnSpc>
              <a:spcBef>
                <a:spcPts val="0"/>
              </a:spcBef>
              <a:spcAft>
                <a:spcPts val="0"/>
              </a:spcAft>
              <a:buClr>
                <a:srgbClr val="000000"/>
              </a:buClr>
              <a:buSzPts val="3700"/>
              <a:buFont typeface="Arial"/>
              <a:buNone/>
            </a:pPr>
            <a:r>
              <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0" i="0" lang="en-US" sz="3700" u="none" cap="none" strike="noStrike">
                <a:solidFill>
                  <a:srgbClr val="000000"/>
                </a:solidFill>
                <a:latin typeface="Arial"/>
                <a:ea typeface="Arial"/>
                <a:cs typeface="Arial"/>
                <a:sym typeface="Arial"/>
              </a:rPr>
              <a:t>What is underreported about the experience of migration, and why is it important to tell stories of migration? How do our stories of migration, and the stories explored in this unit, compare to other media representations of migration?</a:t>
            </a:r>
            <a:endParaRPr/>
          </a:p>
          <a:p>
            <a:pPr indent="0" lvl="0" marL="0" marR="0" rtl="0" algn="ctr">
              <a:lnSpc>
                <a:spcPct val="100000"/>
              </a:lnSpc>
              <a:spcBef>
                <a:spcPts val="0"/>
              </a:spcBef>
              <a:spcAft>
                <a:spcPts val="0"/>
              </a:spcAft>
              <a:buClr>
                <a:srgbClr val="000000"/>
              </a:buClr>
              <a:buSzPts val="3700"/>
              <a:buFont typeface="Arial"/>
              <a:buNone/>
            </a:pPr>
            <a:r>
              <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00"/>
              <a:buFont typeface="Arial"/>
              <a:buNone/>
            </a:pPr>
            <a:r>
              <a:rPr b="0" i="0" lang="en-US" sz="3700" u="none" cap="none" strike="noStrike">
                <a:solidFill>
                  <a:srgbClr val="000000"/>
                </a:solidFill>
                <a:latin typeface="Arial"/>
                <a:ea typeface="Arial"/>
                <a:cs typeface="Arial"/>
                <a:sym typeface="Arial"/>
              </a:rPr>
              <a:t>How did the story make complex issues relevant and inspire action?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4">
            <a:hlinkClick r:id="rId3"/>
          </p:cNvPr>
          <p:cNvSpPr txBox="1"/>
          <p:nvPr/>
        </p:nvSpPr>
        <p:spPr>
          <a:xfrm>
            <a:off x="313125" y="259450"/>
            <a:ext cx="23311500" cy="13923000"/>
          </a:xfrm>
          <a:prstGeom prst="rect">
            <a:avLst/>
          </a:prstGeom>
          <a:noFill/>
          <a:ln>
            <a:noFill/>
          </a:ln>
        </p:spPr>
        <p:txBody>
          <a:bodyPr anchorCtr="0" anchor="ctr" bIns="50800" lIns="50800" spcFirstLastPara="1" rIns="50800" wrap="square" tIns="50800">
            <a:spAutoFit/>
          </a:bodyPr>
          <a:lstStyle/>
          <a:p>
            <a:pPr indent="0" lvl="0" marL="0" marR="0" rtl="0" algn="l">
              <a:lnSpc>
                <a:spcPct val="120000"/>
              </a:lnSpc>
              <a:spcBef>
                <a:spcPts val="0"/>
              </a:spcBef>
              <a:spcAft>
                <a:spcPts val="0"/>
              </a:spcAft>
              <a:buClr>
                <a:srgbClr val="000000"/>
              </a:buClr>
              <a:buSzPts val="1600"/>
              <a:buFont typeface="Arial"/>
              <a:buNone/>
            </a:pPr>
            <a:r>
              <a:rPr lang="en-US" sz="2700"/>
              <a:t>“</a:t>
            </a:r>
            <a:r>
              <a:rPr b="0" i="0" lang="en-US" sz="2900" u="sng" cap="none" strike="noStrike">
                <a:solidFill>
                  <a:srgbClr val="000000"/>
                </a:solidFill>
                <a:latin typeface="Arial"/>
                <a:ea typeface="Arial"/>
                <a:cs typeface="Arial"/>
                <a:sym typeface="Arial"/>
                <a:hlinkClick r:id="rId4">
                  <a:extLst>
                    <a:ext uri="{A12FA001-AC4F-418D-AE19-62706E023703}">
                      <ahyp:hlinkClr val="tx"/>
                    </a:ext>
                  </a:extLst>
                </a:hlinkClick>
              </a:rPr>
              <a:t>Fleeing Violence, Mexicans Seek Asylum in the U.S.</a:t>
            </a:r>
            <a:r>
              <a:rPr lang="en-US" sz="2900" u="sng">
                <a:hlinkClick r:id="rId5"/>
              </a:rPr>
              <a:t>” by </a:t>
            </a:r>
            <a:r>
              <a:rPr b="0" i="0" lang="en-US" sz="2900" u="sng" cap="none" strike="noStrike">
                <a:solidFill>
                  <a:srgbClr val="000000"/>
                </a:solidFill>
                <a:latin typeface="Arial"/>
                <a:ea typeface="Arial"/>
                <a:cs typeface="Arial"/>
                <a:sym typeface="Arial"/>
                <a:hlinkClick r:id="rId6">
                  <a:extLst>
                    <a:ext uri="{A12FA001-AC4F-418D-AE19-62706E023703}">
                      <ahyp:hlinkClr val="tx"/>
                    </a:ext>
                  </a:extLst>
                </a:hlinkClick>
              </a:rPr>
              <a:t>Rebecca Plevin &amp; Omar Ornelas</a:t>
            </a:r>
            <a:r>
              <a:rPr lang="en-US" sz="2700"/>
              <a:t> for </a:t>
            </a:r>
            <a:r>
              <a:rPr i="1" lang="en-US" sz="2700"/>
              <a:t>The Desert Sun</a:t>
            </a:r>
            <a:endParaRPr i="1" sz="2700"/>
          </a:p>
          <a:p>
            <a:pPr indent="0" lvl="0" marL="0" marR="0" rtl="0" algn="l">
              <a:lnSpc>
                <a:spcPct val="120000"/>
              </a:lnSpc>
              <a:spcBef>
                <a:spcPts val="800"/>
              </a:spcBef>
              <a:spcAft>
                <a:spcPts val="0"/>
              </a:spcAft>
              <a:buClr>
                <a:srgbClr val="000000"/>
              </a:buClr>
              <a:buSzPts val="1600"/>
              <a:buFont typeface="Arial"/>
              <a:buNone/>
            </a:pPr>
            <a:r>
              <a:rPr i="1" lang="en-US" sz="2700"/>
              <a:t>“</a:t>
            </a:r>
            <a:r>
              <a:rPr b="0" i="0" lang="en-US" sz="2900" u="sng" cap="none" strike="noStrike">
                <a:solidFill>
                  <a:srgbClr val="000000"/>
                </a:solidFill>
                <a:latin typeface="Arial"/>
                <a:ea typeface="Arial"/>
                <a:cs typeface="Arial"/>
                <a:sym typeface="Arial"/>
                <a:hlinkClick r:id="rId7">
                  <a:extLst>
                    <a:ext uri="{A12FA001-AC4F-418D-AE19-62706E023703}">
                      <ahyp:hlinkClr val="tx"/>
                    </a:ext>
                  </a:extLst>
                </a:hlinkClick>
              </a:rPr>
              <a:t>Extra-Continental Migration: The Longest Journey to America</a:t>
            </a:r>
            <a:r>
              <a:rPr lang="en-US" sz="2900" u="sng">
                <a:hlinkClick r:id="rId8"/>
              </a:rPr>
              <a:t>”</a:t>
            </a:r>
            <a:r>
              <a:rPr b="0" i="0" lang="en-US" sz="2900" u="sng" cap="none" strike="noStrike">
                <a:solidFill>
                  <a:srgbClr val="000000"/>
                </a:solidFill>
                <a:latin typeface="Arial"/>
                <a:ea typeface="Arial"/>
                <a:cs typeface="Arial"/>
                <a:sym typeface="Arial"/>
                <a:hlinkClick r:id="rId9">
                  <a:extLst>
                    <a:ext uri="{A12FA001-AC4F-418D-AE19-62706E023703}">
                      <ahyp:hlinkClr val="tx"/>
                    </a:ext>
                  </a:extLst>
                </a:hlinkClick>
              </a:rPr>
              <a:t> </a:t>
            </a:r>
            <a:r>
              <a:rPr lang="en-US" sz="2900" u="sng">
                <a:hlinkClick r:id="rId10"/>
              </a:rPr>
              <a:t>by </a:t>
            </a:r>
            <a:r>
              <a:rPr b="0" i="0" lang="en-US" sz="2900" u="sng" cap="none" strike="noStrike">
                <a:solidFill>
                  <a:srgbClr val="000000"/>
                </a:solidFill>
                <a:latin typeface="Arial"/>
                <a:ea typeface="Arial"/>
                <a:cs typeface="Arial"/>
                <a:sym typeface="Arial"/>
                <a:hlinkClick r:id="rId11">
                  <a:extLst>
                    <a:ext uri="{A12FA001-AC4F-418D-AE19-62706E023703}">
                      <ahyp:hlinkClr val="tx"/>
                    </a:ext>
                  </a:extLst>
                </a:hlinkClick>
              </a:rPr>
              <a:t> Nadja Drost &amp; Bruno Federico</a:t>
            </a:r>
            <a:r>
              <a:rPr b="0" i="0" lang="en-US" sz="2900" u="none" cap="none" strike="noStrike">
                <a:solidFill>
                  <a:srgbClr val="000000"/>
                </a:solidFill>
                <a:latin typeface="Arial"/>
                <a:ea typeface="Arial"/>
                <a:cs typeface="Arial"/>
                <a:sym typeface="Arial"/>
              </a:rPr>
              <a:t> </a:t>
            </a:r>
            <a:r>
              <a:rPr lang="en-US" sz="2900"/>
              <a:t>for PBS </a:t>
            </a:r>
            <a:r>
              <a:rPr i="1" lang="en-US" sz="2900"/>
              <a:t>Newshour</a:t>
            </a:r>
            <a:endParaRPr i="1" sz="2700"/>
          </a:p>
          <a:p>
            <a:pPr indent="0" lvl="0" marL="0" marR="0" rtl="0" algn="l">
              <a:lnSpc>
                <a:spcPct val="120000"/>
              </a:lnSpc>
              <a:spcBef>
                <a:spcPts val="800"/>
              </a:spcBef>
              <a:spcAft>
                <a:spcPts val="0"/>
              </a:spcAft>
              <a:buClr>
                <a:srgbClr val="000000"/>
              </a:buClr>
              <a:buSzPts val="1600"/>
              <a:buFont typeface="Arial"/>
              <a:buNone/>
            </a:pPr>
            <a:r>
              <a:rPr i="1" lang="en-US" sz="2700"/>
              <a:t>“</a:t>
            </a:r>
            <a:r>
              <a:rPr b="0" i="0" lang="en-US" sz="2900" u="sng" cap="none" strike="noStrike">
                <a:solidFill>
                  <a:srgbClr val="000000"/>
                </a:solidFill>
                <a:latin typeface="Arial"/>
                <a:ea typeface="Arial"/>
                <a:cs typeface="Arial"/>
                <a:sym typeface="Arial"/>
                <a:hlinkClick r:id="rId12">
                  <a:extLst>
                    <a:ext uri="{A12FA001-AC4F-418D-AE19-62706E023703}">
                      <ahyp:hlinkClr val="tx"/>
                    </a:ext>
                  </a:extLst>
                </a:hlinkClick>
              </a:rPr>
              <a:t>Dreams Derailed</a:t>
            </a:r>
            <a:r>
              <a:rPr lang="en-US" sz="2900" u="sng">
                <a:hlinkClick r:id="rId13"/>
              </a:rPr>
              <a:t>” by </a:t>
            </a:r>
            <a:r>
              <a:rPr b="0" i="0" lang="en-US" sz="2900" u="sng" cap="none" strike="noStrike">
                <a:solidFill>
                  <a:srgbClr val="000000"/>
                </a:solidFill>
                <a:latin typeface="Arial"/>
                <a:ea typeface="Arial"/>
                <a:cs typeface="Arial"/>
                <a:sym typeface="Arial"/>
                <a:hlinkClick r:id="rId14">
                  <a:extLst>
                    <a:ext uri="{A12FA001-AC4F-418D-AE19-62706E023703}">
                      <ahyp:hlinkClr val="tx"/>
                    </a:ext>
                  </a:extLst>
                </a:hlinkClick>
              </a:rPr>
              <a:t>Marcela Rodrigues</a:t>
            </a:r>
            <a:r>
              <a:rPr lang="en-US" sz="2700"/>
              <a:t> for </a:t>
            </a:r>
            <a:r>
              <a:rPr i="1" lang="en-US" sz="2700"/>
              <a:t>The Chronicle of Higher Education</a:t>
            </a:r>
            <a:endParaRPr b="0" i="0" sz="2900" u="sng" cap="none" strike="noStrike">
              <a:solidFill>
                <a:srgbClr val="000000"/>
              </a:solidFill>
              <a:latin typeface="Arial"/>
              <a:ea typeface="Arial"/>
              <a:cs typeface="Arial"/>
              <a:sym typeface="Arial"/>
              <a:hlinkClick r:id="rId15">
                <a:extLst>
                  <a:ext uri="{A12FA001-AC4F-418D-AE19-62706E023703}">
                    <ahyp:hlinkClr val="tx"/>
                  </a:ext>
                </a:extLst>
              </a:hlinkClick>
            </a:endParaRPr>
          </a:p>
          <a:p>
            <a:pPr indent="0" lvl="0" marL="0" marR="0" rtl="0" algn="l">
              <a:lnSpc>
                <a:spcPct val="120000"/>
              </a:lnSpc>
              <a:spcBef>
                <a:spcPts val="800"/>
              </a:spcBef>
              <a:spcAft>
                <a:spcPts val="0"/>
              </a:spcAft>
              <a:buClr>
                <a:srgbClr val="000000"/>
              </a:buClr>
              <a:buSzPts val="1600"/>
              <a:buFont typeface="Arial"/>
              <a:buNone/>
            </a:pPr>
            <a:r>
              <a:rPr lang="en-US" sz="2700"/>
              <a:t>“</a:t>
            </a:r>
            <a:r>
              <a:rPr b="0" i="0" lang="en-US" sz="2900" u="sng" cap="none" strike="noStrike">
                <a:solidFill>
                  <a:srgbClr val="000000"/>
                </a:solidFill>
                <a:latin typeface="Arial"/>
                <a:ea typeface="Arial"/>
                <a:cs typeface="Arial"/>
                <a:sym typeface="Arial"/>
                <a:hlinkClick r:id="rId16">
                  <a:extLst>
                    <a:ext uri="{A12FA001-AC4F-418D-AE19-62706E023703}">
                      <ahyp:hlinkClr val="tx"/>
                    </a:ext>
                  </a:extLst>
                </a:hlinkClick>
              </a:rPr>
              <a:t>Crossing the Border With Children</a:t>
            </a:r>
            <a:r>
              <a:rPr lang="en-US" sz="2900" u="sng">
                <a:hlinkClick r:id="rId17"/>
              </a:rPr>
              <a:t>” by </a:t>
            </a:r>
            <a:r>
              <a:rPr b="0" i="0" lang="en-US" sz="2900" u="sng" cap="none" strike="noStrike">
                <a:solidFill>
                  <a:srgbClr val="000000"/>
                </a:solidFill>
                <a:latin typeface="Arial"/>
                <a:ea typeface="Arial"/>
                <a:cs typeface="Arial"/>
                <a:sym typeface="Arial"/>
                <a:hlinkClick r:id="rId18">
                  <a:extLst>
                    <a:ext uri="{A12FA001-AC4F-418D-AE19-62706E023703}">
                      <ahyp:hlinkClr val="tx"/>
                    </a:ext>
                  </a:extLst>
                </a:hlinkClick>
              </a:rPr>
              <a:t>Madison Powers</a:t>
            </a:r>
            <a:endParaRPr sz="2700"/>
          </a:p>
          <a:p>
            <a:pPr indent="0" lvl="0" marL="0" marR="0" rtl="0" algn="l">
              <a:lnSpc>
                <a:spcPct val="120000"/>
              </a:lnSpc>
              <a:spcBef>
                <a:spcPts val="800"/>
              </a:spcBef>
              <a:spcAft>
                <a:spcPts val="0"/>
              </a:spcAft>
              <a:buClr>
                <a:srgbClr val="000000"/>
              </a:buClr>
              <a:buSzPts val="1600"/>
              <a:buFont typeface="Arial"/>
              <a:buNone/>
            </a:pPr>
            <a:r>
              <a:rPr lang="en-US" sz="2700"/>
              <a:t>“</a:t>
            </a:r>
            <a:r>
              <a:rPr b="0" i="0" lang="en-US" sz="2900" u="sng" cap="none" strike="noStrike">
                <a:solidFill>
                  <a:srgbClr val="000000"/>
                </a:solidFill>
                <a:latin typeface="Arial"/>
                <a:ea typeface="Arial"/>
                <a:cs typeface="Arial"/>
                <a:sym typeface="Arial"/>
                <a:hlinkClick r:id="rId19">
                  <a:extLst>
                    <a:ext uri="{A12FA001-AC4F-418D-AE19-62706E023703}">
                      <ahyp:hlinkClr val="tx"/>
                    </a:ext>
                  </a:extLst>
                </a:hlinkClick>
              </a:rPr>
              <a:t>A Shared Uncertainty: Migration Stories From Tunisia</a:t>
            </a:r>
            <a:r>
              <a:rPr lang="en-US" sz="2900"/>
              <a:t>” by </a:t>
            </a:r>
            <a:r>
              <a:rPr b="0" i="0" lang="en-US" sz="2900" u="none" cap="none" strike="noStrike">
                <a:solidFill>
                  <a:srgbClr val="000000"/>
                </a:solidFill>
                <a:latin typeface="Arial"/>
                <a:ea typeface="Arial"/>
                <a:cs typeface="Arial"/>
                <a:sym typeface="Arial"/>
              </a:rPr>
              <a:t>Audrey Thibert </a:t>
            </a:r>
            <a:endParaRPr sz="2700"/>
          </a:p>
          <a:p>
            <a:pPr indent="0" lvl="0" marL="0" marR="0" rtl="0" algn="l">
              <a:lnSpc>
                <a:spcPct val="120000"/>
              </a:lnSpc>
              <a:spcBef>
                <a:spcPts val="800"/>
              </a:spcBef>
              <a:spcAft>
                <a:spcPts val="0"/>
              </a:spcAft>
              <a:buClr>
                <a:srgbClr val="000000"/>
              </a:buClr>
              <a:buSzPts val="1600"/>
              <a:buFont typeface="Arial"/>
              <a:buNone/>
            </a:pPr>
            <a:r>
              <a:rPr b="0" i="0" lang="en-US" sz="2900" u="sng" cap="none" strike="noStrike">
                <a:solidFill>
                  <a:srgbClr val="000000"/>
                </a:solidFill>
                <a:latin typeface="Arial"/>
                <a:ea typeface="Arial"/>
                <a:cs typeface="Arial"/>
                <a:sym typeface="Arial"/>
                <a:hlinkClick r:id="rId20">
                  <a:extLst>
                    <a:ext uri="{A12FA001-AC4F-418D-AE19-62706E023703}">
                      <ahyp:hlinkClr val="tx"/>
                    </a:ext>
                  </a:extLst>
                </a:hlinkClick>
              </a:rPr>
              <a:t>​​</a:t>
            </a:r>
            <a:r>
              <a:rPr lang="en-US" sz="2900" u="sng">
                <a:hlinkClick r:id="rId21"/>
              </a:rPr>
              <a:t>”</a:t>
            </a:r>
            <a:r>
              <a:rPr b="0" i="0" lang="en-US" sz="2900" u="sng" cap="none" strike="noStrike">
                <a:solidFill>
                  <a:srgbClr val="000000"/>
                </a:solidFill>
                <a:latin typeface="Arial"/>
                <a:ea typeface="Arial"/>
                <a:cs typeface="Arial"/>
                <a:sym typeface="Arial"/>
                <a:hlinkClick r:id="rId22">
                  <a:extLst>
                    <a:ext uri="{A12FA001-AC4F-418D-AE19-62706E023703}">
                      <ahyp:hlinkClr val="tx"/>
                    </a:ext>
                  </a:extLst>
                </a:hlinkClick>
              </a:rPr>
              <a:t>Life After Deportation</a:t>
            </a:r>
            <a:r>
              <a:rPr lang="en-US" sz="2900" u="sng">
                <a:hlinkClick r:id="rId23"/>
              </a:rPr>
              <a:t>” by </a:t>
            </a:r>
            <a:r>
              <a:rPr b="0" i="0" lang="en-US" sz="2900" u="sng" cap="none" strike="noStrike">
                <a:solidFill>
                  <a:srgbClr val="000000"/>
                </a:solidFill>
                <a:latin typeface="Arial"/>
                <a:ea typeface="Arial"/>
                <a:cs typeface="Arial"/>
                <a:sym typeface="Arial"/>
                <a:hlinkClick r:id="rId24">
                  <a:extLst>
                    <a:ext uri="{A12FA001-AC4F-418D-AE19-62706E023703}">
                      <ahyp:hlinkClr val="tx"/>
                    </a:ext>
                  </a:extLst>
                </a:hlinkClick>
              </a:rPr>
              <a:t>Nina Shapiro, Corrine Shin &amp; Erika Schultz</a:t>
            </a:r>
            <a:r>
              <a:rPr lang="en-US" sz="2700"/>
              <a:t> for </a:t>
            </a:r>
            <a:r>
              <a:rPr i="1" lang="en-US" sz="2700"/>
              <a:t>The Seattle Times</a:t>
            </a:r>
            <a:endParaRPr i="1" sz="2700"/>
          </a:p>
          <a:p>
            <a:pPr indent="0" lvl="0" marL="0" marR="0" rtl="0" algn="l">
              <a:lnSpc>
                <a:spcPct val="120000"/>
              </a:lnSpc>
              <a:spcBef>
                <a:spcPts val="0"/>
              </a:spcBef>
              <a:spcAft>
                <a:spcPts val="0"/>
              </a:spcAft>
              <a:buClr>
                <a:srgbClr val="000000"/>
              </a:buClr>
              <a:buSzPts val="1600"/>
              <a:buFont typeface="Arial"/>
              <a:buNone/>
            </a:pPr>
            <a:r>
              <a:rPr i="1" lang="en-US" sz="2700"/>
              <a:t>“</a:t>
            </a:r>
            <a:r>
              <a:rPr b="0" i="0" lang="en-US" sz="2900" u="sng" cap="none" strike="noStrike">
                <a:solidFill>
                  <a:srgbClr val="000000"/>
                </a:solidFill>
                <a:latin typeface="Arial"/>
                <a:ea typeface="Arial"/>
                <a:cs typeface="Arial"/>
                <a:sym typeface="Arial"/>
                <a:hlinkClick r:id="rId25">
                  <a:extLst>
                    <a:ext uri="{A12FA001-AC4F-418D-AE19-62706E023703}">
                      <ahyp:hlinkClr val="tx"/>
                    </a:ext>
                  </a:extLst>
                </a:hlinkClick>
              </a:rPr>
              <a:t>Beyond the Border</a:t>
            </a:r>
            <a:r>
              <a:rPr lang="en-US" sz="2900" u="sng">
                <a:hlinkClick r:id="rId26"/>
              </a:rPr>
              <a:t>” by </a:t>
            </a:r>
            <a:r>
              <a:rPr b="0" i="0" lang="en-US" sz="2900" u="sng" cap="none" strike="noStrike">
                <a:solidFill>
                  <a:srgbClr val="000000"/>
                </a:solidFill>
                <a:latin typeface="Arial"/>
                <a:ea typeface="Arial"/>
                <a:cs typeface="Arial"/>
                <a:sym typeface="Arial"/>
                <a:hlinkClick r:id="rId27">
                  <a:extLst>
                    <a:ext uri="{A12FA001-AC4F-418D-AE19-62706E023703}">
                      <ahyp:hlinkClr val="tx"/>
                    </a:ext>
                  </a:extLst>
                </a:hlinkClick>
              </a:rPr>
              <a:t>Tyrone Beason, Corrine Shin &amp; Erika Schultz</a:t>
            </a:r>
            <a:r>
              <a:rPr lang="en-US" sz="2700"/>
              <a:t> for </a:t>
            </a:r>
            <a:r>
              <a:rPr i="1" lang="en-US" sz="2700"/>
              <a:t>The Seattle Times</a:t>
            </a:r>
            <a:endParaRPr i="1" sz="2700"/>
          </a:p>
          <a:p>
            <a:pPr indent="0" lvl="0" marL="0" marR="0" rtl="0" algn="l">
              <a:lnSpc>
                <a:spcPct val="120000"/>
              </a:lnSpc>
              <a:spcBef>
                <a:spcPts val="0"/>
              </a:spcBef>
              <a:spcAft>
                <a:spcPts val="0"/>
              </a:spcAft>
              <a:buClr>
                <a:srgbClr val="000000"/>
              </a:buClr>
              <a:buSzPts val="1600"/>
              <a:buFont typeface="Arial"/>
              <a:buNone/>
            </a:pPr>
            <a:r>
              <a:rPr i="1" lang="en-US" sz="2700"/>
              <a:t>“</a:t>
            </a:r>
            <a:r>
              <a:rPr b="0" i="0" lang="en-US" sz="2900" u="sng" cap="none" strike="noStrike">
                <a:solidFill>
                  <a:srgbClr val="000000"/>
                </a:solidFill>
                <a:latin typeface="Arial"/>
                <a:ea typeface="Arial"/>
                <a:cs typeface="Arial"/>
                <a:sym typeface="Arial"/>
                <a:hlinkClick r:id="rId28">
                  <a:extLst>
                    <a:ext uri="{A12FA001-AC4F-418D-AE19-62706E023703}">
                      <ahyp:hlinkClr val="tx"/>
                    </a:ext>
                  </a:extLst>
                </a:hlinkClick>
              </a:rPr>
              <a:t>Families Divided</a:t>
            </a:r>
            <a:r>
              <a:rPr lang="en-US" sz="2900" u="sng">
                <a:hlinkClick r:id="rId29"/>
              </a:rPr>
              <a:t>” by </a:t>
            </a:r>
            <a:r>
              <a:rPr b="0" i="0" lang="en-US" sz="2900" u="sng" cap="none" strike="noStrike">
                <a:solidFill>
                  <a:srgbClr val="000000"/>
                </a:solidFill>
                <a:latin typeface="Arial"/>
                <a:ea typeface="Arial"/>
                <a:cs typeface="Arial"/>
                <a:sym typeface="Arial"/>
                <a:hlinkClick r:id="rId30">
                  <a:extLst>
                    <a:ext uri="{A12FA001-AC4F-418D-AE19-62706E023703}">
                      <ahyp:hlinkClr val="tx"/>
                    </a:ext>
                  </a:extLst>
                </a:hlinkClick>
              </a:rPr>
              <a:t> Neena Satija</a:t>
            </a:r>
            <a:r>
              <a:rPr lang="en-US" sz="2700"/>
              <a:t> for </a:t>
            </a:r>
            <a:r>
              <a:rPr i="1" lang="en-US" sz="2700"/>
              <a:t>The Texas Tribune</a:t>
            </a:r>
            <a:endParaRPr i="1" sz="2700"/>
          </a:p>
          <a:p>
            <a:pPr indent="0" lvl="0" marL="0" marR="0" rtl="0" algn="l">
              <a:lnSpc>
                <a:spcPct val="120000"/>
              </a:lnSpc>
              <a:spcBef>
                <a:spcPts val="0"/>
              </a:spcBef>
              <a:spcAft>
                <a:spcPts val="0"/>
              </a:spcAft>
              <a:buClr>
                <a:srgbClr val="000000"/>
              </a:buClr>
              <a:buSzPts val="1600"/>
              <a:buFont typeface="Arial"/>
              <a:buNone/>
            </a:pPr>
            <a:r>
              <a:rPr lang="en-US" sz="2700"/>
              <a:t>“</a:t>
            </a:r>
            <a:r>
              <a:rPr b="0" i="0" lang="en-US" sz="2900" u="sng" cap="none" strike="noStrike">
                <a:solidFill>
                  <a:srgbClr val="000000"/>
                </a:solidFill>
                <a:latin typeface="Arial"/>
                <a:ea typeface="Arial"/>
                <a:cs typeface="Arial"/>
                <a:sym typeface="Arial"/>
                <a:hlinkClick r:id="rId31">
                  <a:extLst>
                    <a:ext uri="{A12FA001-AC4F-418D-AE19-62706E023703}">
                      <ahyp:hlinkClr val="tx"/>
                    </a:ext>
                  </a:extLst>
                </a:hlinkClick>
              </a:rPr>
              <a:t>Deported to Haiti Even Though He Wasn’t Born There, He’s Still Fighting to Get Back to the U.S.</a:t>
            </a:r>
            <a:r>
              <a:rPr lang="en-US" sz="2900" u="sng"/>
              <a:t>”</a:t>
            </a:r>
            <a:r>
              <a:rPr b="0" i="0" lang="en-US" sz="2900" u="sng" cap="none" strike="noStrike">
                <a:solidFill>
                  <a:srgbClr val="000000"/>
                </a:solidFill>
                <a:latin typeface="Arial"/>
                <a:ea typeface="Arial"/>
                <a:cs typeface="Arial"/>
                <a:sym typeface="Arial"/>
              </a:rPr>
              <a:t> by Jacqueline Charles for </a:t>
            </a:r>
            <a:r>
              <a:rPr b="0" i="1" lang="en-US" sz="2900" u="sng" cap="none" strike="noStrike">
                <a:solidFill>
                  <a:srgbClr val="000000"/>
                </a:solidFill>
                <a:latin typeface="Arial"/>
                <a:ea typeface="Arial"/>
                <a:cs typeface="Arial"/>
                <a:sym typeface="Arial"/>
              </a:rPr>
              <a:t>The Miami Herald</a:t>
            </a:r>
            <a:endParaRPr i="1" sz="2700"/>
          </a:p>
          <a:p>
            <a:pPr indent="0" lvl="0" marL="0" marR="0" rtl="0" algn="l">
              <a:lnSpc>
                <a:spcPct val="120000"/>
              </a:lnSpc>
              <a:spcBef>
                <a:spcPts val="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32">
                  <a:extLst>
                    <a:ext uri="{A12FA001-AC4F-418D-AE19-62706E023703}">
                      <ahyp:hlinkClr val="tx"/>
                    </a:ext>
                  </a:extLst>
                </a:hlinkClick>
              </a:rPr>
              <a:t>They Thought Their Sick Little Girl Would Be Safe in America. Then It Denied Her Family Entry</a:t>
            </a:r>
            <a:r>
              <a:rPr lang="en-US" sz="2900" u="sng"/>
              <a:t>” </a:t>
            </a:r>
            <a:r>
              <a:rPr b="0" i="0" lang="en-US" sz="2900" u="sng" cap="none" strike="noStrike">
                <a:solidFill>
                  <a:srgbClr val="000000"/>
                </a:solidFill>
                <a:latin typeface="Arial"/>
                <a:ea typeface="Arial"/>
                <a:cs typeface="Arial"/>
                <a:sym typeface="Arial"/>
              </a:rPr>
              <a:t> by Tanvi Misra for </a:t>
            </a:r>
            <a:r>
              <a:rPr b="0" i="1" lang="en-US" sz="2900" u="sng" cap="none" strike="noStrike">
                <a:solidFill>
                  <a:srgbClr val="000000"/>
                </a:solidFill>
                <a:latin typeface="Arial"/>
                <a:ea typeface="Arial"/>
                <a:cs typeface="Arial"/>
                <a:sym typeface="Arial"/>
              </a:rPr>
              <a:t>Politico</a:t>
            </a:r>
            <a:endParaRPr i="1" sz="2700"/>
          </a:p>
          <a:p>
            <a:pPr indent="0" lvl="0" marL="0" marR="0" rtl="0" algn="l">
              <a:lnSpc>
                <a:spcPct val="120000"/>
              </a:lnSpc>
              <a:spcBef>
                <a:spcPts val="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33">
                  <a:extLst>
                    <a:ext uri="{A12FA001-AC4F-418D-AE19-62706E023703}">
                      <ahyp:hlinkClr val="tx"/>
                    </a:ext>
                  </a:extLst>
                </a:hlinkClick>
              </a:rPr>
              <a:t>I’ll Do It Again: Hopes of Economic Stability Propel Young Tunisians Across the Mediterranean Sea</a:t>
            </a:r>
            <a:r>
              <a:rPr lang="en-US" sz="2900" u="sng">
                <a:hlinkClick r:id="rId34"/>
              </a:rPr>
              <a:t>”</a:t>
            </a:r>
            <a:r>
              <a:rPr b="0" i="0" lang="en-US" sz="2900" u="sng" cap="none" strike="noStrike">
                <a:solidFill>
                  <a:srgbClr val="000000"/>
                </a:solidFill>
                <a:latin typeface="Arial"/>
                <a:ea typeface="Arial"/>
                <a:cs typeface="Arial"/>
                <a:sym typeface="Arial"/>
                <a:hlinkClick r:id="rId35">
                  <a:extLst>
                    <a:ext uri="{A12FA001-AC4F-418D-AE19-62706E023703}">
                      <ahyp:hlinkClr val="tx"/>
                    </a:ext>
                  </a:extLst>
                </a:hlinkClick>
              </a:rPr>
              <a:t> </a:t>
            </a:r>
            <a:r>
              <a:rPr b="0" i="0" lang="en-US" sz="2900" u="sng" cap="none" strike="noStrike">
                <a:solidFill>
                  <a:srgbClr val="000000"/>
                </a:solidFill>
                <a:latin typeface="Arial"/>
                <a:ea typeface="Arial"/>
                <a:cs typeface="Arial"/>
                <a:sym typeface="Arial"/>
              </a:rPr>
              <a:t>by Audrey Thibert</a:t>
            </a:r>
            <a:endParaRPr sz="2700"/>
          </a:p>
          <a:p>
            <a:pPr indent="0" lvl="0" marL="0" marR="0" rtl="0" algn="l">
              <a:lnSpc>
                <a:spcPct val="120000"/>
              </a:lnSpc>
              <a:spcBef>
                <a:spcPts val="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36">
                  <a:extLst>
                    <a:ext uri="{A12FA001-AC4F-418D-AE19-62706E023703}">
                      <ahyp:hlinkClr val="tx"/>
                    </a:ext>
                  </a:extLst>
                </a:hlinkClick>
              </a:rPr>
              <a:t>Seeking Refuge: The Story of Two Women I Know</a:t>
            </a:r>
            <a:r>
              <a:rPr lang="en-US" sz="2900" u="sng"/>
              <a:t>” </a:t>
            </a:r>
            <a:r>
              <a:rPr b="0" i="0" lang="en-US" sz="2900" u="sng" cap="none" strike="noStrike">
                <a:solidFill>
                  <a:srgbClr val="000000"/>
                </a:solidFill>
                <a:latin typeface="Arial"/>
                <a:ea typeface="Arial"/>
                <a:cs typeface="Arial"/>
                <a:sym typeface="Arial"/>
              </a:rPr>
              <a:t> by Ankita Mukhopadhyay for </a:t>
            </a:r>
            <a:r>
              <a:rPr b="0" i="1" lang="en-US" sz="2900" u="sng" cap="none" strike="noStrike">
                <a:solidFill>
                  <a:srgbClr val="000000"/>
                </a:solidFill>
                <a:latin typeface="Arial"/>
                <a:ea typeface="Arial"/>
                <a:cs typeface="Arial"/>
                <a:sym typeface="Arial"/>
              </a:rPr>
              <a:t>The Wire</a:t>
            </a:r>
            <a:endParaRPr i="1" sz="2700"/>
          </a:p>
          <a:p>
            <a:pPr indent="0" lvl="0" marL="0" marR="0" rtl="0" algn="l">
              <a:lnSpc>
                <a:spcPct val="120000"/>
              </a:lnSpc>
              <a:spcBef>
                <a:spcPts val="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37">
                  <a:extLst>
                    <a:ext uri="{A12FA001-AC4F-418D-AE19-62706E023703}">
                      <ahyp:hlinkClr val="tx"/>
                    </a:ext>
                  </a:extLst>
                </a:hlinkClick>
              </a:rPr>
              <a:t>Uncertain Futures: Ukrainian Refugees in Turkey, One Year In</a:t>
            </a:r>
            <a:r>
              <a:rPr lang="en-US" sz="2900" u="sng"/>
              <a:t>”</a:t>
            </a:r>
            <a:r>
              <a:rPr b="0" i="0" lang="en-US" sz="2900" u="sng" cap="none" strike="noStrike">
                <a:solidFill>
                  <a:srgbClr val="000000"/>
                </a:solidFill>
                <a:latin typeface="Arial"/>
                <a:ea typeface="Arial"/>
                <a:cs typeface="Arial"/>
                <a:sym typeface="Arial"/>
              </a:rPr>
              <a:t> by Diana Rayes</a:t>
            </a:r>
            <a:endParaRPr sz="2700"/>
          </a:p>
          <a:p>
            <a:pPr indent="0" lvl="0" marL="0" marR="0" rtl="0" algn="l">
              <a:lnSpc>
                <a:spcPct val="120000"/>
              </a:lnSpc>
              <a:spcBef>
                <a:spcPts val="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38">
                  <a:extLst>
                    <a:ext uri="{A12FA001-AC4F-418D-AE19-62706E023703}">
                      <ahyp:hlinkClr val="tx"/>
                    </a:ext>
                  </a:extLst>
                </a:hlinkClick>
              </a:rPr>
              <a:t>Heaven to Hell, Blue Skies to Pain: The Lament of Iraq’s Climate Migrants</a:t>
            </a:r>
            <a:r>
              <a:rPr lang="en-US" sz="2900" u="sng"/>
              <a:t>” </a:t>
            </a:r>
            <a:r>
              <a:rPr b="0" i="0" lang="en-US" sz="2900" u="sng" cap="none" strike="noStrike">
                <a:solidFill>
                  <a:srgbClr val="000000"/>
                </a:solidFill>
                <a:latin typeface="Arial"/>
                <a:ea typeface="Arial"/>
                <a:cs typeface="Arial"/>
                <a:sym typeface="Arial"/>
              </a:rPr>
              <a:t>by Susan Schulman </a:t>
            </a:r>
            <a:r>
              <a:rPr lang="en-US" sz="2900" u="sng"/>
              <a:t>for </a:t>
            </a:r>
            <a:r>
              <a:rPr i="1" lang="en-US" sz="2900" u="sng"/>
              <a:t>The Daily Maverick</a:t>
            </a:r>
            <a:endParaRPr i="1" sz="2700"/>
          </a:p>
          <a:p>
            <a:pPr indent="0" lvl="0" marL="0" marR="0" rtl="0" algn="l">
              <a:lnSpc>
                <a:spcPct val="120000"/>
              </a:lnSpc>
              <a:spcBef>
                <a:spcPts val="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39">
                  <a:extLst>
                    <a:ext uri="{A12FA001-AC4F-418D-AE19-62706E023703}">
                      <ahyp:hlinkClr val="tx"/>
                    </a:ext>
                  </a:extLst>
                </a:hlinkClick>
              </a:rPr>
              <a:t>Climate Migration: Blind and Homeless Amid Somalia’s Drought</a:t>
            </a:r>
            <a:r>
              <a:rPr lang="en-US" sz="2900" u="sng"/>
              <a:t>”</a:t>
            </a:r>
            <a:r>
              <a:rPr b="0" i="0" lang="en-US" sz="2900" u="sng" cap="none" strike="noStrike">
                <a:solidFill>
                  <a:srgbClr val="000000"/>
                </a:solidFill>
                <a:latin typeface="Arial"/>
                <a:ea typeface="Arial"/>
                <a:cs typeface="Arial"/>
                <a:sym typeface="Arial"/>
              </a:rPr>
              <a:t> by Cara Anna for </a:t>
            </a:r>
            <a:r>
              <a:rPr b="0" i="1" lang="en-US" sz="2900" u="sng" cap="none" strike="noStrike">
                <a:solidFill>
                  <a:srgbClr val="000000"/>
                </a:solidFill>
                <a:latin typeface="Arial"/>
                <a:ea typeface="Arial"/>
                <a:cs typeface="Arial"/>
                <a:sym typeface="Arial"/>
              </a:rPr>
              <a:t>Associated Press</a:t>
            </a:r>
            <a:endParaRPr i="1" sz="2700"/>
          </a:p>
          <a:p>
            <a:pPr indent="0" lvl="0" marL="0" marR="0" rtl="0" algn="l">
              <a:lnSpc>
                <a:spcPct val="120000"/>
              </a:lnSpc>
              <a:spcBef>
                <a:spcPts val="0"/>
              </a:spcBef>
              <a:spcAft>
                <a:spcPts val="0"/>
              </a:spcAft>
              <a:buClr>
                <a:srgbClr val="000000"/>
              </a:buClr>
              <a:buSzPts val="1600"/>
              <a:buFont typeface="Arial"/>
              <a:buNone/>
            </a:pPr>
            <a:r>
              <a:rPr i="1" lang="en-US" sz="2700"/>
              <a:t>“</a:t>
            </a:r>
            <a:r>
              <a:rPr b="0" i="0" lang="en-US" sz="2900" u="sng" cap="none" strike="noStrike">
                <a:solidFill>
                  <a:srgbClr val="000000"/>
                </a:solidFill>
                <a:latin typeface="Arial"/>
                <a:ea typeface="Arial"/>
                <a:cs typeface="Arial"/>
                <a:sym typeface="Arial"/>
                <a:hlinkClick r:id="rId40">
                  <a:extLst>
                    <a:ext uri="{A12FA001-AC4F-418D-AE19-62706E023703}">
                      <ahyp:hlinkClr val="tx"/>
                    </a:ext>
                  </a:extLst>
                </a:hlinkClick>
              </a:rPr>
              <a:t>An Exodus of Nurses Has Caused a “Medical Brain Drain” in Nigeria. Are Rich Countries To Blame?</a:t>
            </a:r>
            <a:r>
              <a:rPr lang="en-US" sz="2900" u="sng"/>
              <a:t>”</a:t>
            </a:r>
            <a:r>
              <a:rPr b="0" i="0" lang="en-US" sz="2900" u="sng" cap="none" strike="noStrike">
                <a:solidFill>
                  <a:srgbClr val="000000"/>
                </a:solidFill>
                <a:latin typeface="Arial"/>
                <a:ea typeface="Arial"/>
                <a:cs typeface="Arial"/>
                <a:sym typeface="Arial"/>
              </a:rPr>
              <a:t> by Aurora Almendral and Ibanga Isine </a:t>
            </a:r>
            <a:r>
              <a:rPr lang="en-US" sz="2900" u="sng"/>
              <a:t>for </a:t>
            </a:r>
            <a:r>
              <a:rPr i="1" lang="en-US" sz="2900" u="sng"/>
              <a:t>Quartz</a:t>
            </a:r>
            <a:endParaRPr i="1" sz="2700"/>
          </a:p>
          <a:p>
            <a:pPr indent="0" lvl="0" marL="0" marR="0" rtl="0" algn="l">
              <a:lnSpc>
                <a:spcPct val="120000"/>
              </a:lnSpc>
              <a:spcBef>
                <a:spcPts val="80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41">
                  <a:extLst>
                    <a:ext uri="{A12FA001-AC4F-418D-AE19-62706E023703}">
                      <ahyp:hlinkClr val="tx"/>
                    </a:ext>
                  </a:extLst>
                </a:hlinkClick>
              </a:rPr>
              <a:t>Said and the Others: The Unresolved Challenges of Migrant Integration in Italy</a:t>
            </a:r>
            <a:r>
              <a:rPr lang="en-US" sz="2900" u="sng"/>
              <a:t>” </a:t>
            </a:r>
            <a:r>
              <a:rPr b="0" i="0" lang="en-US" sz="2900" u="sng" cap="none" strike="noStrike">
                <a:solidFill>
                  <a:srgbClr val="000000"/>
                </a:solidFill>
                <a:latin typeface="Arial"/>
                <a:ea typeface="Arial"/>
                <a:cs typeface="Arial"/>
                <a:sym typeface="Arial"/>
              </a:rPr>
              <a:t>by Giulia Pozzi</a:t>
            </a:r>
            <a:endParaRPr sz="2700"/>
          </a:p>
          <a:p>
            <a:pPr indent="0" lvl="0" marL="0" marR="0" rtl="0" algn="l">
              <a:lnSpc>
                <a:spcPct val="120000"/>
              </a:lnSpc>
              <a:spcBef>
                <a:spcPts val="800"/>
              </a:spcBef>
              <a:spcAft>
                <a:spcPts val="0"/>
              </a:spcAft>
              <a:buClr>
                <a:srgbClr val="000000"/>
              </a:buClr>
              <a:buSzPts val="1600"/>
              <a:buFont typeface="Arial"/>
              <a:buNone/>
            </a:pPr>
            <a:r>
              <a:rPr lang="en-US" sz="2700"/>
              <a:t>“</a:t>
            </a:r>
            <a:r>
              <a:rPr b="0" i="0" lang="en-US" sz="2900" u="sng" cap="none" strike="noStrike">
                <a:solidFill>
                  <a:srgbClr val="000000"/>
                </a:solidFill>
                <a:latin typeface="Arial"/>
                <a:ea typeface="Arial"/>
                <a:cs typeface="Arial"/>
                <a:sym typeface="Arial"/>
                <a:hlinkClick r:id="rId42">
                  <a:extLst>
                    <a:ext uri="{A12FA001-AC4F-418D-AE19-62706E023703}">
                      <ahyp:hlinkClr val="tx"/>
                    </a:ext>
                  </a:extLst>
                </a:hlinkClick>
              </a:rPr>
              <a:t>Coup, COVID, Climate: The Triple Threat Chasing Citizens From Myanmar’s Rice Bowl</a:t>
            </a:r>
            <a:r>
              <a:rPr lang="en-US" sz="2900" u="sng"/>
              <a:t>”</a:t>
            </a:r>
            <a:r>
              <a:rPr b="0" i="0" lang="en-US" sz="2900" u="sng" cap="none" strike="noStrike">
                <a:solidFill>
                  <a:srgbClr val="000000"/>
                </a:solidFill>
                <a:latin typeface="Arial"/>
                <a:ea typeface="Arial"/>
                <a:cs typeface="Arial"/>
                <a:sym typeface="Arial"/>
              </a:rPr>
              <a:t> by Kiana Duncan for </a:t>
            </a:r>
            <a:r>
              <a:rPr b="0" i="1" lang="en-US" sz="2900" u="sng" cap="none" strike="noStrike">
                <a:solidFill>
                  <a:srgbClr val="000000"/>
                </a:solidFill>
                <a:latin typeface="Arial"/>
                <a:ea typeface="Arial"/>
                <a:cs typeface="Arial"/>
                <a:sym typeface="Arial"/>
              </a:rPr>
              <a:t>The Guardian</a:t>
            </a:r>
            <a:endParaRPr i="1" sz="2700"/>
          </a:p>
          <a:p>
            <a:pPr indent="0" lvl="0" marL="0" marR="0" rtl="0" algn="l">
              <a:lnSpc>
                <a:spcPct val="120000"/>
              </a:lnSpc>
              <a:spcBef>
                <a:spcPts val="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43">
                  <a:extLst>
                    <a:ext uri="{A12FA001-AC4F-418D-AE19-62706E023703}">
                      <ahyp:hlinkClr val="tx"/>
                    </a:ext>
                  </a:extLst>
                </a:hlinkClick>
              </a:rPr>
              <a:t>Dreams Detained: Young Migrants and the Families They Leave Behind in Guatemala</a:t>
            </a:r>
            <a:r>
              <a:rPr lang="en-US" sz="2900" u="sng"/>
              <a:t>”</a:t>
            </a:r>
            <a:r>
              <a:rPr b="0" i="0" lang="en-US" sz="2900" u="sng" cap="none" strike="noStrike">
                <a:solidFill>
                  <a:srgbClr val="000000"/>
                </a:solidFill>
                <a:latin typeface="Arial"/>
                <a:ea typeface="Arial"/>
                <a:cs typeface="Arial"/>
                <a:sym typeface="Arial"/>
              </a:rPr>
              <a:t> by Jessica Marcy</a:t>
            </a:r>
            <a:endParaRPr sz="2700"/>
          </a:p>
          <a:p>
            <a:pPr indent="0" lvl="0" marL="0" marR="0" rtl="0" algn="l">
              <a:lnSpc>
                <a:spcPct val="120000"/>
              </a:lnSpc>
              <a:spcBef>
                <a:spcPts val="0"/>
              </a:spcBef>
              <a:spcAft>
                <a:spcPts val="0"/>
              </a:spcAft>
              <a:buClr>
                <a:srgbClr val="000000"/>
              </a:buClr>
              <a:buSzPts val="1600"/>
              <a:buFont typeface="Arial"/>
              <a:buNone/>
            </a:pPr>
            <a:r>
              <a:rPr lang="en-US" sz="2700"/>
              <a:t>“</a:t>
            </a:r>
            <a:r>
              <a:rPr b="0" i="0" lang="en-US" sz="2900" u="sng" cap="none" strike="noStrike">
                <a:solidFill>
                  <a:srgbClr val="000000"/>
                </a:solidFill>
                <a:latin typeface="Arial"/>
                <a:ea typeface="Arial"/>
                <a:cs typeface="Arial"/>
                <a:sym typeface="Arial"/>
                <a:hlinkClick r:id="rId44">
                  <a:extLst>
                    <a:ext uri="{A12FA001-AC4F-418D-AE19-62706E023703}">
                      <ahyp:hlinkClr val="tx"/>
                    </a:ext>
                  </a:extLst>
                </a:hlinkClick>
              </a:rPr>
              <a:t>A Country That Welcomes Migration</a:t>
            </a:r>
            <a:r>
              <a:rPr b="0" i="0" lang="en-US" sz="2900" u="sng" cap="none" strike="noStrike">
                <a:solidFill>
                  <a:srgbClr val="000000"/>
                </a:solidFill>
                <a:latin typeface="Arial"/>
                <a:ea typeface="Arial"/>
                <a:cs typeface="Arial"/>
                <a:sym typeface="Arial"/>
              </a:rPr>
              <a:t> by Patrick Ammerman</a:t>
            </a:r>
            <a:r>
              <a:rPr lang="en-US" sz="2900" u="sng"/>
              <a:t>”</a:t>
            </a:r>
            <a:r>
              <a:rPr b="0" i="0" lang="en-US" sz="2900" u="sng" cap="none" strike="noStrike">
                <a:solidFill>
                  <a:srgbClr val="000000"/>
                </a:solidFill>
                <a:latin typeface="Arial"/>
                <a:ea typeface="Arial"/>
                <a:cs typeface="Arial"/>
                <a:sym typeface="Arial"/>
              </a:rPr>
              <a:t> for </a:t>
            </a:r>
            <a:r>
              <a:rPr b="0" i="1" lang="en-US" sz="2900" u="sng" cap="none" strike="noStrike">
                <a:solidFill>
                  <a:srgbClr val="000000"/>
                </a:solidFill>
                <a:latin typeface="Arial"/>
                <a:ea typeface="Arial"/>
                <a:cs typeface="Arial"/>
                <a:sym typeface="Arial"/>
              </a:rPr>
              <a:t>Yes!</a:t>
            </a:r>
            <a:endParaRPr i="1" sz="2700"/>
          </a:p>
          <a:p>
            <a:pPr indent="0" lvl="0" marL="0" marR="0" rtl="0" algn="l">
              <a:lnSpc>
                <a:spcPct val="120000"/>
              </a:lnSpc>
              <a:spcBef>
                <a:spcPts val="0"/>
              </a:spcBef>
              <a:spcAft>
                <a:spcPts val="0"/>
              </a:spcAft>
              <a:buClr>
                <a:srgbClr val="000000"/>
              </a:buClr>
              <a:buSzPts val="1600"/>
              <a:buFont typeface="Arial"/>
              <a:buNone/>
            </a:pPr>
            <a:r>
              <a:rPr i="1" lang="en-US" sz="2700"/>
              <a:t>“</a:t>
            </a:r>
            <a:r>
              <a:rPr b="0" i="0" lang="en-US" sz="2900" u="sng" cap="none" strike="noStrike">
                <a:solidFill>
                  <a:srgbClr val="000000"/>
                </a:solidFill>
                <a:latin typeface="Arial"/>
                <a:ea typeface="Arial"/>
                <a:cs typeface="Arial"/>
                <a:sym typeface="Arial"/>
                <a:hlinkClick r:id="rId45">
                  <a:extLst>
                    <a:ext uri="{A12FA001-AC4F-418D-AE19-62706E023703}">
                      <ahyp:hlinkClr val="tx"/>
                    </a:ext>
                  </a:extLst>
                </a:hlinkClick>
              </a:rPr>
              <a:t>Inside Malaysia’s ‘Living Hell’ for Refugee Children</a:t>
            </a:r>
            <a:r>
              <a:rPr lang="en-US" sz="2900" u="sng"/>
              <a:t>”</a:t>
            </a:r>
            <a:r>
              <a:rPr b="0" i="0" lang="en-US" sz="2900" u="sng" cap="none" strike="noStrike">
                <a:solidFill>
                  <a:srgbClr val="000000"/>
                </a:solidFill>
                <a:latin typeface="Arial"/>
                <a:ea typeface="Arial"/>
                <a:cs typeface="Arial"/>
                <a:sym typeface="Arial"/>
              </a:rPr>
              <a:t> by Ifath Sayed and Jueun Choi f</a:t>
            </a:r>
            <a:r>
              <a:rPr lang="en-US" sz="2900" u="sng"/>
              <a:t>or </a:t>
            </a:r>
            <a:r>
              <a:rPr i="1" lang="en-US" sz="2900" u="sng"/>
              <a:t>News Deeply</a:t>
            </a:r>
            <a:endParaRPr i="1" sz="2700"/>
          </a:p>
          <a:p>
            <a:pPr indent="0" lvl="0" marL="0" marR="0" rtl="0" algn="l">
              <a:lnSpc>
                <a:spcPct val="120000"/>
              </a:lnSpc>
              <a:spcBef>
                <a:spcPts val="0"/>
              </a:spcBef>
              <a:spcAft>
                <a:spcPts val="0"/>
              </a:spcAft>
              <a:buClr>
                <a:srgbClr val="000000"/>
              </a:buClr>
              <a:buSzPts val="1600"/>
              <a:buFont typeface="Arial"/>
              <a:buNone/>
            </a:pPr>
            <a:r>
              <a:rPr i="1" lang="en-US" sz="2700"/>
              <a:t>“</a:t>
            </a:r>
            <a:r>
              <a:rPr b="0" i="0" lang="en-US" sz="2900" u="sng" cap="none" strike="noStrike">
                <a:solidFill>
                  <a:srgbClr val="000000"/>
                </a:solidFill>
                <a:latin typeface="Arial"/>
                <a:ea typeface="Arial"/>
                <a:cs typeface="Arial"/>
                <a:sym typeface="Arial"/>
                <a:hlinkClick r:id="rId46">
                  <a:extLst>
                    <a:ext uri="{A12FA001-AC4F-418D-AE19-62706E023703}">
                      <ahyp:hlinkClr val="tx"/>
                    </a:ext>
                  </a:extLst>
                </a:hlinkClick>
              </a:rPr>
              <a:t>Far From Home</a:t>
            </a:r>
            <a:r>
              <a:rPr lang="en-US" sz="2900" u="sng">
                <a:hlinkClick r:id="rId47"/>
              </a:rPr>
              <a:t>”</a:t>
            </a:r>
            <a:r>
              <a:rPr b="0" i="0" lang="en-US" sz="2900" u="sng" cap="none" strike="noStrike">
                <a:solidFill>
                  <a:srgbClr val="000000"/>
                </a:solidFill>
                <a:latin typeface="Arial"/>
                <a:ea typeface="Arial"/>
                <a:cs typeface="Arial"/>
                <a:sym typeface="Arial"/>
                <a:hlinkClick r:id="rId48">
                  <a:extLst>
                    <a:ext uri="{A12FA001-AC4F-418D-AE19-62706E023703}">
                      <ahyp:hlinkClr val="tx"/>
                    </a:ext>
                  </a:extLst>
                </a:hlinkClick>
              </a:rPr>
              <a:t> </a:t>
            </a:r>
            <a:r>
              <a:rPr lang="en-US" sz="2900" u="sng">
                <a:hlinkClick r:id="rId49"/>
              </a:rPr>
              <a:t>by Amie Ferris-Rotman and Zahra Joya for</a:t>
            </a:r>
            <a:r>
              <a:rPr lang="en-US" sz="2700"/>
              <a:t> </a:t>
            </a:r>
            <a:r>
              <a:rPr i="1" lang="en-US" sz="2700"/>
              <a:t>Time</a:t>
            </a:r>
            <a:endParaRPr i="1" sz="2700"/>
          </a:p>
          <a:p>
            <a:pPr indent="0" lvl="0" marL="0" marR="0" rtl="0" algn="l">
              <a:lnSpc>
                <a:spcPct val="120000"/>
              </a:lnSpc>
              <a:spcBef>
                <a:spcPts val="0"/>
              </a:spcBef>
              <a:spcAft>
                <a:spcPts val="0"/>
              </a:spcAft>
              <a:buClr>
                <a:srgbClr val="000000"/>
              </a:buClr>
              <a:buSzPts val="1600"/>
              <a:buFont typeface="Arial"/>
              <a:buNone/>
            </a:pPr>
            <a:r>
              <a:rPr lang="en-US" sz="2900" u="sng"/>
              <a:t>“</a:t>
            </a:r>
            <a:r>
              <a:rPr b="0" i="0" lang="en-US" sz="2900" u="sng" cap="none" strike="noStrike">
                <a:solidFill>
                  <a:srgbClr val="000000"/>
                </a:solidFill>
                <a:latin typeface="Arial"/>
                <a:ea typeface="Arial"/>
                <a:cs typeface="Arial"/>
                <a:sym typeface="Arial"/>
                <a:hlinkClick r:id="rId50">
                  <a:extLst>
                    <a:ext uri="{A12FA001-AC4F-418D-AE19-62706E023703}">
                      <ahyp:hlinkClr val="tx"/>
                    </a:ext>
                  </a:extLst>
                </a:hlinkClick>
              </a:rPr>
              <a:t>For Young Venezuelan Migrants in Brazil, Drugs, Gold and Early Death</a:t>
            </a:r>
            <a:r>
              <a:rPr lang="en-US" sz="2900" u="sng">
                <a:hlinkClick r:id="rId51"/>
              </a:rPr>
              <a:t>”</a:t>
            </a:r>
            <a:r>
              <a:rPr lang="en-US" sz="2700"/>
              <a:t>by Emily Costa, Rodrigo Chagas and Mariana Rios for </a:t>
            </a:r>
            <a:r>
              <a:rPr i="1" lang="en-US" sz="2700"/>
              <a:t>InfoAmazonia</a:t>
            </a:r>
            <a:endParaRPr i="1" sz="2700"/>
          </a:p>
          <a:p>
            <a:pPr indent="0" lvl="0" marL="0" marR="0" rtl="0" algn="l">
              <a:lnSpc>
                <a:spcPct val="120000"/>
              </a:lnSpc>
              <a:spcBef>
                <a:spcPts val="0"/>
              </a:spcBef>
              <a:spcAft>
                <a:spcPts val="0"/>
              </a:spcAft>
              <a:buClr>
                <a:srgbClr val="000000"/>
              </a:buClr>
              <a:buSzPts val="1600"/>
              <a:buFont typeface="Arial"/>
              <a:buNone/>
            </a:pPr>
            <a:r>
              <a:rPr b="0" i="0" lang="en-US" sz="1600" u="sng" cap="none" strike="noStrike">
                <a:solidFill>
                  <a:srgbClr val="000000"/>
                </a:solidFill>
                <a:latin typeface="Arial"/>
                <a:ea typeface="Arial"/>
                <a:cs typeface="Arial"/>
                <a:sym typeface="Arial"/>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nvSpPr>
        <p:spPr>
          <a:xfrm>
            <a:off x="12064441" y="1067331"/>
            <a:ext cx="2677060" cy="808432"/>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4800"/>
              <a:buFont typeface="Helvetica Neue"/>
              <a:buNone/>
            </a:pPr>
            <a:r>
              <a:rPr b="0" i="0" lang="en-US" sz="4800" u="none" cap="none" strike="noStrike">
                <a:solidFill>
                  <a:srgbClr val="000000"/>
                </a:solidFill>
                <a:latin typeface="Helvetica Neue"/>
                <a:ea typeface="Helvetica Neue"/>
                <a:cs typeface="Helvetica Neue"/>
                <a:sym typeface="Helvetica Neue"/>
              </a:rPr>
              <a:t>Exemplar</a:t>
            </a:r>
            <a:endParaRPr/>
          </a:p>
        </p:txBody>
      </p:sp>
      <p:sp>
        <p:nvSpPr>
          <p:cNvPr id="110" name="Google Shape;110;p5"/>
          <p:cNvSpPr txBox="1"/>
          <p:nvPr/>
        </p:nvSpPr>
        <p:spPr>
          <a:xfrm>
            <a:off x="2484063" y="1860842"/>
            <a:ext cx="4143757" cy="808433"/>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4800"/>
              <a:buFont typeface="Helvetica Neue"/>
              <a:buNone/>
            </a:pPr>
            <a:r>
              <a:rPr b="0" i="0" lang="en-US" sz="4800" u="sng" cap="none" strike="noStrike">
                <a:solidFill>
                  <a:srgbClr val="000000"/>
                </a:solidFill>
                <a:latin typeface="Helvetica Neue"/>
                <a:ea typeface="Helvetica Neue"/>
                <a:cs typeface="Helvetica Neue"/>
                <a:sym typeface="Helvetica Neue"/>
                <a:hlinkClick r:id="rId3">
                  <a:extLst>
                    <a:ext uri="{A12FA001-AC4F-418D-AE19-62706E023703}">
                      <ahyp:hlinkClr val="tx"/>
                    </a:ext>
                  </a:extLst>
                </a:hlinkClick>
              </a:rPr>
              <a:t>Exiled Soldiers</a:t>
            </a:r>
            <a:endParaRPr/>
          </a:p>
        </p:txBody>
      </p:sp>
      <p:sp>
        <p:nvSpPr>
          <p:cNvPr id="111" name="Google Shape;111;p5"/>
          <p:cNvSpPr txBox="1"/>
          <p:nvPr/>
        </p:nvSpPr>
        <p:spPr>
          <a:xfrm>
            <a:off x="1429912" y="9054007"/>
            <a:ext cx="6252058" cy="671932"/>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3900"/>
              <a:buFont typeface="Helvetica Neue"/>
              <a:buNone/>
            </a:pPr>
            <a:r>
              <a:rPr b="0" i="0" lang="en-US" sz="3900" u="none" cap="none" strike="noStrike">
                <a:solidFill>
                  <a:srgbClr val="000000"/>
                </a:solidFill>
                <a:latin typeface="Helvetica Neue"/>
                <a:ea typeface="Helvetica Neue"/>
                <a:cs typeface="Helvetica Neue"/>
                <a:sym typeface="Helvetica Neue"/>
              </a:rPr>
              <a:t>Author: María Inés Zamudio</a:t>
            </a:r>
            <a:endParaRPr/>
          </a:p>
        </p:txBody>
      </p:sp>
      <p:pic>
        <p:nvPicPr>
          <p:cNvPr descr="fe7a8cbf-6f57-4aed-8f12-5287e4aa1cbc.jpg.jpeg" id="112" name="Google Shape;112;p5"/>
          <p:cNvPicPr preferRelativeResize="0"/>
          <p:nvPr/>
        </p:nvPicPr>
        <p:blipFill rotWithShape="1">
          <a:blip r:embed="rId4">
            <a:alphaModFix/>
          </a:blip>
          <a:srcRect b="0" l="0" r="0" t="0"/>
          <a:stretch/>
        </p:blipFill>
        <p:spPr>
          <a:xfrm>
            <a:off x="9073834" y="2387542"/>
            <a:ext cx="12594887" cy="6140008"/>
          </a:xfrm>
          <a:prstGeom prst="rect">
            <a:avLst/>
          </a:prstGeom>
          <a:noFill/>
          <a:ln>
            <a:noFill/>
          </a:ln>
        </p:spPr>
      </p:pic>
      <p:sp>
        <p:nvSpPr>
          <p:cNvPr id="113" name="Google Shape;113;p5"/>
          <p:cNvSpPr txBox="1"/>
          <p:nvPr/>
        </p:nvSpPr>
        <p:spPr>
          <a:xfrm>
            <a:off x="5653138" y="10081793"/>
            <a:ext cx="15499666" cy="2946401"/>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2000"/>
              <a:buFont typeface="Helvetica Neue"/>
              <a:buNone/>
            </a:pPr>
            <a:r>
              <a:rPr b="0" i="0" lang="en-US" sz="2000" u="none" cap="none" strike="noStrike">
                <a:solidFill>
                  <a:srgbClr val="212529"/>
                </a:solidFill>
                <a:latin typeface="Helvetica Neue"/>
                <a:ea typeface="Helvetica Neue"/>
                <a:cs typeface="Helvetica Neue"/>
                <a:sym typeface="Helvetica Neue"/>
              </a:rPr>
              <a:t>María Inés Zamudio covers immigration for WBEZ. She is an award-winning investigative reporter who is now part of the race, class, and communities team.</a:t>
            </a:r>
            <a:endParaRPr/>
          </a:p>
          <a:p>
            <a:pPr indent="0" lvl="0" marL="0" marR="0" rtl="0" algn="l">
              <a:lnSpc>
                <a:spcPct val="100000"/>
              </a:lnSpc>
              <a:spcBef>
                <a:spcPts val="1600"/>
              </a:spcBef>
              <a:spcAft>
                <a:spcPts val="0"/>
              </a:spcAft>
              <a:buClr>
                <a:srgbClr val="212529"/>
              </a:buClr>
              <a:buSzPts val="2000"/>
              <a:buFont typeface="Helvetica Neue"/>
              <a:buNone/>
            </a:pPr>
            <a:r>
              <a:rPr b="0" i="0" lang="en-US" sz="2000" u="none" cap="none" strike="noStrike">
                <a:solidFill>
                  <a:srgbClr val="212529"/>
                </a:solidFill>
                <a:latin typeface="Helvetica Neue"/>
                <a:ea typeface="Helvetica Neue"/>
                <a:cs typeface="Helvetica Neue"/>
                <a:sym typeface="Helvetica Neue"/>
              </a:rPr>
              <a:t>Prior to joining WBEZ, she worked for American Public Media's investigative team. She's also worked as an investigative reporter for </a:t>
            </a:r>
            <a:r>
              <a:rPr b="0" i="1" lang="en-US" sz="2000" u="none" cap="none" strike="noStrike">
                <a:solidFill>
                  <a:srgbClr val="212529"/>
                </a:solidFill>
                <a:latin typeface="Helvetica Neue"/>
                <a:ea typeface="Helvetica Neue"/>
                <a:cs typeface="Helvetica Neue"/>
                <a:sym typeface="Helvetica Neue"/>
              </a:rPr>
              <a:t>The </a:t>
            </a:r>
            <a:r>
              <a:rPr b="0" i="0" lang="en-US" sz="2000" u="none" cap="none" strike="noStrike">
                <a:solidFill>
                  <a:srgbClr val="212529"/>
                </a:solidFill>
                <a:latin typeface="Helvetica Neue"/>
                <a:ea typeface="Helvetica Neue"/>
                <a:cs typeface="Helvetica Neue"/>
                <a:sym typeface="Helvetica Neue"/>
              </a:rPr>
              <a:t>(Memphis)</a:t>
            </a:r>
            <a:r>
              <a:rPr b="0" i="1" lang="en-US" sz="2000" u="none" cap="none" strike="noStrike">
                <a:solidFill>
                  <a:srgbClr val="212529"/>
                </a:solidFill>
                <a:latin typeface="Helvetica Neue"/>
                <a:ea typeface="Helvetica Neue"/>
                <a:cs typeface="Helvetica Neue"/>
                <a:sym typeface="Helvetica Neue"/>
              </a:rPr>
              <a:t> Commercial Appeal </a:t>
            </a:r>
            <a:r>
              <a:rPr b="0" i="0" lang="en-US" sz="2000" u="none" cap="none" strike="noStrike">
                <a:solidFill>
                  <a:srgbClr val="212529"/>
                </a:solidFill>
                <a:latin typeface="Helvetica Neue"/>
                <a:ea typeface="Helvetica Neue"/>
                <a:cs typeface="Helvetica Neue"/>
                <a:sym typeface="Helvetica Neue"/>
              </a:rPr>
              <a:t>and </a:t>
            </a:r>
            <a:r>
              <a:rPr b="0" i="1" lang="en-US" sz="2000" u="none" cap="none" strike="noStrike">
                <a:solidFill>
                  <a:srgbClr val="212529"/>
                </a:solidFill>
                <a:latin typeface="Helvetica Neue"/>
                <a:ea typeface="Helvetica Neue"/>
                <a:cs typeface="Helvetica Neue"/>
                <a:sym typeface="Helvetica Neue"/>
              </a:rPr>
              <a:t>Chicago Reporter </a:t>
            </a:r>
            <a:r>
              <a:rPr b="0" i="0" lang="en-US" sz="2000" u="none" cap="none" strike="noStrike">
                <a:solidFill>
                  <a:srgbClr val="212529"/>
                </a:solidFill>
                <a:latin typeface="Helvetica Neue"/>
                <a:ea typeface="Helvetica Neue"/>
                <a:cs typeface="Helvetica Neue"/>
                <a:sym typeface="Helvetica Neue"/>
              </a:rPr>
              <a:t>magazine.</a:t>
            </a:r>
            <a:endParaRPr/>
          </a:p>
          <a:p>
            <a:pPr indent="0" lvl="0" marL="0" marR="0" rtl="0" algn="l">
              <a:lnSpc>
                <a:spcPct val="100000"/>
              </a:lnSpc>
              <a:spcBef>
                <a:spcPts val="1600"/>
              </a:spcBef>
              <a:spcAft>
                <a:spcPts val="0"/>
              </a:spcAft>
              <a:buClr>
                <a:srgbClr val="212529"/>
              </a:buClr>
              <a:buSzPts val="2000"/>
              <a:buFont typeface="Helvetica Neue"/>
              <a:buNone/>
            </a:pPr>
            <a:r>
              <a:rPr b="0" i="0" lang="en-US" sz="2000" u="none" cap="none" strike="noStrike">
                <a:solidFill>
                  <a:srgbClr val="212529"/>
                </a:solidFill>
                <a:latin typeface="Helvetica Neue"/>
                <a:ea typeface="Helvetica Neue"/>
                <a:cs typeface="Helvetica Neue"/>
                <a:sym typeface="Helvetica Neue"/>
              </a:rPr>
              <a:t>In 2015, Zamudio and a team of reporters from NPR's Latino USA received a Peabody National Award for their coverage of Central American migrants. Zamudio's story was reported from the Mexico-Guatemala border and it focused on the danger women from Central America face while traveling through Mexico as they try to reach the United States. Her work has appeared in the Associated Press, </a:t>
            </a:r>
            <a:r>
              <a:rPr b="0" i="1" lang="en-US" sz="2000" u="none" cap="none" strike="noStrike">
                <a:solidFill>
                  <a:srgbClr val="212529"/>
                </a:solidFill>
                <a:latin typeface="Helvetica Neue"/>
                <a:ea typeface="Helvetica Neue"/>
                <a:cs typeface="Helvetica Neue"/>
                <a:sym typeface="Helvetica Neue"/>
              </a:rPr>
              <a:t>The New York Times</a:t>
            </a:r>
            <a:r>
              <a:rPr b="0" i="0" lang="en-US" sz="2000" u="none" cap="none" strike="noStrike">
                <a:solidFill>
                  <a:srgbClr val="212529"/>
                </a:solidFill>
                <a:latin typeface="Helvetica Neue"/>
                <a:ea typeface="Helvetica Neue"/>
                <a:cs typeface="Helvetica Neue"/>
                <a:sym typeface="Helvetica Neue"/>
              </a:rPr>
              <a:t>, National Public Radio, NBC 5 Chicago, Telemundo, Univision, among others.</a:t>
            </a:r>
            <a:endParaRPr/>
          </a:p>
        </p:txBody>
      </p:sp>
      <p:sp>
        <p:nvSpPr>
          <p:cNvPr id="114" name="Google Shape;114;p5"/>
          <p:cNvSpPr txBox="1"/>
          <p:nvPr/>
        </p:nvSpPr>
        <p:spPr>
          <a:xfrm>
            <a:off x="1566681" y="4763090"/>
            <a:ext cx="6440700" cy="3642900"/>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4600"/>
              <a:buFont typeface="Helvetica Neue"/>
              <a:buNone/>
            </a:pPr>
            <a:r>
              <a:rPr lang="en-US" sz="4600">
                <a:solidFill>
                  <a:srgbClr val="212529"/>
                </a:solidFill>
                <a:latin typeface="Helvetica Neue"/>
                <a:ea typeface="Helvetica Neue"/>
                <a:cs typeface="Helvetica Neue"/>
                <a:sym typeface="Helvetica Neue"/>
              </a:rPr>
              <a:t>“</a:t>
            </a:r>
            <a:r>
              <a:rPr b="0" i="0" lang="en-US" sz="4600" u="none" cap="none" strike="noStrike">
                <a:solidFill>
                  <a:srgbClr val="212529"/>
                </a:solidFill>
                <a:latin typeface="Helvetica Neue"/>
                <a:ea typeface="Helvetica Neue"/>
                <a:cs typeface="Helvetica Neue"/>
                <a:sym typeface="Helvetica Neue"/>
              </a:rPr>
              <a:t>Deported U.S. Veterans Feel Abandoned by the Country They Defended</a:t>
            </a:r>
            <a:r>
              <a:rPr lang="en-US" sz="4600">
                <a:solidFill>
                  <a:srgbClr val="212529"/>
                </a:solidFill>
                <a:latin typeface="Helvetica Neue"/>
                <a:ea typeface="Helvetica Neue"/>
                <a:cs typeface="Helvetica Neue"/>
                <a:sym typeface="Helvetica Neue"/>
              </a:rPr>
              <a:t>”</a:t>
            </a:r>
            <a:endParaRPr/>
          </a:p>
        </p:txBody>
      </p:sp>
      <p:pic>
        <p:nvPicPr>
          <p:cNvPr id="115" name="Google Shape;115;p5"/>
          <p:cNvPicPr preferRelativeResize="0"/>
          <p:nvPr/>
        </p:nvPicPr>
        <p:blipFill>
          <a:blip r:embed="rId5">
            <a:alphaModFix/>
          </a:blip>
          <a:stretch>
            <a:fillRect/>
          </a:stretch>
        </p:blipFill>
        <p:spPr>
          <a:xfrm>
            <a:off x="152400" y="152400"/>
            <a:ext cx="3614962" cy="76253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nvSpPr>
        <p:spPr>
          <a:xfrm>
            <a:off x="1353641" y="7233753"/>
            <a:ext cx="10038515" cy="3835401"/>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3500"/>
              <a:buFont typeface="Helvetica Neue"/>
              <a:buNone/>
            </a:pPr>
            <a:r>
              <a:rPr b="0" i="0" lang="en-US" sz="3500" u="none" cap="none" strike="noStrike">
                <a:solidFill>
                  <a:srgbClr val="212529"/>
                </a:solidFill>
                <a:latin typeface="Helvetica Neue"/>
                <a:ea typeface="Helvetica Neue"/>
                <a:cs typeface="Helvetica Neue"/>
                <a:sym typeface="Helvetica Neue"/>
              </a:rPr>
              <a:t>The deportation of noncitizen veterans is an unintended consequence of the Illegal Immigration Reform and Immigrant Responsibility Act (IIRIRA), signed by former President Bill Clinton in 1996. Billed as an anti-crime effort, the law made it possible to deport legal permanent residents convicted of certain felonies.</a:t>
            </a:r>
            <a:endParaRPr/>
          </a:p>
        </p:txBody>
      </p:sp>
      <p:sp>
        <p:nvSpPr>
          <p:cNvPr id="121" name="Google Shape;121;p6"/>
          <p:cNvSpPr txBox="1"/>
          <p:nvPr/>
        </p:nvSpPr>
        <p:spPr>
          <a:xfrm>
            <a:off x="965384" y="2416726"/>
            <a:ext cx="10815029" cy="3302001"/>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3500"/>
              <a:buFont typeface="Helvetica Neue"/>
              <a:buNone/>
            </a:pPr>
            <a:r>
              <a:rPr b="0" i="0" lang="en-US" sz="3500" u="none" cap="none" strike="noStrike">
                <a:solidFill>
                  <a:srgbClr val="212529"/>
                </a:solidFill>
                <a:latin typeface="Helvetica Neue"/>
                <a:ea typeface="Helvetica Neue"/>
                <a:cs typeface="Helvetica Neue"/>
                <a:sym typeface="Helvetica Neue"/>
              </a:rPr>
              <a:t>For the first time, the government tried to identify how many veterans have been deported. This report shows that 250 veterans facing deportation, 92 were removed from the country. Nine of the deported veterans had service-connected disabilities, including post-traumatic stress disorder.</a:t>
            </a:r>
            <a:endParaRPr/>
          </a:p>
        </p:txBody>
      </p:sp>
      <p:pic>
        <p:nvPicPr>
          <p:cNvPr descr="1d0cbed41277be144a6a4a40bd0d245e.jpg.jpeg" id="122" name="Google Shape;122;p6"/>
          <p:cNvPicPr preferRelativeResize="0"/>
          <p:nvPr/>
        </p:nvPicPr>
        <p:blipFill rotWithShape="1">
          <a:blip r:embed="rId3">
            <a:alphaModFix/>
          </a:blip>
          <a:srcRect b="0" l="0" r="0" t="0"/>
          <a:stretch/>
        </p:blipFill>
        <p:spPr>
          <a:xfrm>
            <a:off x="12917233" y="3683000"/>
            <a:ext cx="9525001" cy="6350001"/>
          </a:xfrm>
          <a:prstGeom prst="rect">
            <a:avLst/>
          </a:prstGeom>
          <a:noFill/>
          <a:ln>
            <a:noFill/>
          </a:ln>
        </p:spPr>
      </p:pic>
      <p:sp>
        <p:nvSpPr>
          <p:cNvPr id="123" name="Google Shape;123;p6"/>
          <p:cNvSpPr txBox="1"/>
          <p:nvPr/>
        </p:nvSpPr>
        <p:spPr>
          <a:xfrm>
            <a:off x="14348625" y="10572735"/>
            <a:ext cx="6662216" cy="533401"/>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555555"/>
              </a:buClr>
              <a:buSzPts val="1400"/>
              <a:buFont typeface="Helvetica Neue"/>
              <a:buNone/>
            </a:pPr>
            <a:r>
              <a:rPr b="0" i="0" lang="en-US" sz="1400" u="none" cap="none" strike="noStrike">
                <a:solidFill>
                  <a:srgbClr val="555555"/>
                </a:solidFill>
                <a:latin typeface="Helvetica Neue"/>
                <a:ea typeface="Helvetica Neue"/>
                <a:cs typeface="Helvetica Neue"/>
                <a:sym typeface="Helvetica Neue"/>
              </a:rPr>
              <a:t>A section of the U.S-Mexico border wall is painted with art and the names of deported U.S. veterans in Tijuana. Image by Erin Siegal. Mexico, 2019</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7"/>
          <p:cNvSpPr txBox="1"/>
          <p:nvPr/>
        </p:nvSpPr>
        <p:spPr>
          <a:xfrm>
            <a:off x="1158319" y="2494476"/>
            <a:ext cx="10951278" cy="8727048"/>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4800"/>
              <a:buFont typeface="Arial"/>
              <a:buNone/>
            </a:pPr>
            <a:r>
              <a:rPr b="1" i="0" lang="en-US" sz="4800" u="none" cap="none" strike="noStrike">
                <a:solidFill>
                  <a:srgbClr val="000000"/>
                </a:solidFill>
                <a:latin typeface="Arial"/>
                <a:ea typeface="Arial"/>
                <a:cs typeface="Arial"/>
                <a:sym typeface="Arial"/>
              </a:rPr>
              <a:t>The Story</a:t>
            </a:r>
            <a:endParaRPr/>
          </a:p>
          <a:p>
            <a:pPr indent="0" lvl="0" marL="0" marR="0" rtl="0" algn="l">
              <a:lnSpc>
                <a:spcPct val="90000"/>
              </a:lnSpc>
              <a:spcBef>
                <a:spcPts val="4500"/>
              </a:spcBef>
              <a:spcAft>
                <a:spcPts val="0"/>
              </a:spcAft>
              <a:buClr>
                <a:srgbClr val="000000"/>
              </a:buClr>
              <a:buSzPts val="4800"/>
              <a:buFont typeface="Arial"/>
              <a:buNone/>
            </a:pPr>
            <a:r>
              <a:t/>
            </a:r>
            <a:endParaRPr b="1" i="0" sz="4800" u="none" cap="none" strike="noStrike">
              <a:solidFill>
                <a:srgbClr val="000000"/>
              </a:solidFill>
              <a:latin typeface="Arial"/>
              <a:ea typeface="Arial"/>
              <a:cs typeface="Arial"/>
              <a:sym typeface="Arial"/>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They came to the U.S. as children with their families and as legal permanent residents. As adults, they enrolled in the military with the promise of expedited citizenship, which never happened. After serving, they got in trouble with the law. It’s a common story for veterans returning home from battle. However, unlike citizen veterans who run afoul of the law, legal permanent residents can be deported, if they’re convicted of certain felonies.</a:t>
            </a:r>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They also have one thing in common: they want to return to the country they served or, at the very least, they want to receive access to medical care from the U.S. government.</a:t>
            </a:r>
            <a:endParaRPr/>
          </a:p>
        </p:txBody>
      </p:sp>
      <p:sp>
        <p:nvSpPr>
          <p:cNvPr id="129" name="Google Shape;129;p7"/>
          <p:cNvSpPr txBox="1"/>
          <p:nvPr/>
        </p:nvSpPr>
        <p:spPr>
          <a:xfrm>
            <a:off x="12805442" y="3160266"/>
            <a:ext cx="10519748" cy="4459848"/>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4800"/>
              <a:buFont typeface="Arial"/>
              <a:buNone/>
            </a:pPr>
            <a:r>
              <a:rPr b="1" i="0" lang="en-US" sz="4800" u="none" cap="none" strike="noStrike">
                <a:solidFill>
                  <a:srgbClr val="000000"/>
                </a:solidFill>
                <a:latin typeface="Arial"/>
                <a:ea typeface="Arial"/>
                <a:cs typeface="Arial"/>
                <a:sym typeface="Arial"/>
              </a:rPr>
              <a:t>The Issue</a:t>
            </a:r>
            <a:endParaRPr/>
          </a:p>
          <a:p>
            <a:pPr indent="0" lvl="0" marL="0" marR="0" rtl="0" algn="l">
              <a:lnSpc>
                <a:spcPct val="90000"/>
              </a:lnSpc>
              <a:spcBef>
                <a:spcPts val="4500"/>
              </a:spcBef>
              <a:spcAft>
                <a:spcPts val="0"/>
              </a:spcAft>
              <a:buClr>
                <a:srgbClr val="000000"/>
              </a:buClr>
              <a:buSzPts val="4800"/>
              <a:buFont typeface="Arial"/>
              <a:buNone/>
            </a:pPr>
            <a:r>
              <a:t/>
            </a:r>
            <a:endParaRPr b="1" i="0" sz="4800" u="none" cap="none" strike="noStrike">
              <a:solidFill>
                <a:srgbClr val="000000"/>
              </a:solidFill>
              <a:latin typeface="Arial"/>
              <a:ea typeface="Arial"/>
              <a:cs typeface="Arial"/>
              <a:sym typeface="Arial"/>
            </a:endParaRPr>
          </a:p>
          <a:p>
            <a:pPr indent="0" lvl="0" marL="0" marR="0" rtl="0" algn="l">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Many of them have service related disabilities. In the US they were self medicating. They continue to suffer from those conditions added to the stress of surviving in a place where they feel they don’t belong. </a:t>
            </a:r>
            <a:endParaRPr/>
          </a:p>
        </p:txBody>
      </p:sp>
      <p:sp>
        <p:nvSpPr>
          <p:cNvPr id="130" name="Google Shape;130;p7"/>
          <p:cNvSpPr txBox="1"/>
          <p:nvPr/>
        </p:nvSpPr>
        <p:spPr>
          <a:xfrm>
            <a:off x="7750168" y="648310"/>
            <a:ext cx="9608189" cy="1410803"/>
          </a:xfrm>
          <a:prstGeom prst="rect">
            <a:avLst/>
          </a:prstGeom>
          <a:noFill/>
          <a:ln>
            <a:noFill/>
          </a:ln>
        </p:spPr>
        <p:txBody>
          <a:bodyPr anchorCtr="0" anchor="ctr" bIns="50800" lIns="50800" spcFirstLastPara="1" rIns="50800" wrap="square" tIns="50800">
            <a:spAutoFit/>
          </a:bodyPr>
          <a:lstStyle/>
          <a:p>
            <a:pPr indent="0" lvl="0" marL="0" marR="0" rtl="0" algn="ctr">
              <a:lnSpc>
                <a:spcPct val="90000"/>
              </a:lnSpc>
              <a:spcBef>
                <a:spcPts val="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The article highlights the story of 8 veterans deported out of the US.</a:t>
            </a:r>
            <a:endParaRPr/>
          </a:p>
        </p:txBody>
      </p:sp>
      <p:sp>
        <p:nvSpPr>
          <p:cNvPr id="131" name="Google Shape;131;p7"/>
          <p:cNvSpPr txBox="1"/>
          <p:nvPr/>
        </p:nvSpPr>
        <p:spPr>
          <a:xfrm>
            <a:off x="12805442" y="8997329"/>
            <a:ext cx="10519748" cy="1512368"/>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3500"/>
              <a:buFont typeface="Arial"/>
              <a:buNone/>
            </a:pPr>
            <a:r>
              <a:rPr b="0" i="0" lang="en-US" sz="3500" u="none" cap="none" strike="noStrike">
                <a:solidFill>
                  <a:srgbClr val="000000"/>
                </a:solidFill>
                <a:latin typeface="Arial"/>
                <a:ea typeface="Arial"/>
                <a:cs typeface="Arial"/>
                <a:sym typeface="Arial"/>
              </a:rPr>
              <a:t>The story is important because these veterans, who are American citizens in every way but “legal”, are being denied their civil and human rights.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8"/>
          <p:cNvSpPr txBox="1"/>
          <p:nvPr/>
        </p:nvSpPr>
        <p:spPr>
          <a:xfrm>
            <a:off x="10728573" y="1514061"/>
            <a:ext cx="2926855" cy="780158"/>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Querencia</a:t>
            </a:r>
            <a:endParaRPr/>
          </a:p>
        </p:txBody>
      </p:sp>
      <p:sp>
        <p:nvSpPr>
          <p:cNvPr id="137" name="Google Shape;137;p8"/>
          <p:cNvSpPr txBox="1"/>
          <p:nvPr/>
        </p:nvSpPr>
        <p:spPr>
          <a:xfrm>
            <a:off x="2714246" y="3238738"/>
            <a:ext cx="20072152" cy="780158"/>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Quotes from the story show that these veterans have lost their querencia. </a:t>
            </a:r>
            <a:endParaRPr/>
          </a:p>
        </p:txBody>
      </p:sp>
      <p:sp>
        <p:nvSpPr>
          <p:cNvPr id="138" name="Google Shape;138;p8"/>
          <p:cNvSpPr txBox="1"/>
          <p:nvPr/>
        </p:nvSpPr>
        <p:spPr>
          <a:xfrm>
            <a:off x="4976338" y="4745773"/>
            <a:ext cx="14431324" cy="7402259"/>
          </a:xfrm>
          <a:prstGeom prst="rect">
            <a:avLst/>
          </a:prstGeom>
          <a:noFill/>
          <a:ln>
            <a:noFill/>
          </a:ln>
        </p:spPr>
        <p:txBody>
          <a:bodyPr anchorCtr="0" anchor="ctr" bIns="50800" lIns="50800" spcFirstLastPara="1" rIns="50800" wrap="square" tIns="50800">
            <a:spAutoFit/>
          </a:bodyPr>
          <a:lstStyle/>
          <a:p>
            <a:pPr indent="0" lvl="0" marL="0" marR="0" rtl="0" algn="ctr">
              <a:lnSpc>
                <a:spcPct val="100000"/>
              </a:lnSpc>
              <a:spcBef>
                <a:spcPts val="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They’ve been deported to countries that feel foreign to them.</a:t>
            </a:r>
            <a:endParaRPr/>
          </a:p>
          <a:p>
            <a:pPr indent="0" lvl="0" marL="0" marR="0" rtl="0" algn="ctr">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ctr">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Regardless of where we’re born, we all feel like this is not our home. This is not our country,</a:t>
            </a:r>
            <a:endParaRPr/>
          </a:p>
          <a:p>
            <a:pPr indent="0" lvl="0" marL="0" marR="0" rtl="0" algn="ctr">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ctr">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Our ties are so strong. And our commitment to our country is stronger than where you were born. We don’t belong to the country we were deported to.</a:t>
            </a:r>
            <a:endParaRPr/>
          </a:p>
          <a:p>
            <a:pPr indent="0" lvl="0" marL="0" marR="0" rtl="0" algn="ctr">
              <a:lnSpc>
                <a:spcPct val="100000"/>
              </a:lnSpc>
              <a:spcBef>
                <a:spcPts val="1600"/>
              </a:spcBef>
              <a:spcAft>
                <a:spcPts val="0"/>
              </a:spcAft>
              <a:buClr>
                <a:srgbClr val="212529"/>
              </a:buClr>
              <a:buSzPts val="3500"/>
              <a:buFont typeface="Arial"/>
              <a:buNone/>
            </a:pPr>
            <a:r>
              <a:t/>
            </a:r>
            <a:endParaRPr b="0" i="0" sz="3500" u="none" cap="none" strike="noStrike">
              <a:solidFill>
                <a:srgbClr val="212529"/>
              </a:solidFill>
              <a:latin typeface="Arial"/>
              <a:ea typeface="Arial"/>
              <a:cs typeface="Arial"/>
              <a:sym typeface="Arial"/>
            </a:endParaRPr>
          </a:p>
          <a:p>
            <a:pPr indent="0" lvl="0" marL="0" marR="0" rtl="0" algn="ctr">
              <a:lnSpc>
                <a:spcPct val="100000"/>
              </a:lnSpc>
              <a:spcBef>
                <a:spcPts val="1600"/>
              </a:spcBef>
              <a:spcAft>
                <a:spcPts val="0"/>
              </a:spcAft>
              <a:buClr>
                <a:srgbClr val="212529"/>
              </a:buClr>
              <a:buSzPts val="3500"/>
              <a:buFont typeface="Arial"/>
              <a:buNone/>
            </a:pPr>
            <a:r>
              <a:rPr b="0" i="0" lang="en-US" sz="3500" u="none" cap="none" strike="noStrike">
                <a:solidFill>
                  <a:srgbClr val="212529"/>
                </a:solidFill>
                <a:latin typeface="Arial"/>
                <a:ea typeface="Arial"/>
                <a:cs typeface="Arial"/>
                <a:sym typeface="Arial"/>
              </a:rPr>
              <a:t>They also have one thing in common: they want to return to the country they served or, at the very least, they want to receive access to medical care from the U.S. government.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grpSp>
        <p:nvGrpSpPr>
          <p:cNvPr id="143" name="Google Shape;143;p9"/>
          <p:cNvGrpSpPr/>
          <p:nvPr/>
        </p:nvGrpSpPr>
        <p:grpSpPr>
          <a:xfrm>
            <a:off x="1624044" y="2105468"/>
            <a:ext cx="9888816" cy="7577573"/>
            <a:chOff x="0" y="317500"/>
            <a:chExt cx="9888815" cy="7577571"/>
          </a:xfrm>
        </p:grpSpPr>
        <p:pic>
          <p:nvPicPr>
            <p:cNvPr descr="4f2161c26c5b26483c0b09f7982d82af.jpg.jpeg" id="144" name="Google Shape;144;p9"/>
            <p:cNvPicPr preferRelativeResize="0"/>
            <p:nvPr/>
          </p:nvPicPr>
          <p:blipFill rotWithShape="1">
            <a:blip r:embed="rId3">
              <a:alphaModFix/>
            </a:blip>
            <a:srcRect b="0" l="0" r="0" t="0"/>
            <a:stretch/>
          </p:blipFill>
          <p:spPr>
            <a:xfrm>
              <a:off x="0" y="400156"/>
              <a:ext cx="9888815" cy="5129054"/>
            </a:xfrm>
            <a:prstGeom prst="rect">
              <a:avLst/>
            </a:prstGeom>
            <a:noFill/>
            <a:ln>
              <a:noFill/>
            </a:ln>
          </p:spPr>
        </p:pic>
        <p:cxnSp>
          <p:nvCxnSpPr>
            <p:cNvPr id="145" name="Google Shape;145;p9"/>
            <p:cNvCxnSpPr/>
            <p:nvPr/>
          </p:nvCxnSpPr>
          <p:spPr>
            <a:xfrm>
              <a:off x="2935949" y="317500"/>
              <a:ext cx="1270001" cy="1270000"/>
            </a:xfrm>
            <a:prstGeom prst="straightConnector1">
              <a:avLst/>
            </a:prstGeom>
            <a:noFill/>
            <a:ln>
              <a:noFill/>
            </a:ln>
          </p:spPr>
        </p:cxnSp>
        <p:sp>
          <p:nvSpPr>
            <p:cNvPr id="146" name="Google Shape;146;p9"/>
            <p:cNvSpPr/>
            <p:nvPr/>
          </p:nvSpPr>
          <p:spPr>
            <a:xfrm>
              <a:off x="851682" y="7895070"/>
              <a:ext cx="8660663" cy="1"/>
            </a:xfrm>
            <a:custGeom>
              <a:rect b="b" l="l" r="r" t="t"/>
              <a:pathLst>
                <a:path extrusionOk="0" h="120000" w="21600">
                  <a:moveTo>
                    <a:pt x="0" y="0"/>
                  </a:moveTo>
                  <a:lnTo>
                    <a:pt x="21600" y="0"/>
                  </a:lnTo>
                  <a:lnTo>
                    <a:pt x="21600" y="0"/>
                  </a:lnTo>
                  <a:lnTo>
                    <a:pt x="0" y="0"/>
                  </a:lnTo>
                  <a:close/>
                </a:path>
              </a:pathLst>
            </a:cu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3500"/>
                <a:buFont typeface="Arial"/>
                <a:buNone/>
              </a:pPr>
              <a:r>
                <a:rPr b="0" i="0" lang="en-US" sz="3500" u="none" cap="none" strike="noStrike">
                  <a:solidFill>
                    <a:srgbClr val="000000"/>
                  </a:solidFill>
                  <a:latin typeface="Arial"/>
                  <a:ea typeface="Arial"/>
                  <a:cs typeface="Arial"/>
                  <a:sym typeface="Arial"/>
                </a:rPr>
                <a:t>Deported due to drug and weapons conviction.</a:t>
              </a:r>
              <a:endParaRPr/>
            </a:p>
            <a:p>
              <a:pPr indent="0" lvl="0" marL="0" marR="0" rtl="0" algn="l">
                <a:lnSpc>
                  <a:spcPct val="90000"/>
                </a:lnSpc>
                <a:spcBef>
                  <a:spcPts val="4500"/>
                </a:spcBef>
                <a:spcAft>
                  <a:spcPts val="0"/>
                </a:spcAft>
                <a:buClr>
                  <a:srgbClr val="000000"/>
                </a:buClr>
                <a:buSzPts val="3500"/>
                <a:buFont typeface="Arial"/>
                <a:buNone/>
              </a:pPr>
              <a:r>
                <a:rPr b="0" i="0" lang="en-US" sz="3500" u="none" cap="none" strike="noStrike">
                  <a:solidFill>
                    <a:srgbClr val="000000"/>
                  </a:solidFill>
                  <a:latin typeface="Arial"/>
                  <a:ea typeface="Arial"/>
                  <a:cs typeface="Arial"/>
                  <a:sym typeface="Arial"/>
                </a:rPr>
                <a:t>Salgado is trying to view his deportation in a positive way. He describes it as a fresh start.</a:t>
              </a:r>
              <a:endParaRPr/>
            </a:p>
            <a:p>
              <a:pPr indent="0" lvl="0" marL="0" marR="0" rtl="0" algn="l">
                <a:lnSpc>
                  <a:spcPct val="90000"/>
                </a:lnSpc>
                <a:spcBef>
                  <a:spcPts val="4500"/>
                </a:spcBef>
                <a:spcAft>
                  <a:spcPts val="0"/>
                </a:spcAft>
                <a:buClr>
                  <a:srgbClr val="000000"/>
                </a:buClr>
                <a:buSzPts val="3500"/>
                <a:buFont typeface="Arial"/>
                <a:buNone/>
              </a:pPr>
              <a:r>
                <a:rPr b="0" i="0" lang="en-US" sz="3500" u="none" cap="none" strike="noStrike">
                  <a:solidFill>
                    <a:srgbClr val="000000"/>
                  </a:solidFill>
                  <a:latin typeface="Arial"/>
                  <a:ea typeface="Arial"/>
                  <a:cs typeface="Arial"/>
                  <a:sym typeface="Arial"/>
                </a:rPr>
                <a:t>“I’m not trying to go back,” he said. “I would like access to medical treatment at the VA.”</a:t>
              </a:r>
              <a:endParaRPr/>
            </a:p>
          </p:txBody>
        </p:sp>
      </p:grpSp>
      <p:grpSp>
        <p:nvGrpSpPr>
          <p:cNvPr id="147" name="Google Shape;147;p9"/>
          <p:cNvGrpSpPr/>
          <p:nvPr/>
        </p:nvGrpSpPr>
        <p:grpSpPr>
          <a:xfrm>
            <a:off x="13596197" y="785601"/>
            <a:ext cx="9203083" cy="12144799"/>
            <a:chOff x="0" y="0"/>
            <a:chExt cx="9203082" cy="12144797"/>
          </a:xfrm>
        </p:grpSpPr>
        <p:pic>
          <p:nvPicPr>
            <p:cNvPr descr="f5cdf3be3c588454a96150353478a889.jpg.jpeg" id="148" name="Google Shape;148;p9"/>
            <p:cNvPicPr preferRelativeResize="0"/>
            <p:nvPr/>
          </p:nvPicPr>
          <p:blipFill rotWithShape="1">
            <a:blip r:embed="rId4">
              <a:alphaModFix/>
            </a:blip>
            <a:srcRect b="0" l="0" r="0" t="0"/>
            <a:stretch/>
          </p:blipFill>
          <p:spPr>
            <a:xfrm>
              <a:off x="0" y="805351"/>
              <a:ext cx="8161326" cy="4233053"/>
            </a:xfrm>
            <a:prstGeom prst="rect">
              <a:avLst/>
            </a:prstGeom>
            <a:noFill/>
            <a:ln>
              <a:noFill/>
            </a:ln>
          </p:spPr>
        </p:pic>
        <p:sp>
          <p:nvSpPr>
            <p:cNvPr id="149" name="Google Shape;149;p9"/>
            <p:cNvSpPr txBox="1"/>
            <p:nvPr/>
          </p:nvSpPr>
          <p:spPr>
            <a:xfrm>
              <a:off x="1322328" y="0"/>
              <a:ext cx="5516669" cy="595059"/>
            </a:xfrm>
            <a:prstGeom prst="rect">
              <a:avLst/>
            </a:prstGeom>
            <a:noFill/>
            <a:ln>
              <a:noFill/>
            </a:ln>
          </p:spPr>
          <p:txBody>
            <a:bodyPr anchorCtr="0" anchor="ctr" bIns="50800" lIns="50800" spcFirstLastPara="1" rIns="50800" wrap="square" tIns="50800">
              <a:spAutoFit/>
            </a:bodyPr>
            <a:lstStyle/>
            <a:p>
              <a:pPr indent="0" lvl="0" marL="0" marR="0" rtl="0" algn="l">
                <a:lnSpc>
                  <a:spcPct val="100000"/>
                </a:lnSpc>
                <a:spcBef>
                  <a:spcPts val="0"/>
                </a:spcBef>
                <a:spcAft>
                  <a:spcPts val="0"/>
                </a:spcAft>
                <a:buClr>
                  <a:srgbClr val="212529"/>
                </a:buClr>
                <a:buSzPts val="3500"/>
                <a:buFont typeface="Arial"/>
                <a:buNone/>
              </a:pPr>
              <a:r>
                <a:rPr b="1" i="0" lang="en-US" sz="3500" u="none" cap="none" strike="noStrike">
                  <a:solidFill>
                    <a:srgbClr val="212529"/>
                  </a:solidFill>
                  <a:latin typeface="Arial"/>
                  <a:ea typeface="Arial"/>
                  <a:cs typeface="Arial"/>
                  <a:sym typeface="Arial"/>
                </a:rPr>
                <a:t>Joaquin “Jack” Aviles</a:t>
              </a:r>
              <a:r>
                <a:rPr b="0" i="0" lang="en-US" sz="3500" u="none" cap="none" strike="noStrike">
                  <a:solidFill>
                    <a:srgbClr val="212529"/>
                  </a:solidFill>
                  <a:latin typeface="Arial"/>
                  <a:ea typeface="Arial"/>
                  <a:cs typeface="Arial"/>
                  <a:sym typeface="Arial"/>
                </a:rPr>
                <a:t>, 43</a:t>
              </a:r>
              <a:endParaRPr/>
            </a:p>
          </p:txBody>
        </p:sp>
        <p:sp>
          <p:nvSpPr>
            <p:cNvPr id="150" name="Google Shape;150;p9"/>
            <p:cNvSpPr txBox="1"/>
            <p:nvPr/>
          </p:nvSpPr>
          <p:spPr>
            <a:xfrm>
              <a:off x="406696" y="5248696"/>
              <a:ext cx="8796386" cy="6896101"/>
            </a:xfrm>
            <a:prstGeom prst="rect">
              <a:avLst/>
            </a:prstGeom>
            <a:noFill/>
            <a:ln>
              <a:noFill/>
            </a:ln>
          </p:spPr>
          <p:txBody>
            <a:bodyPr anchorCtr="0" anchor="ctr" bIns="50800" lIns="50800" spcFirstLastPara="1" rIns="50800" wrap="square" tIns="50800">
              <a:spAutoFit/>
            </a:bodyPr>
            <a:lstStyle/>
            <a:p>
              <a:pPr indent="0" lvl="0" marL="0" marR="0" rtl="0" algn="l">
                <a:lnSpc>
                  <a:spcPct val="90000"/>
                </a:lnSpc>
                <a:spcBef>
                  <a:spcPts val="0"/>
                </a:spcBef>
                <a:spcAft>
                  <a:spcPts val="0"/>
                </a:spcAft>
                <a:buClr>
                  <a:srgbClr val="000000"/>
                </a:buClr>
                <a:buSzPts val="3500"/>
                <a:buFont typeface="Arial"/>
                <a:buNone/>
              </a:pPr>
              <a:r>
                <a:rPr b="0" i="0" lang="en-US" sz="3500" u="none" cap="none" strike="noStrike">
                  <a:solidFill>
                    <a:srgbClr val="000000"/>
                  </a:solidFill>
                  <a:latin typeface="Arial"/>
                  <a:ea typeface="Arial"/>
                  <a:cs typeface="Arial"/>
                  <a:sym typeface="Arial"/>
                </a:rPr>
                <a:t>Deported due to weapons conviction.</a:t>
              </a:r>
              <a:endParaRPr/>
            </a:p>
            <a:p>
              <a:pPr indent="0" lvl="0" marL="0" marR="0" rtl="0" algn="l">
                <a:lnSpc>
                  <a:spcPct val="90000"/>
                </a:lnSpc>
                <a:spcBef>
                  <a:spcPts val="4500"/>
                </a:spcBef>
                <a:spcAft>
                  <a:spcPts val="0"/>
                </a:spcAft>
                <a:buClr>
                  <a:srgbClr val="000000"/>
                </a:buClr>
                <a:buSzPts val="3500"/>
                <a:buFont typeface="Arial"/>
                <a:buNone/>
              </a:pPr>
              <a:r>
                <a:rPr b="0" i="0" lang="en-US" sz="3500" u="none" cap="none" strike="noStrike">
                  <a:solidFill>
                    <a:srgbClr val="000000"/>
                  </a:solidFill>
                  <a:latin typeface="Arial"/>
                  <a:ea typeface="Arial"/>
                  <a:cs typeface="Arial"/>
                  <a:sym typeface="Arial"/>
                </a:rPr>
                <a:t>Aviles kept trying to sneak back into the US. He was arrested and served time and was deported 2 more times. </a:t>
              </a:r>
              <a:endParaRPr/>
            </a:p>
            <a:p>
              <a:pPr indent="0" lvl="0" marL="0" marR="0" rtl="0" algn="l">
                <a:lnSpc>
                  <a:spcPct val="90000"/>
                </a:lnSpc>
                <a:spcBef>
                  <a:spcPts val="4500"/>
                </a:spcBef>
                <a:spcAft>
                  <a:spcPts val="0"/>
                </a:spcAft>
                <a:buClr>
                  <a:srgbClr val="000000"/>
                </a:buClr>
                <a:buSzPts val="3500"/>
                <a:buFont typeface="Arial"/>
                <a:buNone/>
              </a:pPr>
              <a:r>
                <a:rPr b="0" i="0" lang="en-US" sz="3500" u="none" cap="none" strike="noStrike">
                  <a:solidFill>
                    <a:srgbClr val="000000"/>
                  </a:solidFill>
                  <a:latin typeface="Arial"/>
                  <a:ea typeface="Arial"/>
                  <a:cs typeface="Arial"/>
                  <a:sym typeface="Arial"/>
                </a:rPr>
                <a:t>He states: Since I hadn’t lived [in Mexico], I didn’t really speak the language. I attempted to re-enter [the U.S.] again because that’s my home. That’s my country.</a:t>
              </a:r>
              <a:endParaRPr/>
            </a:p>
            <a:p>
              <a:pPr indent="0" lvl="0" marL="0" marR="0" rtl="0" algn="l">
                <a:lnSpc>
                  <a:spcPct val="90000"/>
                </a:lnSpc>
                <a:spcBef>
                  <a:spcPts val="4500"/>
                </a:spcBef>
                <a:spcAft>
                  <a:spcPts val="0"/>
                </a:spcAft>
                <a:buClr>
                  <a:srgbClr val="000000"/>
                </a:buClr>
                <a:buSzPts val="3500"/>
                <a:buFont typeface="Arial"/>
                <a:buNone/>
              </a:pPr>
              <a:r>
                <a:rPr b="0" i="0" lang="en-US" sz="3500" u="none" cap="none" strike="noStrike">
                  <a:solidFill>
                    <a:srgbClr val="000000"/>
                  </a:solidFill>
                  <a:latin typeface="Arial"/>
                  <a:ea typeface="Arial"/>
                  <a:cs typeface="Arial"/>
                  <a:sym typeface="Arial"/>
                </a:rPr>
                <a:t>He has decided to stop trying to cross the border and to try and find a way to live in Mexico.</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