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embeddedFontLst>
    <p:embeddedFont>
      <p:font typeface="Quattrocento Sans"/>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attrocentoSans-bold.fntdata"/><Relationship Id="rId11" Type="http://schemas.openxmlformats.org/officeDocument/2006/relationships/slide" Target="slides/slide4.xml"/><Relationship Id="rId10" Type="http://schemas.openxmlformats.org/officeDocument/2006/relationships/slide" Target="slides/slide3.xml"/><Relationship Id="rId21" Type="http://schemas.openxmlformats.org/officeDocument/2006/relationships/font" Target="fonts/QuattrocentoSans-bold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7" name="Google Shape;87;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8" name="Google Shape;8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2" name="Google Shape;92;p1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3" name="Google Shape;93;p1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4" name="Google Shape;9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7" name="Google Shape;9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sp>
        <p:nvSpPr>
          <p:cNvPr id="99" name="Google Shape;9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0" name="Google Shape;10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1" name="Google Shape;10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5" name="Google Shape;105;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6" name="Google Shape;10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2" name="Google Shape;112;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3" name="Google Shape;11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4" name="Shape 114"/>
        <p:cNvGrpSpPr/>
        <p:nvPr/>
      </p:nvGrpSpPr>
      <p:grpSpPr>
        <a:xfrm>
          <a:off x="0" y="0"/>
          <a:ext cx="0" cy="0"/>
          <a:chOff x="0" y="0"/>
          <a:chExt cx="0" cy="0"/>
        </a:xfrm>
      </p:grpSpPr>
      <p:sp>
        <p:nvSpPr>
          <p:cNvPr id="115" name="Google Shape;115;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6" name="Google Shape;11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 name="Google Shape;21;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7" name="Shape 117"/>
        <p:cNvGrpSpPr/>
        <p:nvPr/>
      </p:nvGrpSpPr>
      <p:grpSpPr>
        <a:xfrm>
          <a:off x="0" y="0"/>
          <a:ext cx="0" cy="0"/>
          <a:chOff x="0" y="0"/>
          <a:chExt cx="0" cy="0"/>
        </a:xfrm>
      </p:grpSpPr>
      <p:sp>
        <p:nvSpPr>
          <p:cNvPr id="118" name="Google Shape;118;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0" name="Google Shape;120;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1" name="Google Shape;121;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2" name="Google Shape;12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3" name="Shape 123"/>
        <p:cNvGrpSpPr/>
        <p:nvPr/>
      </p:nvGrpSpPr>
      <p:grpSpPr>
        <a:xfrm>
          <a:off x="0" y="0"/>
          <a:ext cx="0" cy="0"/>
          <a:chOff x="0" y="0"/>
          <a:chExt cx="0" cy="0"/>
        </a:xfrm>
      </p:grpSpPr>
      <p:sp>
        <p:nvSpPr>
          <p:cNvPr id="124" name="Google Shape;124;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25" name="Google Shape;12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6" name="Shape 126"/>
        <p:cNvGrpSpPr/>
        <p:nvPr/>
      </p:nvGrpSpPr>
      <p:grpSpPr>
        <a:xfrm>
          <a:off x="0" y="0"/>
          <a:ext cx="0" cy="0"/>
          <a:chOff x="0" y="0"/>
          <a:chExt cx="0" cy="0"/>
        </a:xfrm>
      </p:grpSpPr>
      <p:sp>
        <p:nvSpPr>
          <p:cNvPr id="127" name="Google Shape;127;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8" name="Google Shape;128;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9" name="Google Shape;12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sp>
        <p:nvSpPr>
          <p:cNvPr id="134" name="Google Shape;134;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5" name="Google Shape;135;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6" name="Google Shape;13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9" name="Google Shape;13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0" name="Shape 140"/>
        <p:cNvGrpSpPr/>
        <p:nvPr/>
      </p:nvGrpSpPr>
      <p:grpSpPr>
        <a:xfrm>
          <a:off x="0" y="0"/>
          <a:ext cx="0" cy="0"/>
          <a:chOff x="0" y="0"/>
          <a:chExt cx="0" cy="0"/>
        </a:xfrm>
      </p:grpSpPr>
      <p:sp>
        <p:nvSpPr>
          <p:cNvPr id="141" name="Google Shape;141;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2" name="Google Shape;142;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3" name="Google Shape;14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4" name="Shape 144"/>
        <p:cNvGrpSpPr/>
        <p:nvPr/>
      </p:nvGrpSpPr>
      <p:grpSpPr>
        <a:xfrm>
          <a:off x="0" y="0"/>
          <a:ext cx="0" cy="0"/>
          <a:chOff x="0" y="0"/>
          <a:chExt cx="0" cy="0"/>
        </a:xfrm>
      </p:grpSpPr>
      <p:sp>
        <p:nvSpPr>
          <p:cNvPr id="145" name="Google Shape;145;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7" name="Google Shape;147;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8" name="Google Shape;14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52" name="Shape 152"/>
        <p:cNvGrpSpPr/>
        <p:nvPr/>
      </p:nvGrpSpPr>
      <p:grpSpPr>
        <a:xfrm>
          <a:off x="0" y="0"/>
          <a:ext cx="0" cy="0"/>
          <a:chOff x="0" y="0"/>
          <a:chExt cx="0" cy="0"/>
        </a:xfrm>
      </p:grpSpPr>
      <p:sp>
        <p:nvSpPr>
          <p:cNvPr id="153" name="Google Shape;153;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4" name="Google Shape;154;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55" name="Google Shape;15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56" name="Shape 156"/>
        <p:cNvGrpSpPr/>
        <p:nvPr/>
      </p:nvGrpSpPr>
      <p:grpSpPr>
        <a:xfrm>
          <a:off x="0" y="0"/>
          <a:ext cx="0" cy="0"/>
          <a:chOff x="0" y="0"/>
          <a:chExt cx="0" cy="0"/>
        </a:xfrm>
      </p:grpSpPr>
      <p:sp>
        <p:nvSpPr>
          <p:cNvPr id="157" name="Google Shape;157;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8" name="Google Shape;15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7" name="Google Shape;27;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59" name="Shape 159"/>
        <p:cNvGrpSpPr/>
        <p:nvPr/>
      </p:nvGrpSpPr>
      <p:grpSpPr>
        <a:xfrm>
          <a:off x="0" y="0"/>
          <a:ext cx="0" cy="0"/>
          <a:chOff x="0" y="0"/>
          <a:chExt cx="0" cy="0"/>
        </a:xfrm>
      </p:grpSpPr>
      <p:sp>
        <p:nvSpPr>
          <p:cNvPr id="160" name="Google Shape;160;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2" name="Google Shape;162;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3" name="Google Shape;163;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4" name="Google Shape;16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65" name="Shape 165"/>
        <p:cNvGrpSpPr/>
        <p:nvPr/>
      </p:nvGrpSpPr>
      <p:grpSpPr>
        <a:xfrm>
          <a:off x="0" y="0"/>
          <a:ext cx="0" cy="0"/>
          <a:chOff x="0" y="0"/>
          <a:chExt cx="0" cy="0"/>
        </a:xfrm>
      </p:grpSpPr>
      <p:sp>
        <p:nvSpPr>
          <p:cNvPr id="166" name="Google Shape;166;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7" name="Google Shape;16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68" name="Shape 168"/>
        <p:cNvGrpSpPr/>
        <p:nvPr/>
      </p:nvGrpSpPr>
      <p:grpSpPr>
        <a:xfrm>
          <a:off x="0" y="0"/>
          <a:ext cx="0" cy="0"/>
          <a:chOff x="0" y="0"/>
          <a:chExt cx="0" cy="0"/>
        </a:xfrm>
      </p:grpSpPr>
      <p:sp>
        <p:nvSpPr>
          <p:cNvPr id="169" name="Google Shape;169;p35"/>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70" name="Google Shape;170;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71" name="Google Shape;17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2" name="Shape 172"/>
        <p:cNvGrpSpPr/>
        <p:nvPr/>
      </p:nvGrpSpPr>
      <p:grpSpPr>
        <a:xfrm>
          <a:off x="0" y="0"/>
          <a:ext cx="0" cy="0"/>
          <a:chOff x="0" y="0"/>
          <a:chExt cx="0" cy="0"/>
        </a:xfrm>
      </p:grpSpPr>
      <p:sp>
        <p:nvSpPr>
          <p:cNvPr id="173" name="Google Shape;173;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4" name="Google Shape;174;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5" name="Google Shape;175;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6" name="Google Shape;176;p3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7" name="Google Shape;177;p36"/>
          <p:cNvSpPr txBox="1"/>
          <p:nvPr>
            <p:ph idx="12" type="sldNum"/>
          </p:nvPr>
        </p:nvSpPr>
        <p:spPr>
          <a:xfrm>
            <a:off x="8472458" y="4663217"/>
            <a:ext cx="548700" cy="3936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5"/>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0" name="Google Shape;40;p6"/>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6"/>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2" name="Google Shape;42;p6"/>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8" name="Google Shape;58;p9"/>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9" name="Google Shape;59;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3887391" y="740569"/>
            <a:ext cx="4629150" cy="3655219"/>
          </a:xfrm>
          <a:prstGeom prst="rect">
            <a:avLst/>
          </a:prstGeom>
          <a:noFill/>
          <a:ln>
            <a:noFill/>
          </a:ln>
        </p:spPr>
      </p:sp>
      <p:sp>
        <p:nvSpPr>
          <p:cNvPr id="65" name="Google Shape;65;p10"/>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6" name="Google Shape;66;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4.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4061" y="0"/>
            <a:ext cx="9135879"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1" name="Shape 81"/>
        <p:cNvGrpSpPr/>
        <p:nvPr/>
      </p:nvGrpSpPr>
      <p:grpSpPr>
        <a:xfrm>
          <a:off x="0" y="0"/>
          <a:ext cx="0" cy="0"/>
          <a:chOff x="0" y="0"/>
          <a:chExt cx="0" cy="0"/>
        </a:xfrm>
      </p:grpSpPr>
      <p:sp>
        <p:nvSpPr>
          <p:cNvPr id="82" name="Google Shape;82;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3" name="Google Shape;8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4" name="Google Shape;8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32" name="Google Shape;132;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8"/>
          <p:cNvPicPr preferRelativeResize="0"/>
          <p:nvPr/>
        </p:nvPicPr>
        <p:blipFill rotWithShape="1">
          <a:blip r:embed="rId3">
            <a:alphaModFix/>
          </a:blip>
          <a:srcRect b="-849" l="0" r="0" t="0"/>
          <a:stretch/>
        </p:blipFill>
        <p:spPr>
          <a:xfrm>
            <a:off x="0" y="1930038"/>
            <a:ext cx="7091890" cy="3242038"/>
          </a:xfrm>
          <a:prstGeom prst="rect">
            <a:avLst/>
          </a:prstGeom>
          <a:noFill/>
          <a:ln>
            <a:noFill/>
          </a:ln>
        </p:spPr>
      </p:pic>
      <p:sp>
        <p:nvSpPr>
          <p:cNvPr id="185" name="Google Shape;185;p38"/>
          <p:cNvSpPr/>
          <p:nvPr/>
        </p:nvSpPr>
        <p:spPr>
          <a:xfrm>
            <a:off x="848941" y="589743"/>
            <a:ext cx="5575841" cy="1425683"/>
          </a:xfrm>
          <a:prstGeom prst="rect">
            <a:avLst/>
          </a:prstGeom>
          <a:solidFill>
            <a:srgbClr val="252F66"/>
          </a:solidFill>
          <a:ln cap="flat" cmpd="sng" w="12700">
            <a:solidFill>
              <a:srgbClr val="31538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700" u="none" cap="none" strike="noStrike">
                <a:solidFill>
                  <a:srgbClr val="FFFFFF"/>
                </a:solidFill>
                <a:latin typeface="Quattrocento Sans"/>
                <a:ea typeface="Quattrocento Sans"/>
                <a:cs typeface="Quattrocento Sans"/>
                <a:sym typeface="Quattrocento Sans"/>
              </a:rPr>
              <a:t>FIRST AMENDMENT: </a:t>
            </a:r>
            <a:br>
              <a:rPr b="0" i="0" lang="en-US" sz="2700" u="none" cap="none" strike="noStrike">
                <a:solidFill>
                  <a:srgbClr val="FFFFFF"/>
                </a:solidFill>
                <a:latin typeface="Quattrocento Sans"/>
                <a:ea typeface="Quattrocento Sans"/>
                <a:cs typeface="Quattrocento Sans"/>
                <a:sym typeface="Quattrocento Sans"/>
              </a:rPr>
            </a:br>
            <a:r>
              <a:rPr b="0" i="0" lang="en-US" sz="2700" u="none" cap="none" strike="noStrike">
                <a:solidFill>
                  <a:srgbClr val="FFFFFF"/>
                </a:solidFill>
                <a:latin typeface="Quattrocento Sans"/>
                <a:ea typeface="Quattrocento Sans"/>
                <a:cs typeface="Quattrocento Sans"/>
                <a:sym typeface="Quattrocento Sans"/>
              </a:rPr>
              <a:t>SPEECH AND PRESS</a:t>
            </a:r>
            <a:endParaRPr/>
          </a:p>
        </p:txBody>
      </p:sp>
      <p:sp>
        <p:nvSpPr>
          <p:cNvPr id="186" name="Google Shape;186;p38"/>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87" name="Google Shape;187;p38"/>
          <p:cNvPicPr preferRelativeResize="0"/>
          <p:nvPr/>
        </p:nvPicPr>
        <p:blipFill rotWithShape="1">
          <a:blip r:embed="rId4">
            <a:alphaModFix/>
          </a:blip>
          <a:srcRect b="0" l="0" r="0" t="0"/>
          <a:stretch/>
        </p:blipFill>
        <p:spPr>
          <a:xfrm>
            <a:off x="7153224" y="3989536"/>
            <a:ext cx="1744313" cy="954032"/>
          </a:xfrm>
          <a:prstGeom prst="rect">
            <a:avLst/>
          </a:prstGeom>
          <a:noFill/>
          <a:ln>
            <a:noFill/>
          </a:ln>
        </p:spPr>
      </p:pic>
      <p:sp>
        <p:nvSpPr>
          <p:cNvPr id="188" name="Google Shape;188;p38"/>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189" name="Google Shape;189;p38"/>
          <p:cNvPicPr preferRelativeResize="0"/>
          <p:nvPr/>
        </p:nvPicPr>
        <p:blipFill rotWithShape="1">
          <a:blip r:embed="rId5">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87" name="Shape 287"/>
        <p:cNvGrpSpPr/>
        <p:nvPr/>
      </p:nvGrpSpPr>
      <p:grpSpPr>
        <a:xfrm>
          <a:off x="0" y="0"/>
          <a:ext cx="0" cy="0"/>
          <a:chOff x="0" y="0"/>
          <a:chExt cx="0" cy="0"/>
        </a:xfrm>
      </p:grpSpPr>
      <p:sp>
        <p:nvSpPr>
          <p:cNvPr id="288" name="Google Shape;288;p47"/>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sp>
        <p:nvSpPr>
          <p:cNvPr id="289" name="Google Shape;289;p47"/>
          <p:cNvSpPr/>
          <p:nvPr/>
        </p:nvSpPr>
        <p:spPr>
          <a:xfrm>
            <a:off x="450409" y="1662064"/>
            <a:ext cx="626958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The First Amendment </a:t>
            </a:r>
            <a:r>
              <a:rPr b="1" i="0" lang="en-US" sz="2400" u="none" cap="none" strike="noStrike">
                <a:solidFill>
                  <a:srgbClr val="002060"/>
                </a:solidFill>
                <a:latin typeface="Calibri"/>
                <a:ea typeface="Calibri"/>
                <a:cs typeface="Calibri"/>
                <a:sym typeface="Calibri"/>
              </a:rPr>
              <a:t>does not </a:t>
            </a:r>
            <a:r>
              <a:rPr b="0" i="0" lang="en-US" sz="2400" u="none" cap="none" strike="noStrike">
                <a:solidFill>
                  <a:srgbClr val="002060"/>
                </a:solidFill>
                <a:latin typeface="Calibri"/>
                <a:ea typeface="Calibri"/>
                <a:cs typeface="Calibri"/>
                <a:sym typeface="Calibri"/>
              </a:rPr>
              <a:t>protect speakers against private individuals or organizations, such as private employers, private colleges, or private landowners. The First Amendment restrains only the government. </a:t>
            </a:r>
            <a:endParaRPr b="0" i="0" sz="1400" u="none" cap="none" strike="noStrike">
              <a:solidFill>
                <a:srgbClr val="002060"/>
              </a:solidFill>
              <a:latin typeface="Calibri"/>
              <a:ea typeface="Calibri"/>
              <a:cs typeface="Calibri"/>
              <a:sym typeface="Calibri"/>
            </a:endParaRPr>
          </a:p>
        </p:txBody>
      </p:sp>
      <p:sp>
        <p:nvSpPr>
          <p:cNvPr id="290" name="Google Shape;290;p47"/>
          <p:cNvSpPr/>
          <p:nvPr/>
        </p:nvSpPr>
        <p:spPr>
          <a:xfrm>
            <a:off x="268526" y="536788"/>
            <a:ext cx="6166139"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Quattrocento Sans"/>
                <a:ea typeface="Quattrocento Sans"/>
                <a:cs typeface="Quattrocento Sans"/>
                <a:sym typeface="Quattrocento Sans"/>
              </a:rPr>
              <a:t>WHAT IS NOT COVERED?</a:t>
            </a:r>
            <a:endParaRPr b="0" i="0" sz="1100" u="none" cap="none" strike="noStrike">
              <a:solidFill>
                <a:srgbClr val="000000"/>
              </a:solidFill>
              <a:latin typeface="Quattrocento Sans"/>
              <a:ea typeface="Quattrocento Sans"/>
              <a:cs typeface="Quattrocento Sans"/>
              <a:sym typeface="Quattrocento Sans"/>
            </a:endParaRPr>
          </a:p>
        </p:txBody>
      </p:sp>
      <p:sp>
        <p:nvSpPr>
          <p:cNvPr id="291" name="Google Shape;291;p47"/>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92" name="Google Shape;292;p47"/>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293" name="Google Shape;293;p47"/>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94" name="Google Shape;294;p47"/>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98" name="Shape 298"/>
        <p:cNvGrpSpPr/>
        <p:nvPr/>
      </p:nvGrpSpPr>
      <p:grpSpPr>
        <a:xfrm>
          <a:off x="0" y="0"/>
          <a:ext cx="0" cy="0"/>
          <a:chOff x="0" y="0"/>
          <a:chExt cx="0" cy="0"/>
        </a:xfrm>
      </p:grpSpPr>
      <p:sp>
        <p:nvSpPr>
          <p:cNvPr id="299" name="Google Shape;299;p48"/>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sp>
        <p:nvSpPr>
          <p:cNvPr id="300" name="Google Shape;300;p48"/>
          <p:cNvSpPr/>
          <p:nvPr/>
        </p:nvSpPr>
        <p:spPr>
          <a:xfrm>
            <a:off x="369956" y="1318765"/>
            <a:ext cx="6566648"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The Supreme Court has frequently declared that the very core of the First Amendment is that the government </a:t>
            </a:r>
            <a:r>
              <a:rPr b="1" i="0" lang="en-US" sz="2400" u="none" cap="none" strike="noStrike">
                <a:solidFill>
                  <a:srgbClr val="002060"/>
                </a:solidFill>
                <a:latin typeface="Calibri"/>
                <a:ea typeface="Calibri"/>
                <a:cs typeface="Calibri"/>
                <a:sym typeface="Calibri"/>
              </a:rPr>
              <a:t>cannot regulate speech based on its content.</a:t>
            </a:r>
            <a:r>
              <a:rPr b="0" i="0" lang="en-US" sz="2400" u="none" cap="none" strike="noStrike">
                <a:solidFill>
                  <a:srgbClr val="002060"/>
                </a:solidFill>
                <a:latin typeface="Calibri"/>
                <a:ea typeface="Calibri"/>
                <a:cs typeface="Calibri"/>
                <a:sym typeface="Calibri"/>
              </a:rPr>
              <a:t> Thus, the Supreme Court has held that restrictions on speech because of its content—that is, when the government targets the speaker’s message—generally violate the First Amendment. </a:t>
            </a:r>
            <a:endParaRPr b="0" i="0" sz="1400" u="none" cap="none" strike="noStrike">
              <a:solidFill>
                <a:srgbClr val="002060"/>
              </a:solidFill>
              <a:latin typeface="Calibri"/>
              <a:ea typeface="Calibri"/>
              <a:cs typeface="Calibri"/>
              <a:sym typeface="Calibri"/>
            </a:endParaRPr>
          </a:p>
        </p:txBody>
      </p:sp>
      <p:sp>
        <p:nvSpPr>
          <p:cNvPr id="301" name="Google Shape;301;p48"/>
          <p:cNvSpPr/>
          <p:nvPr/>
        </p:nvSpPr>
        <p:spPr>
          <a:xfrm>
            <a:off x="242715" y="335645"/>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sp>
        <p:nvSpPr>
          <p:cNvPr id="302" name="Google Shape;302;p48"/>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03" name="Google Shape;303;p48"/>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304" name="Google Shape;304;p48"/>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305" name="Google Shape;305;p48"/>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09" name="Shape 309"/>
        <p:cNvGrpSpPr/>
        <p:nvPr/>
      </p:nvGrpSpPr>
      <p:grpSpPr>
        <a:xfrm>
          <a:off x="0" y="0"/>
          <a:ext cx="0" cy="0"/>
          <a:chOff x="0" y="0"/>
          <a:chExt cx="0" cy="0"/>
        </a:xfrm>
      </p:grpSpPr>
      <p:sp>
        <p:nvSpPr>
          <p:cNvPr id="310" name="Google Shape;310;p49"/>
          <p:cNvSpPr/>
          <p:nvPr/>
        </p:nvSpPr>
        <p:spPr>
          <a:xfrm>
            <a:off x="256763" y="1985410"/>
            <a:ext cx="6476933" cy="172687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US" sz="2500" u="none" cap="none" strike="noStrike">
                <a:solidFill>
                  <a:srgbClr val="252F66"/>
                </a:solidFill>
                <a:latin typeface="Calibri"/>
                <a:ea typeface="Calibri"/>
                <a:cs typeface="Calibri"/>
                <a:sym typeface="Calibri"/>
              </a:rPr>
              <a:t>The government may not jail, fine, or punish people or organizations based on what they say or write, except in exceptional circumstances.</a:t>
            </a:r>
            <a:endParaRPr b="0" i="0" sz="2500" u="none" cap="none" strike="noStrike">
              <a:solidFill>
                <a:srgbClr val="252F66"/>
              </a:solidFill>
              <a:latin typeface="Calibri"/>
              <a:ea typeface="Calibri"/>
              <a:cs typeface="Calibri"/>
              <a:sym typeface="Calibri"/>
            </a:endParaRPr>
          </a:p>
        </p:txBody>
      </p:sp>
      <p:sp>
        <p:nvSpPr>
          <p:cNvPr id="311" name="Google Shape;311;p49"/>
          <p:cNvSpPr txBox="1"/>
          <p:nvPr/>
        </p:nvSpPr>
        <p:spPr>
          <a:xfrm>
            <a:off x="617642" y="954740"/>
            <a:ext cx="5151145" cy="820271"/>
          </a:xfrm>
          <a:prstGeom prst="rect">
            <a:avLst/>
          </a:prstGeom>
          <a:solidFill>
            <a:srgbClr val="203864"/>
          </a:solid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3200"/>
              <a:buFont typeface="Arial"/>
              <a:buNone/>
            </a:pPr>
            <a:r>
              <a:rPr b="1" i="0" lang="en-US" sz="3200" u="none" cap="none" strike="noStrike">
                <a:solidFill>
                  <a:srgbClr val="FFFFFF"/>
                </a:solidFill>
                <a:latin typeface="Quattrocento Sans"/>
                <a:ea typeface="Quattrocento Sans"/>
                <a:cs typeface="Quattrocento Sans"/>
                <a:sym typeface="Quattrocento Sans"/>
              </a:rPr>
              <a:t>BIG IDEA</a:t>
            </a:r>
            <a:endParaRPr/>
          </a:p>
        </p:txBody>
      </p:sp>
      <p:sp>
        <p:nvSpPr>
          <p:cNvPr id="312" name="Google Shape;312;p49"/>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13" name="Google Shape;313;p49"/>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314" name="Google Shape;314;p49"/>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315" name="Google Shape;315;p49"/>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93" name="Shape 193"/>
        <p:cNvGrpSpPr/>
        <p:nvPr/>
      </p:nvGrpSpPr>
      <p:grpSpPr>
        <a:xfrm>
          <a:off x="0" y="0"/>
          <a:ext cx="0" cy="0"/>
          <a:chOff x="0" y="0"/>
          <a:chExt cx="0" cy="0"/>
        </a:xfrm>
      </p:grpSpPr>
      <p:sp>
        <p:nvSpPr>
          <p:cNvPr id="194" name="Google Shape;194;p39"/>
          <p:cNvSpPr/>
          <p:nvPr/>
        </p:nvSpPr>
        <p:spPr>
          <a:xfrm>
            <a:off x="242716" y="1338599"/>
            <a:ext cx="6762600" cy="2977500"/>
          </a:xfrm>
          <a:prstGeom prst="rect">
            <a:avLst/>
          </a:prstGeom>
          <a:noFill/>
          <a:ln>
            <a:noFill/>
          </a:ln>
        </p:spPr>
        <p:txBody>
          <a:bodyPr anchorCtr="0" anchor="t" bIns="34275" lIns="68575" spcFirstLastPara="1" rIns="68575" wrap="square" tIns="34275">
            <a:noAutofit/>
          </a:bodyPr>
          <a:lstStyle/>
          <a:p>
            <a:pPr indent="-203200" lvl="0" marL="342900" marR="0" rtl="0" algn="l">
              <a:lnSpc>
                <a:spcPct val="100000"/>
              </a:lnSpc>
              <a:spcBef>
                <a:spcPts val="0"/>
              </a:spcBef>
              <a:spcAft>
                <a:spcPts val="0"/>
              </a:spcAft>
              <a:buClr>
                <a:srgbClr val="1F3864"/>
              </a:buClr>
              <a:buSzPts val="2100"/>
              <a:buFont typeface="Arial"/>
              <a:buNone/>
            </a:pPr>
            <a:r>
              <a:t/>
            </a:r>
            <a:endParaRPr b="0" i="0" sz="1100" u="none" cap="none" strike="noStrike">
              <a:solidFill>
                <a:srgbClr val="000000"/>
              </a:solidFill>
              <a:latin typeface="Arial"/>
              <a:ea typeface="Arial"/>
              <a:cs typeface="Arial"/>
              <a:sym typeface="Arial"/>
            </a:endParaRPr>
          </a:p>
        </p:txBody>
      </p:sp>
      <p:sp>
        <p:nvSpPr>
          <p:cNvPr id="195" name="Google Shape;195;p39"/>
          <p:cNvSpPr/>
          <p:nvPr/>
        </p:nvSpPr>
        <p:spPr>
          <a:xfrm>
            <a:off x="242716" y="208119"/>
            <a:ext cx="4589700" cy="5180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BIG QUESTIONS</a:t>
            </a:r>
            <a:endParaRPr b="0" i="0" sz="1050" u="none" cap="none" strike="noStrike">
              <a:solidFill>
                <a:srgbClr val="000000"/>
              </a:solidFill>
              <a:latin typeface="Quattrocento Sans"/>
              <a:ea typeface="Quattrocento Sans"/>
              <a:cs typeface="Quattrocento Sans"/>
              <a:sym typeface="Quattrocento Sans"/>
            </a:endParaRPr>
          </a:p>
        </p:txBody>
      </p:sp>
      <p:sp>
        <p:nvSpPr>
          <p:cNvPr id="196" name="Google Shape;196;p39"/>
          <p:cNvSpPr/>
          <p:nvPr/>
        </p:nvSpPr>
        <p:spPr>
          <a:xfrm>
            <a:off x="190267" y="827401"/>
            <a:ext cx="6430980" cy="415498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2060"/>
                </a:solidFill>
                <a:latin typeface="Calibri"/>
                <a:ea typeface="Calibri"/>
                <a:cs typeface="Calibri"/>
                <a:sym typeface="Calibri"/>
              </a:rPr>
              <a:t>What was the Founding generation’s vision for the First Amendment’s protection of free speech and a free press?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2060"/>
                </a:solidFill>
                <a:latin typeface="Calibri"/>
                <a:ea typeface="Calibri"/>
                <a:cs typeface="Calibri"/>
                <a:sym typeface="Calibri"/>
              </a:rPr>
              <a:t>What are some of the key periods in history that have tested the nation’s commitment to free speech?</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2060"/>
                </a:solidFill>
                <a:latin typeface="Calibri"/>
                <a:ea typeface="Calibri"/>
                <a:cs typeface="Calibri"/>
                <a:sym typeface="Calibri"/>
              </a:rPr>
              <a:t>How has the Supreme Court interpreted the First Amendment’s commitment to free speech and a free press over time?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2060"/>
                </a:solidFill>
                <a:latin typeface="Calibri"/>
                <a:ea typeface="Calibri"/>
                <a:cs typeface="Calibri"/>
                <a:sym typeface="Calibri"/>
              </a:rPr>
              <a:t>How does the Supreme Court analyze free speech and free press cases today?</a:t>
            </a:r>
            <a:endParaRPr/>
          </a:p>
        </p:txBody>
      </p:sp>
      <p:sp>
        <p:nvSpPr>
          <p:cNvPr id="197" name="Google Shape;197;p39"/>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98" name="Google Shape;198;p39"/>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199" name="Google Shape;199;p39"/>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00" name="Google Shape;200;p39"/>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04" name="Shape 204"/>
        <p:cNvGrpSpPr/>
        <p:nvPr/>
      </p:nvGrpSpPr>
      <p:grpSpPr>
        <a:xfrm>
          <a:off x="0" y="0"/>
          <a:ext cx="0" cy="0"/>
          <a:chOff x="0" y="0"/>
          <a:chExt cx="0" cy="0"/>
        </a:xfrm>
      </p:grpSpPr>
      <p:sp>
        <p:nvSpPr>
          <p:cNvPr id="205" name="Google Shape;205;p40"/>
          <p:cNvSpPr/>
          <p:nvPr/>
        </p:nvSpPr>
        <p:spPr>
          <a:xfrm>
            <a:off x="242716" y="1338599"/>
            <a:ext cx="6762600" cy="2977500"/>
          </a:xfrm>
          <a:prstGeom prst="rect">
            <a:avLst/>
          </a:prstGeom>
          <a:noFill/>
          <a:ln>
            <a:noFill/>
          </a:ln>
        </p:spPr>
        <p:txBody>
          <a:bodyPr anchorCtr="0" anchor="t" bIns="34275" lIns="68575" spcFirstLastPara="1" rIns="68575" wrap="square" tIns="34275">
            <a:noAutofit/>
          </a:bodyPr>
          <a:lstStyle/>
          <a:p>
            <a:pPr indent="-203200" lvl="0" marL="342900" marR="0" rtl="0" algn="l">
              <a:lnSpc>
                <a:spcPct val="100000"/>
              </a:lnSpc>
              <a:spcBef>
                <a:spcPts val="0"/>
              </a:spcBef>
              <a:spcAft>
                <a:spcPts val="0"/>
              </a:spcAft>
              <a:buClr>
                <a:srgbClr val="1F3864"/>
              </a:buClr>
              <a:buSzPts val="2100"/>
              <a:buFont typeface="Arial"/>
              <a:buNone/>
            </a:pPr>
            <a:r>
              <a:t/>
            </a:r>
            <a:endParaRPr b="0" i="0" sz="1100" u="none" cap="none" strike="noStrike">
              <a:solidFill>
                <a:srgbClr val="000000"/>
              </a:solidFill>
              <a:latin typeface="Arial"/>
              <a:ea typeface="Arial"/>
              <a:cs typeface="Arial"/>
              <a:sym typeface="Arial"/>
            </a:endParaRPr>
          </a:p>
        </p:txBody>
      </p:sp>
      <p:sp>
        <p:nvSpPr>
          <p:cNvPr id="206" name="Google Shape;206;p40"/>
          <p:cNvSpPr/>
          <p:nvPr/>
        </p:nvSpPr>
        <p:spPr>
          <a:xfrm>
            <a:off x="242716" y="208119"/>
            <a:ext cx="4589700" cy="5180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BIG IDEA</a:t>
            </a:r>
            <a:endParaRPr b="0" i="0" sz="1050" u="none" cap="none" strike="noStrike">
              <a:solidFill>
                <a:srgbClr val="000000"/>
              </a:solidFill>
              <a:latin typeface="Quattrocento Sans"/>
              <a:ea typeface="Quattrocento Sans"/>
              <a:cs typeface="Quattrocento Sans"/>
              <a:sym typeface="Quattrocento Sans"/>
            </a:endParaRPr>
          </a:p>
        </p:txBody>
      </p:sp>
      <p:sp>
        <p:nvSpPr>
          <p:cNvPr id="207" name="Google Shape;207;p40"/>
          <p:cNvSpPr/>
          <p:nvPr/>
        </p:nvSpPr>
        <p:spPr>
          <a:xfrm>
            <a:off x="190267" y="827401"/>
            <a:ext cx="6430980"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002060"/>
                </a:solidFill>
                <a:latin typeface="Calibri"/>
                <a:ea typeface="Calibri"/>
                <a:cs typeface="Calibri"/>
                <a:sym typeface="Calibri"/>
              </a:rPr>
              <a:t>Today, the Supreme Court protects free speech rights more strongly than at any time in our nation’s history—and American free speech protections are among the strongest in the world. Generally speaking, the government may not jail, fine, or punish people or organizations based on what they say or write, and the Court protects speech unless it is likely to cause immediate lawless action. (A standard rarely met in practice.) At the same time, there are certain contexts when the government has more leeway to regulate speech—for instance, with low-value speech like defamation or when speakers (like public school students) have a special relationship with the government.</a:t>
            </a:r>
            <a:endParaRPr/>
          </a:p>
        </p:txBody>
      </p:sp>
      <p:sp>
        <p:nvSpPr>
          <p:cNvPr id="208" name="Google Shape;208;p40"/>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09" name="Google Shape;209;p40"/>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210" name="Google Shape;210;p40"/>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11" name="Google Shape;211;p40"/>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15" name="Shape 215"/>
        <p:cNvGrpSpPr/>
        <p:nvPr/>
      </p:nvGrpSpPr>
      <p:grpSpPr>
        <a:xfrm>
          <a:off x="0" y="0"/>
          <a:ext cx="0" cy="0"/>
          <a:chOff x="0" y="0"/>
          <a:chExt cx="0" cy="0"/>
        </a:xfrm>
      </p:grpSpPr>
      <p:sp>
        <p:nvSpPr>
          <p:cNvPr id="216" name="Google Shape;216;p41"/>
          <p:cNvSpPr/>
          <p:nvPr/>
        </p:nvSpPr>
        <p:spPr>
          <a:xfrm>
            <a:off x="686468" y="463268"/>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rgbClr val="FFFFFF"/>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sp>
        <p:nvSpPr>
          <p:cNvPr id="217" name="Google Shape;217;p41"/>
          <p:cNvSpPr/>
          <p:nvPr/>
        </p:nvSpPr>
        <p:spPr>
          <a:xfrm>
            <a:off x="2374913" y="1645753"/>
            <a:ext cx="2138684" cy="122010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rgbClr val="FFFFFF"/>
                </a:solidFill>
                <a:latin typeface="Quattrocento Sans"/>
                <a:ea typeface="Quattrocento Sans"/>
                <a:cs typeface="Quattrocento Sans"/>
                <a:sym typeface="Quattrocento Sans"/>
              </a:rPr>
              <a:t>SPEECH AND PRESS</a:t>
            </a:r>
            <a:endParaRPr b="0" i="0" sz="900" u="none" cap="none" strike="noStrike">
              <a:solidFill>
                <a:srgbClr val="000000"/>
              </a:solidFill>
              <a:latin typeface="Quattrocento Sans"/>
              <a:ea typeface="Quattrocento Sans"/>
              <a:cs typeface="Quattrocento Sans"/>
              <a:sym typeface="Quattrocento Sans"/>
            </a:endParaRPr>
          </a:p>
        </p:txBody>
      </p:sp>
      <p:sp>
        <p:nvSpPr>
          <p:cNvPr id="218" name="Google Shape;218;p41"/>
          <p:cNvSpPr/>
          <p:nvPr/>
        </p:nvSpPr>
        <p:spPr>
          <a:xfrm>
            <a:off x="578084" y="1661185"/>
            <a:ext cx="1631704" cy="5856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1600" u="none" cap="none" strike="noStrike">
                <a:solidFill>
                  <a:srgbClr val="FFFFFF"/>
                </a:solidFill>
                <a:latin typeface="Quattrocento Sans"/>
                <a:ea typeface="Quattrocento Sans"/>
                <a:cs typeface="Quattrocento Sans"/>
                <a:sym typeface="Quattrocento Sans"/>
              </a:rPr>
              <a:t>RELIGION </a:t>
            </a:r>
            <a:endParaRPr b="0" i="0" sz="600" u="none" cap="none" strike="noStrike">
              <a:solidFill>
                <a:srgbClr val="000000"/>
              </a:solidFill>
              <a:latin typeface="Quattrocento Sans"/>
              <a:ea typeface="Quattrocento Sans"/>
              <a:cs typeface="Quattrocento Sans"/>
              <a:sym typeface="Quattrocento Sans"/>
            </a:endParaRPr>
          </a:p>
        </p:txBody>
      </p:sp>
      <p:sp>
        <p:nvSpPr>
          <p:cNvPr id="219" name="Google Shape;219;p41"/>
          <p:cNvSpPr/>
          <p:nvPr/>
        </p:nvSpPr>
        <p:spPr>
          <a:xfrm>
            <a:off x="123626" y="3659828"/>
            <a:ext cx="1356023" cy="5856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1100" u="none" cap="none" strike="noStrike">
                <a:solidFill>
                  <a:srgbClr val="FFFFFF"/>
                </a:solidFill>
                <a:latin typeface="Quattrocento Sans"/>
                <a:ea typeface="Quattrocento Sans"/>
                <a:cs typeface="Quattrocento Sans"/>
                <a:sym typeface="Quattrocento Sans"/>
              </a:rPr>
              <a:t>ESTABLISHMENT CLAUSE</a:t>
            </a:r>
            <a:endParaRPr b="0" i="0" sz="300" u="none" cap="none" strike="noStrike">
              <a:solidFill>
                <a:srgbClr val="000000"/>
              </a:solidFill>
              <a:latin typeface="Quattrocento Sans"/>
              <a:ea typeface="Quattrocento Sans"/>
              <a:cs typeface="Quattrocento Sans"/>
              <a:sym typeface="Quattrocento Sans"/>
            </a:endParaRPr>
          </a:p>
        </p:txBody>
      </p:sp>
      <p:sp>
        <p:nvSpPr>
          <p:cNvPr id="220" name="Google Shape;220;p41"/>
          <p:cNvSpPr/>
          <p:nvPr/>
        </p:nvSpPr>
        <p:spPr>
          <a:xfrm>
            <a:off x="1627557" y="3659828"/>
            <a:ext cx="1255149" cy="5856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1100" u="none" cap="none" strike="noStrike">
                <a:solidFill>
                  <a:srgbClr val="FFFFFF"/>
                </a:solidFill>
                <a:latin typeface="Quattrocento Sans"/>
                <a:ea typeface="Quattrocento Sans"/>
                <a:cs typeface="Quattrocento Sans"/>
                <a:sym typeface="Quattrocento Sans"/>
              </a:rPr>
              <a:t>FREE EXERCISE  CLAUSE</a:t>
            </a:r>
            <a:endParaRPr b="0" i="0" sz="300" u="none" cap="none" strike="noStrike">
              <a:solidFill>
                <a:srgbClr val="000000"/>
              </a:solidFill>
              <a:latin typeface="Quattrocento Sans"/>
              <a:ea typeface="Quattrocento Sans"/>
              <a:cs typeface="Quattrocento Sans"/>
              <a:sym typeface="Quattrocento Sans"/>
            </a:endParaRPr>
          </a:p>
        </p:txBody>
      </p:sp>
      <p:sp>
        <p:nvSpPr>
          <p:cNvPr id="221" name="Google Shape;221;p41"/>
          <p:cNvSpPr/>
          <p:nvPr/>
        </p:nvSpPr>
        <p:spPr>
          <a:xfrm>
            <a:off x="1362472" y="1270676"/>
            <a:ext cx="214507" cy="279400"/>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2" name="Google Shape;222;p41"/>
          <p:cNvSpPr/>
          <p:nvPr/>
        </p:nvSpPr>
        <p:spPr>
          <a:xfrm>
            <a:off x="3277519" y="1262960"/>
            <a:ext cx="214507" cy="279400"/>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3" name="Google Shape;223;p41"/>
          <p:cNvSpPr/>
          <p:nvPr/>
        </p:nvSpPr>
        <p:spPr>
          <a:xfrm>
            <a:off x="5192567" y="1262960"/>
            <a:ext cx="214507" cy="279400"/>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4" name="Google Shape;224;p41"/>
          <p:cNvSpPr/>
          <p:nvPr/>
        </p:nvSpPr>
        <p:spPr>
          <a:xfrm>
            <a:off x="4715933" y="1645753"/>
            <a:ext cx="1757683" cy="68667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1600" u="none" cap="none" strike="noStrike">
                <a:solidFill>
                  <a:srgbClr val="FFFFFF"/>
                </a:solidFill>
                <a:latin typeface="Quattrocento Sans"/>
                <a:ea typeface="Quattrocento Sans"/>
                <a:cs typeface="Quattrocento Sans"/>
                <a:sym typeface="Quattrocento Sans"/>
              </a:rPr>
              <a:t>ASSEMBLY AND PETITION </a:t>
            </a:r>
            <a:endParaRPr b="0" i="0" sz="600" u="none" cap="none" strike="noStrike">
              <a:solidFill>
                <a:srgbClr val="000000"/>
              </a:solidFill>
              <a:latin typeface="Quattrocento Sans"/>
              <a:ea typeface="Quattrocento Sans"/>
              <a:cs typeface="Quattrocento Sans"/>
              <a:sym typeface="Quattrocento Sans"/>
            </a:endParaRPr>
          </a:p>
        </p:txBody>
      </p:sp>
      <p:sp>
        <p:nvSpPr>
          <p:cNvPr id="225" name="Google Shape;225;p41"/>
          <p:cNvSpPr/>
          <p:nvPr/>
        </p:nvSpPr>
        <p:spPr>
          <a:xfrm>
            <a:off x="1726112" y="2332430"/>
            <a:ext cx="287866" cy="1204673"/>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6" name="Google Shape;226;p41"/>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27" name="Google Shape;227;p41"/>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228" name="Google Shape;228;p41"/>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29" name="Google Shape;229;p41"/>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
        <p:nvSpPr>
          <p:cNvPr id="230" name="Google Shape;230;p41"/>
          <p:cNvSpPr/>
          <p:nvPr/>
        </p:nvSpPr>
        <p:spPr>
          <a:xfrm>
            <a:off x="697255" y="2332430"/>
            <a:ext cx="287866" cy="1204673"/>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34" name="Shape 234"/>
        <p:cNvGrpSpPr/>
        <p:nvPr/>
      </p:nvGrpSpPr>
      <p:grpSpPr>
        <a:xfrm>
          <a:off x="0" y="0"/>
          <a:ext cx="0" cy="0"/>
          <a:chOff x="0" y="0"/>
          <a:chExt cx="0" cy="0"/>
        </a:xfrm>
      </p:grpSpPr>
      <p:sp>
        <p:nvSpPr>
          <p:cNvPr id="235" name="Google Shape;235;p42"/>
          <p:cNvSpPr/>
          <p:nvPr/>
        </p:nvSpPr>
        <p:spPr>
          <a:xfrm>
            <a:off x="369955" y="1520470"/>
            <a:ext cx="6200177"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252F66"/>
                </a:solidFill>
                <a:latin typeface="Calibri"/>
                <a:ea typeface="Calibri"/>
                <a:cs typeface="Calibri"/>
                <a:sym typeface="Calibri"/>
              </a:rPr>
              <a:t>Congress shall make no law</a:t>
            </a:r>
            <a:r>
              <a:rPr b="1" i="0" lang="en-US" sz="2400" u="none" cap="none" strike="noStrike">
                <a:solidFill>
                  <a:srgbClr val="252F66"/>
                </a:solidFill>
                <a:latin typeface="Calibri"/>
                <a:ea typeface="Calibri"/>
                <a:cs typeface="Calibri"/>
                <a:sym typeface="Calibri"/>
              </a:rPr>
              <a:t> </a:t>
            </a:r>
            <a:r>
              <a:rPr b="0" i="0" lang="en-US" sz="2400" u="none" cap="none" strike="noStrike">
                <a:solidFill>
                  <a:srgbClr val="252F66"/>
                </a:solidFill>
                <a:latin typeface="Calibri"/>
                <a:ea typeface="Calibri"/>
                <a:cs typeface="Calibri"/>
                <a:sym typeface="Calibri"/>
              </a:rPr>
              <a:t>respecting an establishment of religion, or prohibiting the free exercise thereof; or </a:t>
            </a:r>
            <a:r>
              <a:rPr b="1" i="0" lang="en-US" sz="2400" u="sng" cap="none" strike="noStrike">
                <a:solidFill>
                  <a:srgbClr val="252F66"/>
                </a:solidFill>
                <a:latin typeface="Calibri"/>
                <a:ea typeface="Calibri"/>
                <a:cs typeface="Calibri"/>
                <a:sym typeface="Calibri"/>
              </a:rPr>
              <a:t>abridging the freedom of speech, or of the press;</a:t>
            </a:r>
            <a:r>
              <a:rPr b="1" i="0" lang="en-US" sz="2400" u="none" cap="none" strike="noStrike">
                <a:solidFill>
                  <a:srgbClr val="252F66"/>
                </a:solidFill>
                <a:latin typeface="Calibri"/>
                <a:ea typeface="Calibri"/>
                <a:cs typeface="Calibri"/>
                <a:sym typeface="Calibri"/>
              </a:rPr>
              <a:t> </a:t>
            </a:r>
            <a:r>
              <a:rPr b="0" i="0" lang="en-US" sz="2400" u="none" cap="none" strike="noStrike">
                <a:solidFill>
                  <a:srgbClr val="252F66"/>
                </a:solidFill>
                <a:latin typeface="Calibri"/>
                <a:ea typeface="Calibri"/>
                <a:cs typeface="Calibri"/>
                <a:sym typeface="Calibri"/>
              </a:rPr>
              <a:t>or the right of the people peaceably to assemble, and to petition the Government for a redress of grievances.</a:t>
            </a:r>
            <a:endParaRPr b="0" i="0" sz="1100" u="none" cap="none" strike="noStrike">
              <a:solidFill>
                <a:srgbClr val="000000"/>
              </a:solidFill>
              <a:latin typeface="Arial"/>
              <a:ea typeface="Arial"/>
              <a:cs typeface="Arial"/>
              <a:sym typeface="Arial"/>
            </a:endParaRPr>
          </a:p>
        </p:txBody>
      </p:sp>
      <p:sp>
        <p:nvSpPr>
          <p:cNvPr id="236" name="Google Shape;236;p42"/>
          <p:cNvSpPr/>
          <p:nvPr/>
        </p:nvSpPr>
        <p:spPr>
          <a:xfrm>
            <a:off x="242715" y="335645"/>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sp>
        <p:nvSpPr>
          <p:cNvPr id="237" name="Google Shape;237;p42"/>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38" name="Google Shape;238;p42"/>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239" name="Google Shape;239;p42"/>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40" name="Google Shape;240;p42"/>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44" name="Shape 244"/>
        <p:cNvGrpSpPr/>
        <p:nvPr/>
      </p:nvGrpSpPr>
      <p:grpSpPr>
        <a:xfrm>
          <a:off x="0" y="0"/>
          <a:ext cx="0" cy="0"/>
          <a:chOff x="0" y="0"/>
          <a:chExt cx="0" cy="0"/>
        </a:xfrm>
      </p:grpSpPr>
      <p:sp>
        <p:nvSpPr>
          <p:cNvPr id="245" name="Google Shape;245;p43"/>
          <p:cNvSpPr/>
          <p:nvPr/>
        </p:nvSpPr>
        <p:spPr>
          <a:xfrm>
            <a:off x="369955" y="1520470"/>
            <a:ext cx="6200177"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1" i="0" lang="en-US" sz="3200" u="none" cap="none" strike="noStrike">
                <a:solidFill>
                  <a:srgbClr val="252F66"/>
                </a:solidFill>
                <a:latin typeface="Calibri"/>
                <a:ea typeface="Calibri"/>
                <a:cs typeface="Calibri"/>
                <a:sym typeface="Calibri"/>
              </a:rPr>
              <a:t>Congress</a:t>
            </a:r>
            <a:r>
              <a:rPr b="0" i="0" lang="en-US" sz="3200" u="none" cap="none" strike="noStrike">
                <a:solidFill>
                  <a:srgbClr val="252F66"/>
                </a:solidFill>
                <a:latin typeface="Calibri"/>
                <a:ea typeface="Calibri"/>
                <a:cs typeface="Calibri"/>
                <a:sym typeface="Calibri"/>
              </a:rPr>
              <a:t> shall make </a:t>
            </a:r>
            <a:r>
              <a:rPr b="1" i="0" lang="en-US" sz="3200" u="none" cap="none" strike="noStrike">
                <a:solidFill>
                  <a:srgbClr val="252F66"/>
                </a:solidFill>
                <a:latin typeface="Calibri"/>
                <a:ea typeface="Calibri"/>
                <a:cs typeface="Calibri"/>
                <a:sym typeface="Calibri"/>
              </a:rPr>
              <a:t>no law… </a:t>
            </a:r>
            <a:endParaRPr/>
          </a:p>
          <a:p>
            <a:pPr indent="0" lvl="0" marL="0" marR="0" rtl="0" algn="l">
              <a:lnSpc>
                <a:spcPct val="100000"/>
              </a:lnSpc>
              <a:spcBef>
                <a:spcPts val="0"/>
              </a:spcBef>
              <a:spcAft>
                <a:spcPts val="0"/>
              </a:spcAft>
              <a:buClr>
                <a:srgbClr val="000000"/>
              </a:buClr>
              <a:buSzPts val="2400"/>
              <a:buFont typeface="Arial"/>
              <a:buNone/>
            </a:pPr>
            <a:r>
              <a:rPr b="0" i="0" lang="en-US" sz="3200" u="none" cap="none" strike="noStrike">
                <a:solidFill>
                  <a:srgbClr val="252F66"/>
                </a:solidFill>
                <a:latin typeface="Calibri"/>
                <a:ea typeface="Calibri"/>
                <a:cs typeface="Calibri"/>
                <a:sym typeface="Calibri"/>
              </a:rPr>
              <a:t>abridging the freedom of speech, or of the press…</a:t>
            </a:r>
            <a:endParaRPr b="0" i="0" sz="1400" u="none" cap="none" strike="noStrike">
              <a:solidFill>
                <a:srgbClr val="000000"/>
              </a:solidFill>
              <a:latin typeface="Arial"/>
              <a:ea typeface="Arial"/>
              <a:cs typeface="Arial"/>
              <a:sym typeface="Arial"/>
            </a:endParaRPr>
          </a:p>
        </p:txBody>
      </p:sp>
      <p:sp>
        <p:nvSpPr>
          <p:cNvPr id="246" name="Google Shape;246;p43"/>
          <p:cNvSpPr/>
          <p:nvPr/>
        </p:nvSpPr>
        <p:spPr>
          <a:xfrm>
            <a:off x="242715" y="335645"/>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sp>
        <p:nvSpPr>
          <p:cNvPr id="247" name="Google Shape;247;p43"/>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48" name="Google Shape;248;p43"/>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249" name="Google Shape;249;p43"/>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50" name="Google Shape;250;p43"/>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54" name="Shape 254"/>
        <p:cNvGrpSpPr/>
        <p:nvPr/>
      </p:nvGrpSpPr>
      <p:grpSpPr>
        <a:xfrm>
          <a:off x="0" y="0"/>
          <a:ext cx="0" cy="0"/>
          <a:chOff x="0" y="0"/>
          <a:chExt cx="0" cy="0"/>
        </a:xfrm>
      </p:grpSpPr>
      <p:sp>
        <p:nvSpPr>
          <p:cNvPr id="255" name="Google Shape;255;p44"/>
          <p:cNvSpPr/>
          <p:nvPr/>
        </p:nvSpPr>
        <p:spPr>
          <a:xfrm>
            <a:off x="242715" y="335645"/>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pic>
        <p:nvPicPr>
          <p:cNvPr id="256" name="Google Shape;256;p44"/>
          <p:cNvPicPr preferRelativeResize="0"/>
          <p:nvPr/>
        </p:nvPicPr>
        <p:blipFill rotWithShape="1">
          <a:blip r:embed="rId3">
            <a:alphaModFix/>
          </a:blip>
          <a:srcRect b="0" l="0" r="0" t="0"/>
          <a:stretch/>
        </p:blipFill>
        <p:spPr>
          <a:xfrm>
            <a:off x="772663" y="1370624"/>
            <a:ext cx="5214554" cy="2957232"/>
          </a:xfrm>
          <a:prstGeom prst="rect">
            <a:avLst/>
          </a:prstGeom>
          <a:noFill/>
          <a:ln>
            <a:noFill/>
          </a:ln>
          <a:effectLst>
            <a:outerShdw blurRad="292100" rotWithShape="0" algn="tl" dir="2700000" dist="139700">
              <a:srgbClr val="333333">
                <a:alpha val="64705"/>
              </a:srgbClr>
            </a:outerShdw>
          </a:effectLst>
        </p:spPr>
      </p:pic>
      <p:sp>
        <p:nvSpPr>
          <p:cNvPr id="257" name="Google Shape;257;p44"/>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58" name="Google Shape;258;p44"/>
          <p:cNvPicPr preferRelativeResize="0"/>
          <p:nvPr/>
        </p:nvPicPr>
        <p:blipFill rotWithShape="1">
          <a:blip r:embed="rId4">
            <a:alphaModFix/>
          </a:blip>
          <a:srcRect b="0" l="0" r="0" t="0"/>
          <a:stretch/>
        </p:blipFill>
        <p:spPr>
          <a:xfrm>
            <a:off x="7153224" y="3989536"/>
            <a:ext cx="1744313" cy="954032"/>
          </a:xfrm>
          <a:prstGeom prst="rect">
            <a:avLst/>
          </a:prstGeom>
          <a:noFill/>
          <a:ln>
            <a:noFill/>
          </a:ln>
        </p:spPr>
      </p:pic>
      <p:sp>
        <p:nvSpPr>
          <p:cNvPr id="259" name="Google Shape;259;p44"/>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60" name="Google Shape;260;p44"/>
          <p:cNvPicPr preferRelativeResize="0"/>
          <p:nvPr/>
        </p:nvPicPr>
        <p:blipFill rotWithShape="1">
          <a:blip r:embed="rId5">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64" name="Shape 264"/>
        <p:cNvGrpSpPr/>
        <p:nvPr/>
      </p:nvGrpSpPr>
      <p:grpSpPr>
        <a:xfrm>
          <a:off x="0" y="0"/>
          <a:ext cx="0" cy="0"/>
          <a:chOff x="0" y="0"/>
          <a:chExt cx="0" cy="0"/>
        </a:xfrm>
      </p:grpSpPr>
      <p:sp>
        <p:nvSpPr>
          <p:cNvPr id="265" name="Google Shape;265;p45"/>
          <p:cNvSpPr/>
          <p:nvPr/>
        </p:nvSpPr>
        <p:spPr>
          <a:xfrm>
            <a:off x="268527" y="536788"/>
            <a:ext cx="5665134"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Quattrocento Sans"/>
                <a:ea typeface="Quattrocento Sans"/>
                <a:cs typeface="Quattrocento Sans"/>
                <a:sym typeface="Quattrocento Sans"/>
              </a:rPr>
              <a:t>WHAT IS COVERED?</a:t>
            </a:r>
            <a:endParaRPr b="0" i="0" sz="1100" u="none" cap="none" strike="noStrike">
              <a:solidFill>
                <a:srgbClr val="000000"/>
              </a:solidFill>
              <a:latin typeface="Quattrocento Sans"/>
              <a:ea typeface="Quattrocento Sans"/>
              <a:cs typeface="Quattrocento Sans"/>
              <a:sym typeface="Quattrocento Sans"/>
            </a:endParaRPr>
          </a:p>
        </p:txBody>
      </p:sp>
      <p:sp>
        <p:nvSpPr>
          <p:cNvPr id="266" name="Google Shape;266;p45"/>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sp>
        <p:nvSpPr>
          <p:cNvPr id="267" name="Google Shape;267;p45"/>
          <p:cNvSpPr/>
          <p:nvPr/>
        </p:nvSpPr>
        <p:spPr>
          <a:xfrm>
            <a:off x="533399" y="1667377"/>
            <a:ext cx="6190130"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The Supreme Court has interpreted “speech” and “press” broadly as covering not only talking, writing, and printing, but also broadcasting, using the Internet, and other forms of expression. </a:t>
            </a:r>
            <a:endParaRPr b="0" i="0" sz="1400" u="none" cap="none" strike="noStrike">
              <a:solidFill>
                <a:srgbClr val="002060"/>
              </a:solidFill>
              <a:latin typeface="Calibri"/>
              <a:ea typeface="Calibri"/>
              <a:cs typeface="Calibri"/>
              <a:sym typeface="Calibri"/>
            </a:endParaRPr>
          </a:p>
        </p:txBody>
      </p:sp>
      <p:sp>
        <p:nvSpPr>
          <p:cNvPr id="268" name="Google Shape;268;p45"/>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69" name="Google Shape;269;p45"/>
          <p:cNvPicPr preferRelativeResize="0"/>
          <p:nvPr/>
        </p:nvPicPr>
        <p:blipFill rotWithShape="1">
          <a:blip r:embed="rId3">
            <a:alphaModFix/>
          </a:blip>
          <a:srcRect b="0" l="0" r="0" t="0"/>
          <a:stretch/>
        </p:blipFill>
        <p:spPr>
          <a:xfrm>
            <a:off x="7153224" y="3989536"/>
            <a:ext cx="1744313" cy="954032"/>
          </a:xfrm>
          <a:prstGeom prst="rect">
            <a:avLst/>
          </a:prstGeom>
          <a:noFill/>
          <a:ln>
            <a:noFill/>
          </a:ln>
        </p:spPr>
      </p:pic>
      <p:sp>
        <p:nvSpPr>
          <p:cNvPr id="270" name="Google Shape;270;p45"/>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71" name="Google Shape;271;p45"/>
          <p:cNvPicPr preferRelativeResize="0"/>
          <p:nvPr/>
        </p:nvPicPr>
        <p:blipFill rotWithShape="1">
          <a:blip r:embed="rId4">
            <a:alphaModFix/>
          </a:blip>
          <a:srcRect b="0" l="0" r="0" t="0"/>
          <a:stretch/>
        </p:blipFill>
        <p:spPr>
          <a:xfrm>
            <a:off x="7207651" y="251397"/>
            <a:ext cx="1734013" cy="17340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75" name="Shape 275"/>
        <p:cNvGrpSpPr/>
        <p:nvPr/>
      </p:nvGrpSpPr>
      <p:grpSpPr>
        <a:xfrm>
          <a:off x="0" y="0"/>
          <a:ext cx="0" cy="0"/>
          <a:chOff x="0" y="0"/>
          <a:chExt cx="0" cy="0"/>
        </a:xfrm>
      </p:grpSpPr>
      <p:sp>
        <p:nvSpPr>
          <p:cNvPr id="276" name="Google Shape;276;p46"/>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sp>
        <p:nvSpPr>
          <p:cNvPr id="277" name="Google Shape;277;p46"/>
          <p:cNvSpPr/>
          <p:nvPr/>
        </p:nvSpPr>
        <p:spPr>
          <a:xfrm>
            <a:off x="3720611" y="1774562"/>
            <a:ext cx="3175849"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The freedom of speech also applies to </a:t>
            </a:r>
            <a:r>
              <a:rPr b="1" i="0" lang="en-US" sz="2400" u="none" cap="none" strike="noStrike">
                <a:solidFill>
                  <a:srgbClr val="002060"/>
                </a:solidFill>
                <a:latin typeface="Calibri"/>
                <a:ea typeface="Calibri"/>
                <a:cs typeface="Calibri"/>
                <a:sym typeface="Calibri"/>
              </a:rPr>
              <a:t>symbolic expression</a:t>
            </a:r>
            <a:r>
              <a:rPr b="0" i="0" lang="en-US" sz="2400" u="none" cap="none" strike="noStrike">
                <a:solidFill>
                  <a:srgbClr val="002060"/>
                </a:solidFill>
                <a:latin typeface="Calibri"/>
                <a:ea typeface="Calibri"/>
                <a:cs typeface="Calibri"/>
                <a:sym typeface="Calibri"/>
              </a:rPr>
              <a:t>, such as displaying flags, burning flags…wearing armbands, and the like.</a:t>
            </a:r>
            <a:endParaRPr/>
          </a:p>
        </p:txBody>
      </p:sp>
      <p:pic>
        <p:nvPicPr>
          <p:cNvPr id="278" name="Google Shape;278;p46"/>
          <p:cNvPicPr preferRelativeResize="0"/>
          <p:nvPr/>
        </p:nvPicPr>
        <p:blipFill rotWithShape="1">
          <a:blip r:embed="rId3">
            <a:alphaModFix/>
          </a:blip>
          <a:srcRect b="0" l="0" r="0" t="0"/>
          <a:stretch/>
        </p:blipFill>
        <p:spPr>
          <a:xfrm>
            <a:off x="369956" y="1849959"/>
            <a:ext cx="3183468" cy="2102697"/>
          </a:xfrm>
          <a:prstGeom prst="rect">
            <a:avLst/>
          </a:prstGeom>
          <a:noFill/>
          <a:ln>
            <a:noFill/>
          </a:ln>
          <a:effectLst>
            <a:outerShdw blurRad="292100" rotWithShape="0" algn="tl" dir="2700000" dist="139700">
              <a:srgbClr val="333333">
                <a:alpha val="64705"/>
              </a:srgbClr>
            </a:outerShdw>
          </a:effectLst>
        </p:spPr>
      </p:pic>
      <p:sp>
        <p:nvSpPr>
          <p:cNvPr id="279" name="Google Shape;279;p46"/>
          <p:cNvSpPr/>
          <p:nvPr/>
        </p:nvSpPr>
        <p:spPr>
          <a:xfrm>
            <a:off x="268527" y="536788"/>
            <a:ext cx="5665134"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Quattrocento Sans"/>
                <a:ea typeface="Quattrocento Sans"/>
                <a:cs typeface="Quattrocento Sans"/>
                <a:sym typeface="Quattrocento Sans"/>
              </a:rPr>
              <a:t>WHAT IS COVERED?</a:t>
            </a:r>
            <a:endParaRPr b="0" i="0" sz="1100" u="none" cap="none" strike="noStrike">
              <a:solidFill>
                <a:srgbClr val="000000"/>
              </a:solidFill>
              <a:latin typeface="Quattrocento Sans"/>
              <a:ea typeface="Quattrocento Sans"/>
              <a:cs typeface="Quattrocento Sans"/>
              <a:sym typeface="Quattrocento Sans"/>
            </a:endParaRPr>
          </a:p>
        </p:txBody>
      </p:sp>
      <p:sp>
        <p:nvSpPr>
          <p:cNvPr id="280" name="Google Shape;280;p46"/>
          <p:cNvSpPr/>
          <p:nvPr/>
        </p:nvSpPr>
        <p:spPr>
          <a:xfrm>
            <a:off x="7005316" y="5356"/>
            <a:ext cx="2138684"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81" name="Google Shape;281;p46"/>
          <p:cNvPicPr preferRelativeResize="0"/>
          <p:nvPr/>
        </p:nvPicPr>
        <p:blipFill rotWithShape="1">
          <a:blip r:embed="rId4">
            <a:alphaModFix/>
          </a:blip>
          <a:srcRect b="0" l="0" r="0" t="0"/>
          <a:stretch/>
        </p:blipFill>
        <p:spPr>
          <a:xfrm>
            <a:off x="7153224" y="3989536"/>
            <a:ext cx="1744313" cy="954032"/>
          </a:xfrm>
          <a:prstGeom prst="rect">
            <a:avLst/>
          </a:prstGeom>
          <a:noFill/>
          <a:ln>
            <a:noFill/>
          </a:ln>
        </p:spPr>
      </p:pic>
      <p:sp>
        <p:nvSpPr>
          <p:cNvPr id="282" name="Google Shape;282;p46"/>
          <p:cNvSpPr/>
          <p:nvPr/>
        </p:nvSpPr>
        <p:spPr>
          <a:xfrm>
            <a:off x="7057765" y="2231451"/>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a:ea typeface="Arial"/>
                <a:cs typeface="Arial"/>
                <a:sym typeface="Arial"/>
              </a:rPr>
              <a:t>First Amendment: Speech and Press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pic>
        <p:nvPicPr>
          <p:cNvPr id="283" name="Google Shape;283;p46"/>
          <p:cNvPicPr preferRelativeResize="0"/>
          <p:nvPr/>
        </p:nvPicPr>
        <p:blipFill rotWithShape="1">
          <a:blip r:embed="rId5">
            <a:alphaModFix/>
          </a:blip>
          <a:srcRect b="0" l="0" r="0" t="0"/>
          <a:stretch/>
        </p:blipFill>
        <p:spPr>
          <a:xfrm>
            <a:off x="7207651" y="251397"/>
            <a:ext cx="1734013" cy="17340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