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Abril Fatface"/>
      <p:regular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48087F4-B7F1-4647-94D3-26109EE647EB}">
  <a:tblStyle styleId="{848087F4-B7F1-4647-94D3-26109EE647EB}"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4" Type="http://schemas.openxmlformats.org/officeDocument/2006/relationships/font" Target="fonts/AbrilFatface-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bf176ed0f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bf176ed0f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bf2bf0a555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bf2bf0a555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bf2bf0a555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bf2bf0a555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Students should note that even before the Bill of Rights was adopted, there were questions about a free press in the colonies</a:t>
            </a:r>
            <a:endParaRPr/>
          </a:p>
          <a:p>
            <a:pPr indent="-298450" lvl="0" marL="457200" rtl="0" algn="l">
              <a:spcBef>
                <a:spcPts val="0"/>
              </a:spcBef>
              <a:spcAft>
                <a:spcPts val="0"/>
              </a:spcAft>
              <a:buSzPts val="1100"/>
              <a:buChar char="-"/>
            </a:pPr>
            <a:r>
              <a:rPr lang="en"/>
              <a:t>Students should also note that even when limits have been placed on the press, they have not always lasted (ex. Alien &amp; Sedition acts) or they have been motivated by acute activities (ex. wars) and have elapsed over time</a:t>
            </a:r>
            <a:endParaRPr/>
          </a:p>
          <a:p>
            <a:pPr indent="-298450" lvl="0" marL="457200" rtl="0" algn="l">
              <a:spcBef>
                <a:spcPts val="0"/>
              </a:spcBef>
              <a:spcAft>
                <a:spcPts val="0"/>
              </a:spcAft>
              <a:buSzPts val="1100"/>
              <a:buChar char="-"/>
            </a:pPr>
            <a:r>
              <a:rPr lang="en"/>
              <a:t>Students may also note that the power of the press has evolved a great deal in the last 100+ years</a:t>
            </a:r>
            <a:endParaRPr/>
          </a:p>
          <a:p>
            <a:pPr indent="-298450" lvl="0" marL="457200" rtl="0" algn="l">
              <a:spcBef>
                <a:spcPts val="0"/>
              </a:spcBef>
              <a:spcAft>
                <a:spcPts val="0"/>
              </a:spcAft>
              <a:buSzPts val="1100"/>
              <a:buChar char="-"/>
            </a:pPr>
            <a:r>
              <a:rPr lang="en"/>
              <a:t>Remind students that a free press is also a responsibility</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bf2bf0a555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bf2bf0a555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Project the video for students; allow time for them to respond to the questions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bf2bf0a555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2bf2bf0a555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bf2bf0a555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bf2bf0a555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drive.google.com/file/d/1pk3mYdMWxJFCHGZ0SoBj5MlSUZYPCLV-/view?usp=drive_link"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752575" y="1355700"/>
            <a:ext cx="7791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solidFill>
                  <a:schemeClr val="accent1"/>
                </a:solidFill>
                <a:latin typeface="Abril Fatface"/>
                <a:ea typeface="Abril Fatface"/>
                <a:cs typeface="Abril Fatface"/>
                <a:sym typeface="Abril Fatface"/>
              </a:rPr>
              <a:t>The First Amendment in a Digital Landscape</a:t>
            </a:r>
            <a:endParaRPr>
              <a:solidFill>
                <a:schemeClr val="accent1"/>
              </a:solidFill>
              <a:latin typeface="Abril Fatface"/>
              <a:ea typeface="Abril Fatface"/>
              <a:cs typeface="Abril Fatface"/>
              <a:sym typeface="Abril Fatface"/>
            </a:endParaRPr>
          </a:p>
        </p:txBody>
      </p:sp>
      <p:sp>
        <p:nvSpPr>
          <p:cNvPr id="55" name="Google Shape;55;p13"/>
          <p:cNvSpPr txBox="1"/>
          <p:nvPr>
            <p:ph idx="1" type="subTitle"/>
          </p:nvPr>
        </p:nvSpPr>
        <p:spPr>
          <a:xfrm>
            <a:off x="311700" y="3408300"/>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accent1"/>
                </a:solidFill>
              </a:rPr>
              <a:t>Day 2</a:t>
            </a:r>
            <a:endParaRPr>
              <a:solidFill>
                <a:schemeClr val="accen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820">
                <a:solidFill>
                  <a:schemeClr val="lt1"/>
                </a:solidFill>
                <a:latin typeface="Abril Fatface"/>
                <a:ea typeface="Abril Fatface"/>
                <a:cs typeface="Abril Fatface"/>
                <a:sym typeface="Abril Fatface"/>
              </a:rPr>
              <a:t>Warm Up</a:t>
            </a:r>
            <a:endParaRPr sz="2820">
              <a:solidFill>
                <a:schemeClr val="lt1"/>
              </a:solidFill>
              <a:latin typeface="Abril Fatface"/>
              <a:ea typeface="Abril Fatface"/>
              <a:cs typeface="Abril Fatface"/>
              <a:sym typeface="Abril Fatface"/>
            </a:endParaRPr>
          </a:p>
        </p:txBody>
      </p:sp>
      <p:sp>
        <p:nvSpPr>
          <p:cNvPr id="61" name="Google Shape;61;p14"/>
          <p:cNvSpPr txBox="1"/>
          <p:nvPr>
            <p:ph idx="1" type="body"/>
          </p:nvPr>
        </p:nvSpPr>
        <p:spPr>
          <a:xfrm>
            <a:off x="752575" y="1522125"/>
            <a:ext cx="7622100" cy="25122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sz="2100">
                <a:solidFill>
                  <a:schemeClr val="dk1"/>
                </a:solidFill>
              </a:rPr>
              <a:t>Think back to your experience yesterday with the news of the food changes in the cafeteria. You and your friends have decided that you want to challenge this decision and you decide to bring awareness to this concern into your community. You ask a local reporter to come and interview the students. What rights are you choosing to exercise? How are you using those rights?</a:t>
            </a:r>
            <a:endParaRPr sz="21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graphicFrame>
        <p:nvGraphicFramePr>
          <p:cNvPr id="66" name="Google Shape;66;p15"/>
          <p:cNvGraphicFramePr/>
          <p:nvPr/>
        </p:nvGraphicFramePr>
        <p:xfrm>
          <a:off x="777675" y="1360450"/>
          <a:ext cx="3000000" cy="3000000"/>
        </p:xfrm>
        <a:graphic>
          <a:graphicData uri="http://schemas.openxmlformats.org/drawingml/2006/table">
            <a:tbl>
              <a:tblPr>
                <a:noFill/>
                <a:tableStyleId>{848087F4-B7F1-4647-94D3-26109EE647EB}</a:tableStyleId>
              </a:tblPr>
              <a:tblGrid>
                <a:gridCol w="7737325"/>
              </a:tblGrid>
              <a:tr h="3109925">
                <a:tc>
                  <a:txBody>
                    <a:bodyPr/>
                    <a:lstStyle/>
                    <a:p>
                      <a:pPr indent="0" lvl="0" marL="0" rtl="0" algn="ctr">
                        <a:spcBef>
                          <a:spcPts val="0"/>
                        </a:spcBef>
                        <a:spcAft>
                          <a:spcPts val="0"/>
                        </a:spcAft>
                        <a:buNone/>
                      </a:pPr>
                      <a:r>
                        <a:rPr lang="en" sz="3000">
                          <a:solidFill>
                            <a:schemeClr val="accent1"/>
                          </a:solidFill>
                          <a:latin typeface="Abril Fatface"/>
                          <a:ea typeface="Abril Fatface"/>
                          <a:cs typeface="Abril Fatface"/>
                          <a:sym typeface="Abril Fatface"/>
                        </a:rPr>
                        <a:t>First Amendment</a:t>
                      </a:r>
                      <a:endParaRPr sz="3000">
                        <a:solidFill>
                          <a:schemeClr val="accent1"/>
                        </a:solidFill>
                      </a:endParaRPr>
                    </a:p>
                    <a:p>
                      <a:pPr indent="0" lvl="0" marL="0" rtl="0" algn="l">
                        <a:spcBef>
                          <a:spcPts val="0"/>
                        </a:spcBef>
                        <a:spcAft>
                          <a:spcPts val="0"/>
                        </a:spcAft>
                        <a:buNone/>
                      </a:pPr>
                      <a:r>
                        <a:rPr lang="en" sz="2500">
                          <a:solidFill>
                            <a:schemeClr val="accent1"/>
                          </a:solidFill>
                        </a:rPr>
                        <a:t>Congress shall make no law respecting an establishment of </a:t>
                      </a:r>
                      <a:r>
                        <a:rPr lang="en" sz="2500" u="sng">
                          <a:solidFill>
                            <a:schemeClr val="accent1"/>
                          </a:solidFill>
                        </a:rPr>
                        <a:t>religion</a:t>
                      </a:r>
                      <a:r>
                        <a:rPr lang="en" sz="2500">
                          <a:solidFill>
                            <a:schemeClr val="accent1"/>
                          </a:solidFill>
                        </a:rPr>
                        <a:t>, or prohibiting the free exercise thereof; or abridging the freedom of </a:t>
                      </a:r>
                      <a:r>
                        <a:rPr lang="en" sz="2500" u="sng">
                          <a:solidFill>
                            <a:schemeClr val="accent1"/>
                          </a:solidFill>
                        </a:rPr>
                        <a:t>speech</a:t>
                      </a:r>
                      <a:r>
                        <a:rPr lang="en" sz="2500">
                          <a:solidFill>
                            <a:schemeClr val="accent1"/>
                          </a:solidFill>
                        </a:rPr>
                        <a:t>, or of the </a:t>
                      </a:r>
                      <a:r>
                        <a:rPr lang="en" sz="2500" u="sng">
                          <a:solidFill>
                            <a:schemeClr val="accent1"/>
                          </a:solidFill>
                        </a:rPr>
                        <a:t>press</a:t>
                      </a:r>
                      <a:r>
                        <a:rPr lang="en" sz="2500">
                          <a:solidFill>
                            <a:schemeClr val="accent1"/>
                          </a:solidFill>
                        </a:rPr>
                        <a:t>; or the right of the people peaceably to </a:t>
                      </a:r>
                      <a:r>
                        <a:rPr lang="en" sz="2500" u="sng">
                          <a:solidFill>
                            <a:schemeClr val="accent1"/>
                          </a:solidFill>
                        </a:rPr>
                        <a:t>assemble</a:t>
                      </a:r>
                      <a:r>
                        <a:rPr lang="en" sz="2500">
                          <a:solidFill>
                            <a:schemeClr val="accent1"/>
                          </a:solidFill>
                        </a:rPr>
                        <a:t>, and to </a:t>
                      </a:r>
                      <a:r>
                        <a:rPr lang="en" sz="2500" u="sng">
                          <a:solidFill>
                            <a:schemeClr val="accent1"/>
                          </a:solidFill>
                        </a:rPr>
                        <a:t>petition </a:t>
                      </a:r>
                      <a:r>
                        <a:rPr lang="en" sz="2500">
                          <a:solidFill>
                            <a:schemeClr val="accent1"/>
                          </a:solidFill>
                        </a:rPr>
                        <a:t>the Government for a redress of grievances.</a:t>
                      </a:r>
                      <a:endParaRPr sz="2500">
                        <a:solidFill>
                          <a:schemeClr val="accent1"/>
                        </a:solidFill>
                      </a:endParaRPr>
                    </a:p>
                  </a:txBody>
                  <a:tcPr marT="63500" marB="63500" marR="63500" marL="63500"/>
                </a:tc>
              </a:tr>
            </a:tbl>
          </a:graphicData>
        </a:graphic>
      </p:graphicFrame>
      <p:sp>
        <p:nvSpPr>
          <p:cNvPr id="67" name="Google Shape;67;p15"/>
          <p:cNvSpPr/>
          <p:nvPr/>
        </p:nvSpPr>
        <p:spPr>
          <a:xfrm>
            <a:off x="6670275" y="3854498"/>
            <a:ext cx="2302722" cy="1001160"/>
          </a:xfrm>
          <a:prstGeom prst="irregularSeal2">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Review</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20">
                <a:solidFill>
                  <a:schemeClr val="lt1"/>
                </a:solidFill>
                <a:latin typeface="Abril Fatface"/>
                <a:ea typeface="Abril Fatface"/>
                <a:cs typeface="Abril Fatface"/>
                <a:sym typeface="Abril Fatface"/>
              </a:rPr>
              <a:t>With your partner or small group…</a:t>
            </a:r>
            <a:endParaRPr sz="3220">
              <a:solidFill>
                <a:schemeClr val="lt1"/>
              </a:solidFill>
              <a:latin typeface="Abril Fatface"/>
              <a:ea typeface="Abril Fatface"/>
              <a:cs typeface="Abril Fatface"/>
              <a:sym typeface="Abril Fatface"/>
            </a:endParaRPr>
          </a:p>
        </p:txBody>
      </p:sp>
      <p:sp>
        <p:nvSpPr>
          <p:cNvPr id="73" name="Google Shape;73;p16"/>
          <p:cNvSpPr txBox="1"/>
          <p:nvPr>
            <p:ph idx="1" type="body"/>
          </p:nvPr>
        </p:nvSpPr>
        <p:spPr>
          <a:xfrm>
            <a:off x="684675" y="1522125"/>
            <a:ext cx="7638900" cy="278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solidFill>
                  <a:schemeClr val="dk1"/>
                </a:solidFill>
              </a:rPr>
              <a:t>How has freedom of the press evolved since the American colonies? </a:t>
            </a:r>
            <a:endParaRPr sz="2400">
              <a:solidFill>
                <a:schemeClr val="dk1"/>
              </a:solidFill>
            </a:endParaRPr>
          </a:p>
          <a:p>
            <a:pPr indent="-381000" lvl="0" marL="457200" rtl="0" algn="l">
              <a:spcBef>
                <a:spcPts val="1200"/>
              </a:spcBef>
              <a:spcAft>
                <a:spcPts val="0"/>
              </a:spcAft>
              <a:buClr>
                <a:schemeClr val="dk1"/>
              </a:buClr>
              <a:buSzPts val="2400"/>
              <a:buChar char="-"/>
            </a:pPr>
            <a:r>
              <a:rPr lang="en" sz="2400">
                <a:solidFill>
                  <a:schemeClr val="dk1"/>
                </a:solidFill>
              </a:rPr>
              <a:t>Let’s look at this </a:t>
            </a:r>
            <a:r>
              <a:rPr b="1" lang="en" sz="2400" u="sng">
                <a:solidFill>
                  <a:schemeClr val="accent1"/>
                </a:solidFill>
                <a:hlinkClick r:id="rId3">
                  <a:extLst>
                    <a:ext uri="{A12FA001-AC4F-418D-AE19-62706E023703}">
                      <ahyp:hlinkClr val="tx"/>
                    </a:ext>
                  </a:extLst>
                </a:hlinkClick>
              </a:rPr>
              <a:t>infographic</a:t>
            </a:r>
            <a:endParaRPr b="1" sz="2400">
              <a:solidFill>
                <a:schemeClr val="accent1"/>
              </a:solidFill>
            </a:endParaRPr>
          </a:p>
          <a:p>
            <a:pPr indent="-381000" lvl="0" marL="457200" rtl="0" algn="l">
              <a:spcBef>
                <a:spcPts val="0"/>
              </a:spcBef>
              <a:spcAft>
                <a:spcPts val="0"/>
              </a:spcAft>
              <a:buClr>
                <a:schemeClr val="dk1"/>
              </a:buClr>
              <a:buSzPts val="2400"/>
              <a:buChar char="-"/>
            </a:pPr>
            <a:r>
              <a:rPr lang="en" sz="2400">
                <a:solidFill>
                  <a:schemeClr val="dk1"/>
                </a:solidFill>
              </a:rPr>
              <a:t>What’s one thing you notice? What’s something you wonder?</a:t>
            </a:r>
            <a:endParaRPr sz="24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8323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020">
                <a:solidFill>
                  <a:schemeClr val="lt1"/>
                </a:solidFill>
                <a:latin typeface="Abril Fatface"/>
                <a:ea typeface="Abril Fatface"/>
                <a:cs typeface="Abril Fatface"/>
                <a:sym typeface="Abril Fatface"/>
              </a:rPr>
              <a:t>Let’s take a closer look at the First Amendment</a:t>
            </a:r>
            <a:endParaRPr sz="3020">
              <a:solidFill>
                <a:schemeClr val="lt1"/>
              </a:solidFill>
              <a:latin typeface="Abril Fatface"/>
              <a:ea typeface="Abril Fatface"/>
              <a:cs typeface="Abril Fatface"/>
              <a:sym typeface="Abril Fatface"/>
            </a:endParaRPr>
          </a:p>
        </p:txBody>
      </p:sp>
      <p:sp>
        <p:nvSpPr>
          <p:cNvPr id="79" name="Google Shape;79;p17"/>
          <p:cNvSpPr txBox="1"/>
          <p:nvPr>
            <p:ph idx="1" type="body"/>
          </p:nvPr>
        </p:nvSpPr>
        <p:spPr>
          <a:xfrm>
            <a:off x="638250" y="1589350"/>
            <a:ext cx="7633800" cy="29796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sz="2400">
                <a:solidFill>
                  <a:schemeClr val="dk1"/>
                </a:solidFill>
              </a:rPr>
              <a:t>Today we are going to look more closely at what it means to have Freedom of the Press.</a:t>
            </a:r>
            <a:endParaRPr sz="2400">
              <a:solidFill>
                <a:schemeClr val="dk1"/>
              </a:solidFill>
            </a:endParaRPr>
          </a:p>
          <a:p>
            <a:pPr indent="-381000" lvl="0" marL="457200" rtl="0" algn="l">
              <a:spcBef>
                <a:spcPts val="1200"/>
              </a:spcBef>
              <a:spcAft>
                <a:spcPts val="0"/>
              </a:spcAft>
              <a:buClr>
                <a:schemeClr val="dk1"/>
              </a:buClr>
              <a:buSzPts val="2400"/>
              <a:buChar char="-"/>
            </a:pPr>
            <a:r>
              <a:rPr lang="en" sz="2400">
                <a:solidFill>
                  <a:schemeClr val="dk1"/>
                </a:solidFill>
              </a:rPr>
              <a:t>You will have 10 minutes to watch the video “Freedom of the Press History &amp; Examples | What is Freedom of the Press?” from Study.com</a:t>
            </a:r>
            <a:endParaRPr sz="2400">
              <a:solidFill>
                <a:schemeClr val="dk1"/>
              </a:solidFill>
            </a:endParaRPr>
          </a:p>
          <a:p>
            <a:pPr indent="-381000" lvl="0" marL="457200" rtl="0" algn="l">
              <a:spcBef>
                <a:spcPts val="0"/>
              </a:spcBef>
              <a:spcAft>
                <a:spcPts val="0"/>
              </a:spcAft>
              <a:buClr>
                <a:schemeClr val="dk1"/>
              </a:buClr>
              <a:buSzPts val="2400"/>
              <a:buChar char="-"/>
            </a:pPr>
            <a:r>
              <a:rPr lang="en" sz="2400">
                <a:solidFill>
                  <a:schemeClr val="dk1"/>
                </a:solidFill>
              </a:rPr>
              <a:t>As you watch the video, please complete the questions on your note-catcher</a:t>
            </a:r>
            <a:endParaRPr sz="24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20">
                <a:solidFill>
                  <a:schemeClr val="lt1"/>
                </a:solidFill>
                <a:latin typeface="Abril Fatface"/>
                <a:ea typeface="Abril Fatface"/>
                <a:cs typeface="Abril Fatface"/>
                <a:sym typeface="Abril Fatface"/>
              </a:rPr>
              <a:t>Digging </a:t>
            </a:r>
            <a:r>
              <a:rPr lang="en" sz="3220">
                <a:solidFill>
                  <a:schemeClr val="lt1"/>
                </a:solidFill>
                <a:latin typeface="Abril Fatface"/>
                <a:ea typeface="Abril Fatface"/>
                <a:cs typeface="Abril Fatface"/>
                <a:sym typeface="Abril Fatface"/>
              </a:rPr>
              <a:t>Deeper into the First Amendment</a:t>
            </a:r>
            <a:endParaRPr sz="3220">
              <a:solidFill>
                <a:schemeClr val="lt1"/>
              </a:solidFill>
              <a:latin typeface="Abril Fatface"/>
              <a:ea typeface="Abril Fatface"/>
              <a:cs typeface="Abril Fatface"/>
              <a:sym typeface="Abril Fatface"/>
            </a:endParaRPr>
          </a:p>
        </p:txBody>
      </p:sp>
      <p:sp>
        <p:nvSpPr>
          <p:cNvPr id="85" name="Google Shape;85;p18"/>
          <p:cNvSpPr txBox="1"/>
          <p:nvPr>
            <p:ph idx="1" type="body"/>
          </p:nvPr>
        </p:nvSpPr>
        <p:spPr>
          <a:xfrm>
            <a:off x="738350" y="1426675"/>
            <a:ext cx="7621500" cy="31422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sz="2400">
                <a:solidFill>
                  <a:schemeClr val="dk1"/>
                </a:solidFill>
              </a:rPr>
              <a:t>Discussion Questions</a:t>
            </a:r>
            <a:endParaRPr b="1" sz="2400">
              <a:solidFill>
                <a:schemeClr val="dk1"/>
              </a:solidFill>
            </a:endParaRPr>
          </a:p>
          <a:p>
            <a:pPr indent="-369570" lvl="0" marL="457200" rtl="0" algn="l">
              <a:spcBef>
                <a:spcPts val="1200"/>
              </a:spcBef>
              <a:spcAft>
                <a:spcPts val="0"/>
              </a:spcAft>
              <a:buClr>
                <a:schemeClr val="dk1"/>
              </a:buClr>
              <a:buSzPct val="100000"/>
              <a:buChar char="-"/>
            </a:pPr>
            <a:r>
              <a:rPr lang="en" sz="2400">
                <a:solidFill>
                  <a:schemeClr val="dk1"/>
                </a:solidFill>
              </a:rPr>
              <a:t>How is news shared or conveyed with people today? </a:t>
            </a:r>
            <a:endParaRPr sz="2400">
              <a:solidFill>
                <a:schemeClr val="dk1"/>
              </a:solidFill>
            </a:endParaRPr>
          </a:p>
          <a:p>
            <a:pPr indent="-369570" lvl="0" marL="457200" rtl="0" algn="l">
              <a:spcBef>
                <a:spcPts val="0"/>
              </a:spcBef>
              <a:spcAft>
                <a:spcPts val="0"/>
              </a:spcAft>
              <a:buClr>
                <a:schemeClr val="dk1"/>
              </a:buClr>
              <a:buSzPct val="100000"/>
              <a:buChar char="-"/>
            </a:pPr>
            <a:r>
              <a:rPr lang="en" sz="2400">
                <a:solidFill>
                  <a:schemeClr val="dk1"/>
                </a:solidFill>
              </a:rPr>
              <a:t>How do we guarantee the accuracy of information shared in a digital age? </a:t>
            </a:r>
            <a:endParaRPr sz="2400">
              <a:solidFill>
                <a:schemeClr val="dk1"/>
              </a:solidFill>
            </a:endParaRPr>
          </a:p>
          <a:p>
            <a:pPr indent="-369570" lvl="0" marL="457200" rtl="0" algn="l">
              <a:spcBef>
                <a:spcPts val="0"/>
              </a:spcBef>
              <a:spcAft>
                <a:spcPts val="0"/>
              </a:spcAft>
              <a:buClr>
                <a:schemeClr val="dk1"/>
              </a:buClr>
              <a:buSzPct val="100000"/>
              <a:buChar char="-"/>
            </a:pPr>
            <a:r>
              <a:rPr lang="en" sz="2400">
                <a:solidFill>
                  <a:schemeClr val="dk1"/>
                </a:solidFill>
              </a:rPr>
              <a:t>Are there challenges that may exist for the press when sharing news or information in a digital age? </a:t>
            </a:r>
            <a:endParaRPr sz="2400">
              <a:solidFill>
                <a:schemeClr val="dk1"/>
              </a:solidFill>
            </a:endParaRPr>
          </a:p>
          <a:p>
            <a:pPr indent="-369570" lvl="0" marL="457200" rtl="0" algn="l">
              <a:spcBef>
                <a:spcPts val="0"/>
              </a:spcBef>
              <a:spcAft>
                <a:spcPts val="0"/>
              </a:spcAft>
              <a:buClr>
                <a:schemeClr val="dk1"/>
              </a:buClr>
              <a:buSzPct val="100000"/>
              <a:buChar char="-"/>
            </a:pPr>
            <a:r>
              <a:rPr lang="en" sz="2400">
                <a:solidFill>
                  <a:schemeClr val="dk1"/>
                </a:solidFill>
              </a:rPr>
              <a:t>Is the press today more or less reliable than the press from the past? Why or why not? </a:t>
            </a:r>
            <a:endParaRPr sz="24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20">
                <a:solidFill>
                  <a:schemeClr val="lt1"/>
                </a:solidFill>
                <a:latin typeface="Abril Fatface"/>
                <a:ea typeface="Abril Fatface"/>
                <a:cs typeface="Abril Fatface"/>
                <a:sym typeface="Abril Fatface"/>
              </a:rPr>
              <a:t>Exit Ticket</a:t>
            </a:r>
            <a:endParaRPr sz="3220">
              <a:solidFill>
                <a:schemeClr val="lt1"/>
              </a:solidFill>
              <a:latin typeface="Abril Fatface"/>
              <a:ea typeface="Abril Fatface"/>
              <a:cs typeface="Abril Fatface"/>
              <a:sym typeface="Abril Fatface"/>
            </a:endParaRPr>
          </a:p>
        </p:txBody>
      </p:sp>
      <p:sp>
        <p:nvSpPr>
          <p:cNvPr id="91" name="Google Shape;91;p19"/>
          <p:cNvSpPr txBox="1"/>
          <p:nvPr>
            <p:ph idx="1" type="body"/>
          </p:nvPr>
        </p:nvSpPr>
        <p:spPr>
          <a:xfrm>
            <a:off x="588175" y="1539300"/>
            <a:ext cx="7608900" cy="3029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2400">
                <a:solidFill>
                  <a:schemeClr val="dk1"/>
                </a:solidFill>
              </a:rPr>
              <a:t>Exit Ticket</a:t>
            </a:r>
            <a:endParaRPr b="1" sz="2400">
              <a:solidFill>
                <a:schemeClr val="dk1"/>
              </a:solidFill>
            </a:endParaRPr>
          </a:p>
          <a:p>
            <a:pPr indent="-381000" lvl="0" marL="457200" rtl="0" algn="l">
              <a:spcBef>
                <a:spcPts val="1200"/>
              </a:spcBef>
              <a:spcAft>
                <a:spcPts val="0"/>
              </a:spcAft>
              <a:buClr>
                <a:schemeClr val="dk1"/>
              </a:buClr>
              <a:buSzPts val="2400"/>
              <a:buChar char="-"/>
            </a:pPr>
            <a:r>
              <a:rPr b="1" lang="en" sz="2400" u="sng">
                <a:solidFill>
                  <a:schemeClr val="dk1"/>
                </a:solidFill>
              </a:rPr>
              <a:t>Why </a:t>
            </a:r>
            <a:r>
              <a:rPr lang="en" sz="2400">
                <a:solidFill>
                  <a:schemeClr val="dk1"/>
                </a:solidFill>
              </a:rPr>
              <a:t>are Freedom of Speech and Freedom of the Press so important for self-expression? </a:t>
            </a:r>
            <a:endParaRPr sz="2400">
              <a:solidFill>
                <a:schemeClr val="dk1"/>
              </a:solidFill>
            </a:endParaRPr>
          </a:p>
          <a:p>
            <a:pPr indent="0" lvl="0" marL="0" rtl="0" algn="l">
              <a:spcBef>
                <a:spcPts val="1200"/>
              </a:spcBef>
              <a:spcAft>
                <a:spcPts val="0"/>
              </a:spcAft>
              <a:buNone/>
            </a:pPr>
            <a:r>
              <a:t/>
            </a:r>
            <a:endParaRPr sz="2400">
              <a:solidFill>
                <a:schemeClr val="dk1"/>
              </a:solidFill>
            </a:endParaRPr>
          </a:p>
          <a:p>
            <a:pPr indent="0" lvl="0" marL="0" rtl="0" algn="l">
              <a:spcBef>
                <a:spcPts val="1200"/>
              </a:spcBef>
              <a:spcAft>
                <a:spcPts val="1200"/>
              </a:spcAft>
              <a:buNone/>
            </a:pPr>
            <a:r>
              <a:rPr lang="en" sz="2400">
                <a:solidFill>
                  <a:schemeClr val="dk1"/>
                </a:solidFill>
              </a:rPr>
              <a:t>Explain your </a:t>
            </a:r>
            <a:r>
              <a:rPr lang="en" sz="2400">
                <a:solidFill>
                  <a:schemeClr val="dk1"/>
                </a:solidFill>
              </a:rPr>
              <a:t>thinking</a:t>
            </a:r>
            <a:r>
              <a:rPr lang="en" sz="2400">
                <a:solidFill>
                  <a:schemeClr val="dk1"/>
                </a:solidFill>
              </a:rPr>
              <a:t> in 2-3 complete sentences.</a:t>
            </a:r>
            <a:endParaRPr sz="24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