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Lst>
  <p:sldSz cy="5143500" cx="9144000"/>
  <p:notesSz cx="6858000" cy="9144000"/>
  <p:embeddedFontLst>
    <p:embeddedFont>
      <p:font typeface="Abril Fatface"/>
      <p:regular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6CEE268-5C5D-4BB7-8AE8-A6B86349F8E8}">
  <a:tblStyle styleId="{56CEE268-5C5D-4BB7-8AE8-A6B86349F8E8}" styleName="Table_0">
    <a:wholeTbl>
      <a:tcTxStyle>
        <a:font>
          <a:latin typeface="Arial"/>
          <a:ea typeface="Arial"/>
          <a:cs typeface="Arial"/>
        </a:font>
        <a:srgbClr val="000000"/>
      </a:tcTxStyle>
      <a:tcStyle>
        <a:tcBdr>
          <a:left>
            <a:ln cap="flat" cmpd="sng" w="12700">
              <a:solidFill>
                <a:srgbClr val="000000"/>
              </a:solidFill>
              <a:prstDash val="solid"/>
              <a:round/>
              <a:headEnd len="sm" w="sm" type="none"/>
              <a:tailEnd len="sm" w="sm" type="none"/>
            </a:ln>
          </a:left>
          <a:right>
            <a:ln cap="flat" cmpd="sng" w="12700">
              <a:solidFill>
                <a:srgbClr val="000000"/>
              </a:solidFill>
              <a:prstDash val="solid"/>
              <a:round/>
              <a:headEnd len="sm" w="sm" type="none"/>
              <a:tailEnd len="sm" w="sm" type="none"/>
            </a:ln>
          </a:right>
          <a:top>
            <a:ln cap="flat" cmpd="sng" w="12700">
              <a:solidFill>
                <a:srgbClr val="000000"/>
              </a:solidFill>
              <a:prstDash val="solid"/>
              <a:round/>
              <a:headEnd len="sm" w="sm" type="none"/>
              <a:tailEnd len="sm" w="sm" type="none"/>
            </a:ln>
          </a:top>
          <a:bottom>
            <a:ln cap="flat" cmpd="sng" w="12700">
              <a:solidFill>
                <a:srgbClr val="000000"/>
              </a:solidFill>
              <a:prstDash val="solid"/>
              <a:round/>
              <a:headEnd len="sm" w="sm" type="none"/>
              <a:tailEnd len="sm" w="sm" type="none"/>
            </a:ln>
          </a:bottom>
          <a:insideH>
            <a:ln cap="flat" cmpd="sng" w="12700">
              <a:solidFill>
                <a:srgbClr val="000000"/>
              </a:solidFill>
              <a:prstDash val="solid"/>
              <a:round/>
              <a:headEnd len="sm" w="sm" type="none"/>
              <a:tailEnd len="sm" w="sm" type="none"/>
            </a:ln>
          </a:insideH>
          <a:insideV>
            <a:ln cap="flat" cmpd="sng" w="1270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font" Target="fonts/AbrilFatface-regular.fntdata"/><Relationship Id="rId14" Type="http://schemas.openxmlformats.org/officeDocument/2006/relationships/slide" Target="slides/slide8.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bf176ed0fd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bf176ed0fd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bf2bf0a555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bf2bf0a555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bf2bf0a555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2bf2bf0a555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2bf2bf0a555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2bf2bf0a555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2bf2bf0a555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2bf2bf0a555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Students should be able to describe that the First Amendment protects rights to personal expression.</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2bf2bf0a555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2bf2bf0a555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Students should be able to describe that the First Amendment protects rights to personal expression.</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2bf2bf0a555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2bf2bf0a555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Students should be able to describe that the First Amendment protects rights to personal expression.</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jpg"/><Relationship Id="rId4" Type="http://schemas.openxmlformats.org/officeDocument/2006/relationships/hyperlink" Target="https://mass.pbslearningmedia.org/resource/video-civics-101/first-amendment-civics-101/"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2.jpg"/><Relationship Id="rId4" Type="http://schemas.openxmlformats.org/officeDocument/2006/relationships/hyperlink" Target="https://docs.google.com/presentation/d/1LBMvkRcYRBhIkLPTW2FlDEuVr9Go23Zs40Z86_YrHHg/edit#slide=id.p11"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solidFill>
                  <a:schemeClr val="lt1"/>
                </a:solidFill>
                <a:latin typeface="Abril Fatface"/>
                <a:ea typeface="Abril Fatface"/>
                <a:cs typeface="Abril Fatface"/>
                <a:sym typeface="Abril Fatface"/>
              </a:rPr>
              <a:t>The First Amendment in a Digital Landscape</a:t>
            </a:r>
            <a:endParaRPr>
              <a:solidFill>
                <a:schemeClr val="lt1"/>
              </a:solidFill>
              <a:latin typeface="Abril Fatface"/>
              <a:ea typeface="Abril Fatface"/>
              <a:cs typeface="Abril Fatface"/>
              <a:sym typeface="Abril Fatface"/>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solidFill>
                  <a:srgbClr val="CCCCCC"/>
                </a:solidFill>
              </a:rPr>
              <a:t>Day 1</a:t>
            </a:r>
            <a:endParaRPr>
              <a:solidFill>
                <a:srgbClr val="CCCC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820">
                <a:solidFill>
                  <a:schemeClr val="lt1"/>
                </a:solidFill>
                <a:latin typeface="Abril Fatface"/>
                <a:ea typeface="Abril Fatface"/>
                <a:cs typeface="Abril Fatface"/>
                <a:sym typeface="Abril Fatface"/>
              </a:rPr>
              <a:t>Warm Up</a:t>
            </a:r>
            <a:endParaRPr sz="2820">
              <a:solidFill>
                <a:schemeClr val="lt1"/>
              </a:solidFill>
              <a:latin typeface="Abril Fatface"/>
              <a:ea typeface="Abril Fatface"/>
              <a:cs typeface="Abril Fatface"/>
              <a:sym typeface="Abril Fatface"/>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solidFill>
                  <a:schemeClr val="dk1"/>
                </a:solidFill>
              </a:rPr>
              <a:t>“Imagine that this morning, you arrived at school and were told that starting today, students could only eat foods purchased from the cafeteria. While accommodations would be made for students with food allergies, this also means no outside foods can be brought in for any reason. Usually, you bring some snacks from home to add to the lunch, but this will no longer be allowed. You and your friends are upset about this change, but you aren’t really sure how to proceed and what you can do to bring attention to this issue. In civics class… you are learning about the Constitution and your rights, but you aren’t sure if they apply in this situation. What can you do?”</a:t>
            </a:r>
            <a:endParaRPr>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5" name="Shape 65"/>
        <p:cNvGrpSpPr/>
        <p:nvPr/>
      </p:nvGrpSpPr>
      <p:grpSpPr>
        <a:xfrm>
          <a:off x="0" y="0"/>
          <a:ext cx="0" cy="0"/>
          <a:chOff x="0" y="0"/>
          <a:chExt cx="0" cy="0"/>
        </a:xfrm>
      </p:grpSpPr>
      <p:sp>
        <p:nvSpPr>
          <p:cNvPr id="66" name="Google Shape;66;p15"/>
          <p:cNvSpPr txBox="1"/>
          <p:nvPr>
            <p:ph type="title"/>
          </p:nvPr>
        </p:nvSpPr>
        <p:spPr>
          <a:xfrm>
            <a:off x="277525" y="12250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820">
                <a:solidFill>
                  <a:schemeClr val="lt1"/>
                </a:solidFill>
                <a:latin typeface="Abril Fatface"/>
                <a:ea typeface="Abril Fatface"/>
                <a:cs typeface="Abril Fatface"/>
                <a:sym typeface="Abril Fatface"/>
              </a:rPr>
              <a:t>Background</a:t>
            </a:r>
            <a:endParaRPr sz="2820">
              <a:solidFill>
                <a:schemeClr val="lt1"/>
              </a:solidFill>
              <a:latin typeface="Abril Fatface"/>
              <a:ea typeface="Abril Fatface"/>
              <a:cs typeface="Abril Fatface"/>
              <a:sym typeface="Abril Fatface"/>
            </a:endParaRPr>
          </a:p>
        </p:txBody>
      </p:sp>
      <p:sp>
        <p:nvSpPr>
          <p:cNvPr id="67" name="Google Shape;67;p15"/>
          <p:cNvSpPr/>
          <p:nvPr/>
        </p:nvSpPr>
        <p:spPr>
          <a:xfrm>
            <a:off x="277500" y="781525"/>
            <a:ext cx="8589000" cy="910500"/>
          </a:xfrm>
          <a:prstGeom prst="rect">
            <a:avLst/>
          </a:prstGeom>
          <a:solidFill>
            <a:schemeClr val="lt2"/>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200">
                <a:solidFill>
                  <a:schemeClr val="dk1"/>
                </a:solidFill>
              </a:rPr>
              <a:t>When delegates met in 1787, their purpose was the revise the Articles of Confederation</a:t>
            </a:r>
            <a:endParaRPr sz="2200">
              <a:solidFill>
                <a:schemeClr val="dk1"/>
              </a:solidFill>
            </a:endParaRPr>
          </a:p>
          <a:p>
            <a:pPr indent="0" lvl="0" marL="0" rtl="0" algn="ctr">
              <a:spcBef>
                <a:spcPts val="1200"/>
              </a:spcBef>
              <a:spcAft>
                <a:spcPts val="0"/>
              </a:spcAft>
              <a:buNone/>
            </a:pPr>
            <a:r>
              <a:t/>
            </a:r>
            <a:endParaRPr/>
          </a:p>
        </p:txBody>
      </p:sp>
      <p:sp>
        <p:nvSpPr>
          <p:cNvPr id="68" name="Google Shape;68;p15"/>
          <p:cNvSpPr/>
          <p:nvPr/>
        </p:nvSpPr>
        <p:spPr>
          <a:xfrm>
            <a:off x="277525" y="1908023"/>
            <a:ext cx="8520600" cy="836400"/>
          </a:xfrm>
          <a:prstGeom prst="rect">
            <a:avLst/>
          </a:prstGeom>
          <a:solidFill>
            <a:schemeClr val="lt2"/>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200">
                <a:solidFill>
                  <a:schemeClr val="dk1"/>
                </a:solidFill>
              </a:rPr>
              <a:t>Instead of revising, the delegates created a new plan: </a:t>
            </a:r>
            <a:r>
              <a:rPr b="1" lang="en" sz="2200">
                <a:solidFill>
                  <a:schemeClr val="dk1"/>
                </a:solidFill>
              </a:rPr>
              <a:t>The Constitution</a:t>
            </a:r>
            <a:endParaRPr b="1" sz="2200">
              <a:solidFill>
                <a:schemeClr val="dk1"/>
              </a:solidFill>
            </a:endParaRPr>
          </a:p>
          <a:p>
            <a:pPr indent="0" lvl="0" marL="0" rtl="0" algn="ctr">
              <a:spcBef>
                <a:spcPts val="1200"/>
              </a:spcBef>
              <a:spcAft>
                <a:spcPts val="0"/>
              </a:spcAft>
              <a:buNone/>
            </a:pPr>
            <a:r>
              <a:t/>
            </a:r>
            <a:endParaRPr/>
          </a:p>
        </p:txBody>
      </p:sp>
      <p:sp>
        <p:nvSpPr>
          <p:cNvPr id="69" name="Google Shape;69;p15"/>
          <p:cNvSpPr/>
          <p:nvPr/>
        </p:nvSpPr>
        <p:spPr>
          <a:xfrm>
            <a:off x="311700" y="2960425"/>
            <a:ext cx="8520600" cy="910500"/>
          </a:xfrm>
          <a:prstGeom prst="rect">
            <a:avLst/>
          </a:prstGeom>
          <a:solidFill>
            <a:schemeClr val="lt2"/>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2200">
                <a:solidFill>
                  <a:schemeClr val="dk1"/>
                </a:solidFill>
              </a:rPr>
              <a:t>During the ratification process, Anti-Federalists argued that there were no protections for individual rights</a:t>
            </a:r>
            <a:endParaRPr sz="2200">
              <a:solidFill>
                <a:schemeClr val="dk1"/>
              </a:solidFill>
            </a:endParaRPr>
          </a:p>
          <a:p>
            <a:pPr indent="0" lvl="0" marL="0" rtl="0" algn="l">
              <a:lnSpc>
                <a:spcPct val="115000"/>
              </a:lnSpc>
              <a:spcBef>
                <a:spcPts val="1200"/>
              </a:spcBef>
              <a:spcAft>
                <a:spcPts val="0"/>
              </a:spcAft>
              <a:buClr>
                <a:schemeClr val="dk1"/>
              </a:buClr>
              <a:buSzPts val="1100"/>
              <a:buFont typeface="Arial"/>
              <a:buNone/>
            </a:pPr>
            <a:r>
              <a:t/>
            </a:r>
            <a:endParaRPr sz="2200">
              <a:solidFill>
                <a:schemeClr val="dk1"/>
              </a:solidFill>
            </a:endParaRPr>
          </a:p>
          <a:p>
            <a:pPr indent="0" lvl="0" marL="0" rtl="0" algn="l">
              <a:lnSpc>
                <a:spcPct val="115000"/>
              </a:lnSpc>
              <a:spcBef>
                <a:spcPts val="1200"/>
              </a:spcBef>
              <a:spcAft>
                <a:spcPts val="0"/>
              </a:spcAft>
              <a:buNone/>
            </a:pPr>
            <a:r>
              <a:t/>
            </a:r>
            <a:endParaRPr sz="2200">
              <a:solidFill>
                <a:schemeClr val="dk1"/>
              </a:solidFill>
            </a:endParaRPr>
          </a:p>
          <a:p>
            <a:pPr indent="0" lvl="0" marL="0" rtl="0" algn="ctr">
              <a:spcBef>
                <a:spcPts val="1200"/>
              </a:spcBef>
              <a:spcAft>
                <a:spcPts val="0"/>
              </a:spcAft>
              <a:buNone/>
            </a:pPr>
            <a:r>
              <a:t/>
            </a:r>
            <a:endParaRPr/>
          </a:p>
        </p:txBody>
      </p:sp>
      <p:sp>
        <p:nvSpPr>
          <p:cNvPr id="70" name="Google Shape;70;p15"/>
          <p:cNvSpPr/>
          <p:nvPr/>
        </p:nvSpPr>
        <p:spPr>
          <a:xfrm>
            <a:off x="311700" y="4086925"/>
            <a:ext cx="8520600" cy="645000"/>
          </a:xfrm>
          <a:prstGeom prst="rect">
            <a:avLst/>
          </a:prstGeom>
          <a:solidFill>
            <a:schemeClr val="lt2"/>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1200"/>
              </a:spcAft>
              <a:buNone/>
            </a:pPr>
            <a:r>
              <a:rPr lang="en" sz="2200">
                <a:solidFill>
                  <a:schemeClr val="dk1"/>
                </a:solidFill>
              </a:rPr>
              <a:t>As a compromise, the </a:t>
            </a:r>
            <a:r>
              <a:rPr b="1" lang="en" sz="2200">
                <a:solidFill>
                  <a:schemeClr val="dk1"/>
                </a:solidFill>
              </a:rPr>
              <a:t>Bill of Rights</a:t>
            </a:r>
            <a:r>
              <a:rPr lang="en" sz="2200">
                <a:solidFill>
                  <a:schemeClr val="dk1"/>
                </a:solidFill>
              </a:rPr>
              <a:t> was added to the Constitution </a:t>
            </a:r>
            <a:endParaRPr/>
          </a:p>
        </p:txBody>
      </p:sp>
      <p:sp>
        <p:nvSpPr>
          <p:cNvPr id="71" name="Google Shape;71;p15"/>
          <p:cNvSpPr/>
          <p:nvPr/>
        </p:nvSpPr>
        <p:spPr>
          <a:xfrm>
            <a:off x="4504100" y="1522125"/>
            <a:ext cx="458400" cy="385800"/>
          </a:xfrm>
          <a:prstGeom prst="downArrow">
            <a:avLst>
              <a:gd fmla="val 50000" name="adj1"/>
              <a:gd fmla="val 50000" name="adj2"/>
            </a:avLst>
          </a:prstGeom>
          <a:solidFill>
            <a:srgbClr val="91775A"/>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t/>
            </a:r>
            <a:endParaRPr/>
          </a:p>
        </p:txBody>
      </p:sp>
      <p:sp>
        <p:nvSpPr>
          <p:cNvPr id="72" name="Google Shape;72;p15"/>
          <p:cNvSpPr/>
          <p:nvPr/>
        </p:nvSpPr>
        <p:spPr>
          <a:xfrm>
            <a:off x="4504100" y="2571750"/>
            <a:ext cx="458400" cy="385800"/>
          </a:xfrm>
          <a:prstGeom prst="downArrow">
            <a:avLst>
              <a:gd fmla="val 50000" name="adj1"/>
              <a:gd fmla="val 50000" name="adj2"/>
            </a:avLst>
          </a:prstGeom>
          <a:solidFill>
            <a:srgbClr val="91775A"/>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t/>
            </a:r>
            <a:endParaRPr/>
          </a:p>
        </p:txBody>
      </p:sp>
      <p:sp>
        <p:nvSpPr>
          <p:cNvPr id="73" name="Google Shape;73;p15"/>
          <p:cNvSpPr/>
          <p:nvPr/>
        </p:nvSpPr>
        <p:spPr>
          <a:xfrm>
            <a:off x="4504100" y="3837275"/>
            <a:ext cx="458400" cy="385800"/>
          </a:xfrm>
          <a:prstGeom prst="downArrow">
            <a:avLst>
              <a:gd fmla="val 50000" name="adj1"/>
              <a:gd fmla="val 50000" name="adj2"/>
            </a:avLst>
          </a:prstGeom>
          <a:solidFill>
            <a:srgbClr val="91775A"/>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7" name="Shape 77"/>
        <p:cNvGrpSpPr/>
        <p:nvPr/>
      </p:nvGrpSpPr>
      <p:grpSpPr>
        <a:xfrm>
          <a:off x="0" y="0"/>
          <a:ext cx="0" cy="0"/>
          <a:chOff x="0" y="0"/>
          <a:chExt cx="0" cy="0"/>
        </a:xfrm>
      </p:grpSpPr>
      <p:graphicFrame>
        <p:nvGraphicFramePr>
          <p:cNvPr id="78" name="Google Shape;78;p16"/>
          <p:cNvGraphicFramePr/>
          <p:nvPr/>
        </p:nvGraphicFramePr>
        <p:xfrm>
          <a:off x="152400" y="152400"/>
          <a:ext cx="3000000" cy="3000000"/>
        </p:xfrm>
        <a:graphic>
          <a:graphicData uri="http://schemas.openxmlformats.org/drawingml/2006/table">
            <a:tbl>
              <a:tblPr>
                <a:noFill/>
                <a:tableStyleId>{56CEE268-5C5D-4BB7-8AE8-A6B86349F8E8}</a:tableStyleId>
              </a:tblPr>
              <a:tblGrid>
                <a:gridCol w="8843550"/>
              </a:tblGrid>
              <a:tr h="4249725">
                <a:tc>
                  <a:txBody>
                    <a:bodyPr/>
                    <a:lstStyle/>
                    <a:p>
                      <a:pPr indent="0" lvl="0" marL="0" rtl="0" algn="ctr">
                        <a:spcBef>
                          <a:spcPts val="0"/>
                        </a:spcBef>
                        <a:spcAft>
                          <a:spcPts val="0"/>
                        </a:spcAft>
                        <a:buNone/>
                      </a:pPr>
                      <a:r>
                        <a:rPr lang="en" sz="3200">
                          <a:latin typeface="Abril Fatface"/>
                          <a:ea typeface="Abril Fatface"/>
                          <a:cs typeface="Abril Fatface"/>
                          <a:sym typeface="Abril Fatface"/>
                        </a:rPr>
                        <a:t>First Amendment</a:t>
                      </a:r>
                      <a:endParaRPr sz="3200">
                        <a:latin typeface="Abril Fatface"/>
                        <a:ea typeface="Abril Fatface"/>
                        <a:cs typeface="Abril Fatface"/>
                        <a:sym typeface="Abril Fatface"/>
                      </a:endParaRPr>
                    </a:p>
                    <a:p>
                      <a:pPr indent="0" lvl="0" marL="0" rtl="0" algn="l">
                        <a:spcBef>
                          <a:spcPts val="0"/>
                        </a:spcBef>
                        <a:spcAft>
                          <a:spcPts val="0"/>
                        </a:spcAft>
                        <a:buNone/>
                      </a:pPr>
                      <a:r>
                        <a:t/>
                      </a:r>
                      <a:endParaRPr sz="3200"/>
                    </a:p>
                    <a:p>
                      <a:pPr indent="0" lvl="0" marL="0" rtl="0" algn="l">
                        <a:spcBef>
                          <a:spcPts val="0"/>
                        </a:spcBef>
                        <a:spcAft>
                          <a:spcPts val="0"/>
                        </a:spcAft>
                        <a:buNone/>
                      </a:pPr>
                      <a:r>
                        <a:rPr lang="en" sz="3200"/>
                        <a:t>Congress shall make no law respecting an establishment of religion, or prohibiting the free exercise thereof; or abridging the freedom of speech, or of the press; or the right of the people peaceably to assemble, and to petition the Government for a redress of grievances.</a:t>
                      </a:r>
                      <a:endParaRPr sz="3200"/>
                    </a:p>
                  </a:txBody>
                  <a:tcPr marT="63500" marB="63500" marR="63500" marL="6350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2" name="Shape 82"/>
        <p:cNvGrpSpPr/>
        <p:nvPr/>
      </p:nvGrpSpPr>
      <p:grpSpPr>
        <a:xfrm>
          <a:off x="0" y="0"/>
          <a:ext cx="0" cy="0"/>
          <a:chOff x="0" y="0"/>
          <a:chExt cx="0" cy="0"/>
        </a:xfrm>
      </p:grpSpPr>
      <p:sp>
        <p:nvSpPr>
          <p:cNvPr id="83" name="Google Shape;83;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220">
                <a:solidFill>
                  <a:schemeClr val="lt1"/>
                </a:solidFill>
                <a:latin typeface="Abril Fatface"/>
                <a:ea typeface="Abril Fatface"/>
                <a:cs typeface="Abril Fatface"/>
                <a:sym typeface="Abril Fatface"/>
              </a:rPr>
              <a:t>With your partner or small group…</a:t>
            </a:r>
            <a:endParaRPr sz="3220">
              <a:solidFill>
                <a:schemeClr val="lt1"/>
              </a:solidFill>
              <a:latin typeface="Abril Fatface"/>
              <a:ea typeface="Abril Fatface"/>
              <a:cs typeface="Abril Fatface"/>
              <a:sym typeface="Abril Fatface"/>
            </a:endParaRPr>
          </a:p>
        </p:txBody>
      </p:sp>
      <p:sp>
        <p:nvSpPr>
          <p:cNvPr id="84" name="Google Shape;84;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81000" lvl="0" marL="457200" rtl="0" algn="l">
              <a:spcBef>
                <a:spcPts val="0"/>
              </a:spcBef>
              <a:spcAft>
                <a:spcPts val="0"/>
              </a:spcAft>
              <a:buClr>
                <a:schemeClr val="dk1"/>
              </a:buClr>
              <a:buSzPts val="2400"/>
              <a:buAutoNum type="arabicPeriod"/>
            </a:pPr>
            <a:r>
              <a:rPr lang="en" sz="2400">
                <a:solidFill>
                  <a:schemeClr val="dk1"/>
                </a:solidFill>
              </a:rPr>
              <a:t>Reread the text of First Amendment</a:t>
            </a:r>
            <a:endParaRPr sz="2400">
              <a:solidFill>
                <a:schemeClr val="dk1"/>
              </a:solidFill>
            </a:endParaRPr>
          </a:p>
          <a:p>
            <a:pPr indent="-381000" lvl="0" marL="457200" rtl="0" algn="l">
              <a:spcBef>
                <a:spcPts val="0"/>
              </a:spcBef>
              <a:spcAft>
                <a:spcPts val="0"/>
              </a:spcAft>
              <a:buClr>
                <a:schemeClr val="dk1"/>
              </a:buClr>
              <a:buSzPts val="2400"/>
              <a:buAutoNum type="arabicPeriod"/>
            </a:pPr>
            <a:r>
              <a:rPr lang="en" sz="2400">
                <a:solidFill>
                  <a:schemeClr val="dk1"/>
                </a:solidFill>
              </a:rPr>
              <a:t>Underline the rights protected by the First Amendment</a:t>
            </a:r>
            <a:endParaRPr sz="2400">
              <a:solidFill>
                <a:schemeClr val="dk1"/>
              </a:solidFill>
            </a:endParaRPr>
          </a:p>
          <a:p>
            <a:pPr indent="0" lvl="0" marL="0" rtl="0" algn="l">
              <a:spcBef>
                <a:spcPts val="1200"/>
              </a:spcBef>
              <a:spcAft>
                <a:spcPts val="0"/>
              </a:spcAft>
              <a:buNone/>
            </a:pPr>
            <a:r>
              <a:t/>
            </a:r>
            <a:endParaRPr sz="2400">
              <a:solidFill>
                <a:schemeClr val="dk1"/>
              </a:solidFill>
            </a:endParaRPr>
          </a:p>
          <a:p>
            <a:pPr indent="0" lvl="0" marL="0" rtl="0" algn="l">
              <a:spcBef>
                <a:spcPts val="1200"/>
              </a:spcBef>
              <a:spcAft>
                <a:spcPts val="0"/>
              </a:spcAft>
              <a:buNone/>
            </a:pPr>
            <a:r>
              <a:rPr lang="en" sz="3000">
                <a:solidFill>
                  <a:schemeClr val="lt1"/>
                </a:solidFill>
                <a:latin typeface="Abril Fatface"/>
                <a:ea typeface="Abril Fatface"/>
                <a:cs typeface="Abril Fatface"/>
                <a:sym typeface="Abril Fatface"/>
              </a:rPr>
              <a:t>Let’s take a closer look at the First Amendment</a:t>
            </a:r>
            <a:endParaRPr sz="3000">
              <a:solidFill>
                <a:schemeClr val="lt1"/>
              </a:solidFill>
              <a:latin typeface="Abril Fatface"/>
              <a:ea typeface="Abril Fatface"/>
              <a:cs typeface="Abril Fatface"/>
              <a:sym typeface="Abril Fatface"/>
            </a:endParaRPr>
          </a:p>
          <a:p>
            <a:pPr indent="-381000" lvl="0" marL="457200" rtl="0" algn="l">
              <a:spcBef>
                <a:spcPts val="1200"/>
              </a:spcBef>
              <a:spcAft>
                <a:spcPts val="0"/>
              </a:spcAft>
              <a:buClr>
                <a:schemeClr val="dk1"/>
              </a:buClr>
              <a:buSzPts val="2400"/>
              <a:buAutoNum type="arabicPeriod"/>
            </a:pPr>
            <a:r>
              <a:rPr lang="en" sz="2400">
                <a:solidFill>
                  <a:schemeClr val="dk1"/>
                </a:solidFill>
              </a:rPr>
              <a:t>Watch the attached video: </a:t>
            </a:r>
            <a:r>
              <a:rPr b="1" lang="en" sz="2400" u="sng">
                <a:solidFill>
                  <a:schemeClr val="accent5"/>
                </a:solidFill>
                <a:hlinkClick r:id="rId4">
                  <a:extLst>
                    <a:ext uri="{A12FA001-AC4F-418D-AE19-62706E023703}">
                      <ahyp:hlinkClr val="tx"/>
                    </a:ext>
                  </a:extLst>
                </a:hlinkClick>
              </a:rPr>
              <a:t>First Amendment 101</a:t>
            </a:r>
            <a:endParaRPr sz="2400">
              <a:solidFill>
                <a:schemeClr val="dk1"/>
              </a:solidFill>
            </a:endParaRPr>
          </a:p>
          <a:p>
            <a:pPr indent="0" lvl="0" marL="0" rtl="0" algn="l">
              <a:spcBef>
                <a:spcPts val="1200"/>
              </a:spcBef>
              <a:spcAft>
                <a:spcPts val="1200"/>
              </a:spcAft>
              <a:buNone/>
            </a:pPr>
            <a:r>
              <a:t/>
            </a:r>
            <a:endParaRPr sz="24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8" name="Shape 88"/>
        <p:cNvGrpSpPr/>
        <p:nvPr/>
      </p:nvGrpSpPr>
      <p:grpSpPr>
        <a:xfrm>
          <a:off x="0" y="0"/>
          <a:ext cx="0" cy="0"/>
          <a:chOff x="0" y="0"/>
          <a:chExt cx="0" cy="0"/>
        </a:xfrm>
      </p:grpSpPr>
      <p:sp>
        <p:nvSpPr>
          <p:cNvPr id="89" name="Google Shape;89;p18"/>
          <p:cNvSpPr txBox="1"/>
          <p:nvPr>
            <p:ph type="title"/>
          </p:nvPr>
        </p:nvSpPr>
        <p:spPr>
          <a:xfrm>
            <a:off x="311700" y="445025"/>
            <a:ext cx="88323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020">
                <a:solidFill>
                  <a:schemeClr val="lt1"/>
                </a:solidFill>
                <a:latin typeface="Abril Fatface"/>
                <a:ea typeface="Abril Fatface"/>
                <a:cs typeface="Abril Fatface"/>
                <a:sym typeface="Abril Fatface"/>
              </a:rPr>
              <a:t>Let’s take a closer look at the First Amendment</a:t>
            </a:r>
            <a:endParaRPr sz="3020">
              <a:solidFill>
                <a:schemeClr val="lt1"/>
              </a:solidFill>
              <a:latin typeface="Abril Fatface"/>
              <a:ea typeface="Abril Fatface"/>
              <a:cs typeface="Abril Fatface"/>
              <a:sym typeface="Abril Fatface"/>
            </a:endParaRPr>
          </a:p>
        </p:txBody>
      </p:sp>
      <p:sp>
        <p:nvSpPr>
          <p:cNvPr id="90" name="Google Shape;90;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sz="2400">
                <a:solidFill>
                  <a:schemeClr val="dk1"/>
                </a:solidFill>
              </a:rPr>
              <a:t>In your group, discuss what these rights have in common and how they are connected to one another</a:t>
            </a:r>
            <a:endParaRPr sz="24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4" name="Shape 94"/>
        <p:cNvGrpSpPr/>
        <p:nvPr/>
      </p:nvGrpSpPr>
      <p:grpSpPr>
        <a:xfrm>
          <a:off x="0" y="0"/>
          <a:ext cx="0" cy="0"/>
          <a:chOff x="0" y="0"/>
          <a:chExt cx="0" cy="0"/>
        </a:xfrm>
      </p:grpSpPr>
      <p:sp>
        <p:nvSpPr>
          <p:cNvPr id="95" name="Google Shape;95;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220">
                <a:solidFill>
                  <a:schemeClr val="lt1"/>
                </a:solidFill>
                <a:latin typeface="Abril Fatface"/>
                <a:ea typeface="Abril Fatface"/>
                <a:cs typeface="Abril Fatface"/>
                <a:sym typeface="Abril Fatface"/>
              </a:rPr>
              <a:t>Digging </a:t>
            </a:r>
            <a:r>
              <a:rPr lang="en" sz="3220">
                <a:solidFill>
                  <a:schemeClr val="lt1"/>
                </a:solidFill>
                <a:latin typeface="Abril Fatface"/>
                <a:ea typeface="Abril Fatface"/>
                <a:cs typeface="Abril Fatface"/>
                <a:sym typeface="Abril Fatface"/>
              </a:rPr>
              <a:t>Deeper into the First Amendment</a:t>
            </a:r>
            <a:endParaRPr sz="3220">
              <a:solidFill>
                <a:schemeClr val="lt1"/>
              </a:solidFill>
              <a:latin typeface="Abril Fatface"/>
              <a:ea typeface="Abril Fatface"/>
              <a:cs typeface="Abril Fatface"/>
              <a:sym typeface="Abril Fatface"/>
            </a:endParaRPr>
          </a:p>
        </p:txBody>
      </p:sp>
      <p:sp>
        <p:nvSpPr>
          <p:cNvPr id="96" name="Google Shape;96;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400">
                <a:solidFill>
                  <a:schemeClr val="dk1"/>
                </a:solidFill>
              </a:rPr>
              <a:t>Working alone or with your partner, review the attached </a:t>
            </a:r>
            <a:r>
              <a:rPr b="1" lang="en" sz="2400" u="sng">
                <a:solidFill>
                  <a:schemeClr val="hlink"/>
                </a:solidFill>
                <a:hlinkClick r:id="rId4"/>
              </a:rPr>
              <a:t>slide deck</a:t>
            </a:r>
            <a:r>
              <a:rPr lang="en" sz="2400">
                <a:solidFill>
                  <a:schemeClr val="dk1"/>
                </a:solidFill>
              </a:rPr>
              <a:t> from the National Constitution Center. </a:t>
            </a:r>
            <a:endParaRPr sz="2400">
              <a:solidFill>
                <a:schemeClr val="dk1"/>
              </a:solidFill>
            </a:endParaRPr>
          </a:p>
          <a:p>
            <a:pPr indent="-381000" lvl="0" marL="457200" rtl="0" algn="l">
              <a:spcBef>
                <a:spcPts val="1200"/>
              </a:spcBef>
              <a:spcAft>
                <a:spcPts val="0"/>
              </a:spcAft>
              <a:buClr>
                <a:schemeClr val="dk1"/>
              </a:buClr>
              <a:buSzPts val="2400"/>
              <a:buChar char="-"/>
            </a:pPr>
            <a:r>
              <a:rPr lang="en" sz="2400">
                <a:solidFill>
                  <a:schemeClr val="dk1"/>
                </a:solidFill>
              </a:rPr>
              <a:t>Respond to the following question:  </a:t>
            </a:r>
            <a:r>
              <a:rPr b="1" lang="en" sz="2400">
                <a:solidFill>
                  <a:schemeClr val="dk1"/>
                </a:solidFill>
              </a:rPr>
              <a:t>How would these rights apply to your situation with the cafeteria? Can you as a student exercise these rights to state your concerns?</a:t>
            </a:r>
            <a:endParaRPr b="1" sz="24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0" name="Shape 100"/>
        <p:cNvGrpSpPr/>
        <p:nvPr/>
      </p:nvGrpSpPr>
      <p:grpSpPr>
        <a:xfrm>
          <a:off x="0" y="0"/>
          <a:ext cx="0" cy="0"/>
          <a:chOff x="0" y="0"/>
          <a:chExt cx="0" cy="0"/>
        </a:xfrm>
      </p:grpSpPr>
      <p:sp>
        <p:nvSpPr>
          <p:cNvPr id="101" name="Google Shape;101;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220">
                <a:solidFill>
                  <a:schemeClr val="lt1"/>
                </a:solidFill>
                <a:latin typeface="Abril Fatface"/>
                <a:ea typeface="Abril Fatface"/>
                <a:cs typeface="Abril Fatface"/>
                <a:sym typeface="Abril Fatface"/>
              </a:rPr>
              <a:t>Exit Ticket</a:t>
            </a:r>
            <a:endParaRPr sz="3220">
              <a:solidFill>
                <a:schemeClr val="lt1"/>
              </a:solidFill>
              <a:latin typeface="Abril Fatface"/>
              <a:ea typeface="Abril Fatface"/>
              <a:cs typeface="Abril Fatface"/>
              <a:sym typeface="Abril Fatface"/>
            </a:endParaRPr>
          </a:p>
        </p:txBody>
      </p:sp>
      <p:sp>
        <p:nvSpPr>
          <p:cNvPr id="102" name="Google Shape;102;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2400" u="sng">
                <a:solidFill>
                  <a:schemeClr val="dk1"/>
                </a:solidFill>
              </a:rPr>
              <a:t>Why </a:t>
            </a:r>
            <a:r>
              <a:rPr lang="en" sz="2400">
                <a:solidFill>
                  <a:schemeClr val="dk1"/>
                </a:solidFill>
              </a:rPr>
              <a:t>are Freedom of Speech and Freedom of the Press so important for self-expression? </a:t>
            </a:r>
            <a:endParaRPr sz="2400">
              <a:solidFill>
                <a:schemeClr val="dk1"/>
              </a:solidFill>
            </a:endParaRPr>
          </a:p>
          <a:p>
            <a:pPr indent="-381000" lvl="0" marL="457200" rtl="0" algn="l">
              <a:spcBef>
                <a:spcPts val="1200"/>
              </a:spcBef>
              <a:spcAft>
                <a:spcPts val="0"/>
              </a:spcAft>
              <a:buClr>
                <a:schemeClr val="dk1"/>
              </a:buClr>
              <a:buSzPts val="2400"/>
              <a:buChar char="-"/>
            </a:pPr>
            <a:r>
              <a:rPr lang="en" sz="2400">
                <a:solidFill>
                  <a:schemeClr val="dk1"/>
                </a:solidFill>
              </a:rPr>
              <a:t>Explain your </a:t>
            </a:r>
            <a:r>
              <a:rPr lang="en" sz="2400">
                <a:solidFill>
                  <a:schemeClr val="dk1"/>
                </a:solidFill>
              </a:rPr>
              <a:t>thinking</a:t>
            </a:r>
            <a:r>
              <a:rPr lang="en" sz="2400">
                <a:solidFill>
                  <a:schemeClr val="dk1"/>
                </a:solidFill>
              </a:rPr>
              <a:t> in 2-3 complete sentences.</a:t>
            </a:r>
            <a:endParaRPr sz="24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