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Montserrat"/>
      <p:regular r:id="rId19"/>
      <p:bold r:id="rId20"/>
      <p:italic r:id="rId21"/>
      <p:boldItalic r:id="rId22"/>
    </p:embeddedFont>
    <p:embeddedFont>
      <p:font typeface="Lato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27" roundtripDataSignature="AMtx7mg8yv1V+w1+TmqJK9SNQALyyTCY4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22" Type="http://schemas.openxmlformats.org/officeDocument/2006/relationships/font" Target="fonts/Montserrat-boldItalic.fntdata"/><Relationship Id="rId21" Type="http://schemas.openxmlformats.org/officeDocument/2006/relationships/font" Target="fonts/Montserrat-italic.fntdata"/><Relationship Id="rId24" Type="http://schemas.openxmlformats.org/officeDocument/2006/relationships/font" Target="fonts/Lato-bold.fntdata"/><Relationship Id="rId23" Type="http://schemas.openxmlformats.org/officeDocument/2006/relationships/font" Target="fonts/La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Italic.fntdata"/><Relationship Id="rId25" Type="http://schemas.openxmlformats.org/officeDocument/2006/relationships/font" Target="fonts/Lato-italic.fntdata"/><Relationship Id="rId27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Montserrat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3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Relationship Id="rId6" Type="http://schemas.openxmlformats.org/officeDocument/2006/relationships/slide" Target="/ppt/slides/slide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406605.jpg" id="10" name="Google Shape;10;p15"/>
          <p:cNvPicPr preferRelativeResize="0"/>
          <p:nvPr/>
        </p:nvPicPr>
        <p:blipFill rotWithShape="1">
          <a:blip r:embed="rId2">
            <a:alphaModFix amt="66000"/>
          </a:blip>
          <a:srcRect b="39565" l="20991" r="40112" t="2690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descr="offset_comp_342327_edtied.jpg" id="11" name="Google Shape;11;p15"/>
          <p:cNvPicPr preferRelativeResize="0"/>
          <p:nvPr/>
        </p:nvPicPr>
        <p:blipFill rotWithShape="1">
          <a:blip r:embed="rId3">
            <a:alphaModFix amt="31000"/>
          </a:blip>
          <a:srcRect b="11296" l="14009" r="43289" t="35833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15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3" name="Google Shape;13;p15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15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5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2">
  <p:cSld name="TITLE_AND_BODY_2_1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6" name="Google Shape;136;p24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4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4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4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4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" name="Google Shape;141;p24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142" name="Google Shape;142;p2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" name="Google Shape;144;p24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5" name="Google Shape;14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6" name="Google Shape;146;p24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5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5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5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2" name="Google Shape;152;p25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153" name="Google Shape;153;p2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" name="Google Shape;155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6" name="Google Shape;156;p2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7" name="Google Shape;157;p2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8" name="Google Shape;15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6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6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6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" name="Google Shape;164;p26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65" name="Google Shape;165;p26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6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6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6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6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6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6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6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6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6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6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6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6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6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6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6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6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6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3" name="Google Shape;183;p26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4" name="Google Shape;18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27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87" name="Google Shape;187;p27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7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p27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90" name="Google Shape;19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1" name="Google Shape;191;p27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7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7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7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8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7" name="Google Shape;197;p28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8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8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8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8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8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8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8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8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8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8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8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8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8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8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8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5" name="Google Shape;215;p28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16" name="Google Shape;216;p28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17" name="Google Shape;21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8" name="Google Shape;218;p28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8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8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8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16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16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6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6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6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6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6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6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16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16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6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6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16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16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16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6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16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6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6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" name="Google Shape;38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7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7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17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7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" name="Google Shape;44;p17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45" name="Google Shape;45;p1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1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47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17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3">
  <p:cSld name="TITLE_AND_BODY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51" name="Google Shape;51;p18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4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52" name="Google Shape;52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18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4" name="Google Shape;5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18">
            <a:hlinkClick action="ppaction://hlinksldjump" r:id="rId3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8">
            <a:hlinkClick action="ppaction://hlinksldjump" r:id="rId4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8">
            <a:hlinkClick action="ppaction://hlinksldjump" r:id="rId5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8">
            <a:hlinkClick action="ppaction://hlinksldjump" r:id="rId6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" name="Google Shape;59;p18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60" name="Google Shape;60;p1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9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9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9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" name="Google Shape;67;p19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68" name="Google Shape;68;p1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" name="Google Shape;70;p19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1" name="Google Shape;71;p19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2" name="Google Shape;7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0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0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0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0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" name="Google Shape;78;p20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79" name="Google Shape;79;p2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" name="Google Shape;81;p20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2" name="Google Shape;82;p20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83" name="Google Shape;83;p20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4" name="Google Shape;8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1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1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1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" name="Google Shape;90;p21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91" name="Google Shape;91;p21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1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" name="Google Shape;93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4" name="Google Shape;9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1">
  <p:cSld name="TITLE_AND_BODY_2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7" name="Google Shape;97;p22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2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9" name="Google Shape;99;p22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2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2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2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" name="Google Shape;103;p22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104" name="Google Shape;104;p2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" name="Google Shape;106;p22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7" name="Google Shape;10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2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10" name="Google Shape;110;p2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2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9" name="Google Shape;129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0" name="Google Shape;130;p23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3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3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3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Relationship Id="rId4" Type="http://schemas.openxmlformats.org/officeDocument/2006/relationships/image" Target="../media/image24.jpg"/><Relationship Id="rId5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Relationship Id="rId4" Type="http://schemas.openxmlformats.org/officeDocument/2006/relationships/image" Target="../media/image26.jpg"/><Relationship Id="rId5" Type="http://schemas.openxmlformats.org/officeDocument/2006/relationships/image" Target="../media/image20.jpg"/><Relationship Id="rId6" Type="http://schemas.openxmlformats.org/officeDocument/2006/relationships/image" Target="../media/image3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Relationship Id="rId5" Type="http://schemas.openxmlformats.org/officeDocument/2006/relationships/image" Target="../media/image9.jpg"/><Relationship Id="rId6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7.jpg"/><Relationship Id="rId5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Relationship Id="rId4" Type="http://schemas.openxmlformats.org/officeDocument/2006/relationships/image" Target="../media/image19.jpg"/><Relationship Id="rId5" Type="http://schemas.openxmlformats.org/officeDocument/2006/relationships/image" Target="../media/image3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Relationship Id="rId4" Type="http://schemas.openxmlformats.org/officeDocument/2006/relationships/image" Target="../media/image25.jpg"/><Relationship Id="rId5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"/>
          <p:cNvSpPr txBox="1"/>
          <p:nvPr>
            <p:ph idx="1" type="subTitle"/>
          </p:nvPr>
        </p:nvSpPr>
        <p:spPr>
          <a:xfrm>
            <a:off x="5160150" y="3924925"/>
            <a:ext cx="34707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300"/>
              <a:buNone/>
            </a:pPr>
            <a:r>
              <a:rPr lang="en-GB"/>
              <a:t>M. Gonzalez</a:t>
            </a:r>
            <a:endParaRPr/>
          </a:p>
        </p:txBody>
      </p:sp>
      <p:sp>
        <p:nvSpPr>
          <p:cNvPr id="229" name="Google Shape;229;p1"/>
          <p:cNvSpPr txBox="1"/>
          <p:nvPr/>
        </p:nvSpPr>
        <p:spPr>
          <a:xfrm flipH="1" rot="10800000">
            <a:off x="3567401" y="2175450"/>
            <a:ext cx="30549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1"/>
          <p:cNvSpPr txBox="1"/>
          <p:nvPr/>
        </p:nvSpPr>
        <p:spPr>
          <a:xfrm>
            <a:off x="3162693" y="1935412"/>
            <a:ext cx="53202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GB" sz="2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Under-reported story</a:t>
            </a:r>
            <a:endParaRPr b="0" i="0" sz="27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0"/>
          <p:cNvSpPr txBox="1"/>
          <p:nvPr/>
        </p:nvSpPr>
        <p:spPr>
          <a:xfrm>
            <a:off x="1025109" y="286397"/>
            <a:ext cx="81189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undocumented immigrants have a harder time building credit due to not having a Social Security number </a:t>
            </a:r>
            <a:endParaRPr b="0" i="0" sz="21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3" name="Google Shape;30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4725" y="1369625"/>
            <a:ext cx="323505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9328" y="1271112"/>
            <a:ext cx="2987225" cy="19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62304" y="3400432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1"/>
          <p:cNvSpPr txBox="1"/>
          <p:nvPr/>
        </p:nvSpPr>
        <p:spPr>
          <a:xfrm>
            <a:off x="1025097" y="404456"/>
            <a:ext cx="81189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transportation issues also scared to drive and get pulled over due to not wanting to get sent back to their country</a:t>
            </a:r>
            <a:endParaRPr b="0" i="0" sz="2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1" name="Google Shape;31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5388" y="3397748"/>
            <a:ext cx="5418325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32707" y="1458556"/>
            <a:ext cx="2867025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1431" y="1387115"/>
            <a:ext cx="1800225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62862" y="1387118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2"/>
          <p:cNvSpPr txBox="1"/>
          <p:nvPr/>
        </p:nvSpPr>
        <p:spPr>
          <a:xfrm>
            <a:off x="1112242" y="1129312"/>
            <a:ext cx="81189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GB" sz="1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Kendar G walked from </a:t>
            </a:r>
            <a:r>
              <a:rPr lang="en-GB" sz="1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Colombia</a:t>
            </a:r>
            <a:r>
              <a:rPr b="0" i="0" lang="en-GB" sz="1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to Panama. </a:t>
            </a:r>
            <a:endParaRPr b="0" i="0" sz="19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GB" sz="1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 trail from </a:t>
            </a:r>
            <a:r>
              <a:rPr lang="en-GB" sz="1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Colombia</a:t>
            </a:r>
            <a:r>
              <a:rPr b="0" i="0" lang="en-GB" sz="1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to Panama where you could get sick, And  possibly lose your child. Deep in the wood’s in between both </a:t>
            </a:r>
            <a:r>
              <a:rPr lang="en-GB" sz="1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Colombia</a:t>
            </a:r>
            <a:r>
              <a:rPr b="0" i="0" lang="en-GB" sz="1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and panama is a 5</a:t>
            </a:r>
            <a:r>
              <a:rPr lang="en-GB" sz="1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-</a:t>
            </a:r>
            <a:r>
              <a:rPr b="0" i="0" lang="en-GB" sz="1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hour walk where you experience torture, run out of food supply, and possibly run out of water. Kids all of ages suffer this</a:t>
            </a:r>
            <a:r>
              <a:rPr lang="en-GB" sz="1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r>
              <a:rPr b="0" i="0" lang="en-GB" sz="1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</a:t>
            </a:r>
            <a:r>
              <a:rPr b="0" i="0" lang="en-GB" sz="1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ome even end up without parents. </a:t>
            </a:r>
            <a:r>
              <a:rPr lang="en-GB" sz="1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b="0" i="0" lang="en-GB" sz="1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 worse cases, parents end up left behind. Kendar </a:t>
            </a:r>
            <a:endParaRPr b="0" i="0" sz="19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GB" sz="1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 walks with her daughter, who takes medicine for down syndrome who also  ran out of money paying these medicine. 2 days of Extreme chaos from my point of vision. This 5</a:t>
            </a:r>
            <a:r>
              <a:rPr lang="en-GB" sz="1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-</a:t>
            </a:r>
            <a:r>
              <a:rPr b="0" i="0" lang="en-GB" sz="1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day walk is all ran by a drug gang in </a:t>
            </a:r>
            <a:r>
              <a:rPr lang="en-GB" sz="1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Colombia</a:t>
            </a:r>
            <a:r>
              <a:rPr b="0" i="0" lang="en-GB" sz="1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who you have to pay in order to have shelter and even for the nights you stay. This gang is a deadly one to anything you do and cause your death some make it to the United States of America and some stay left behind. </a:t>
            </a:r>
            <a:endParaRPr b="0" i="0" sz="19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0" name="Google Shape;320;p12"/>
          <p:cNvSpPr txBox="1"/>
          <p:nvPr/>
        </p:nvSpPr>
        <p:spPr>
          <a:xfrm>
            <a:off x="2916444" y="607891"/>
            <a:ext cx="81189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 long walk to the USA </a:t>
            </a:r>
            <a:endParaRPr b="0" i="0" sz="2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3"/>
          <p:cNvSpPr txBox="1"/>
          <p:nvPr/>
        </p:nvSpPr>
        <p:spPr>
          <a:xfrm>
            <a:off x="1158020" y="509125"/>
            <a:ext cx="811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My name is Miguel and this is my presentation </a:t>
            </a:r>
            <a:endParaRPr b="0" i="0" sz="2000" u="none" cap="none" strike="noStrike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6" name="Google Shape;326;p13"/>
          <p:cNvSpPr txBox="1"/>
          <p:nvPr/>
        </p:nvSpPr>
        <p:spPr>
          <a:xfrm>
            <a:off x="511108" y="2096607"/>
            <a:ext cx="81189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7" name="Google Shape;327;p13"/>
          <p:cNvSpPr txBox="1"/>
          <p:nvPr/>
        </p:nvSpPr>
        <p:spPr>
          <a:xfrm>
            <a:off x="1950758" y="4294531"/>
            <a:ext cx="811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 Motivation is success And we are all equal </a:t>
            </a:r>
            <a:endParaRPr b="0" i="0" sz="2000" u="none" cap="none" strike="noStrike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8" name="Google Shape;328;p13"/>
          <p:cNvSpPr txBox="1"/>
          <p:nvPr/>
        </p:nvSpPr>
        <p:spPr>
          <a:xfrm>
            <a:off x="516923" y="2096607"/>
            <a:ext cx="81189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9" name="Google Shape;32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6325" y="1257999"/>
            <a:ext cx="5520100" cy="296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"/>
          <p:cNvSpPr txBox="1"/>
          <p:nvPr/>
        </p:nvSpPr>
        <p:spPr>
          <a:xfrm>
            <a:off x="92257" y="471512"/>
            <a:ext cx="83700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6" name="Google Shape;236;p2"/>
          <p:cNvSpPr txBox="1"/>
          <p:nvPr/>
        </p:nvSpPr>
        <p:spPr>
          <a:xfrm>
            <a:off x="6" y="213223"/>
            <a:ext cx="8118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GB" sz="3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Motivation is success</a:t>
            </a:r>
            <a:endParaRPr b="0" i="0" sz="30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7" name="Google Shape;23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393" y="992905"/>
            <a:ext cx="4255600" cy="26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08425" y="3876900"/>
            <a:ext cx="4727150" cy="126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"/>
          <p:cNvSpPr txBox="1"/>
          <p:nvPr/>
        </p:nvSpPr>
        <p:spPr>
          <a:xfrm>
            <a:off x="386000" y="1253720"/>
            <a:ext cx="8359800" cy="7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GB" sz="1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What is a immigrant:</a:t>
            </a:r>
            <a:endParaRPr b="0" i="0" sz="17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GB" sz="1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A person who comes to live permanently in a foreign country.</a:t>
            </a:r>
            <a:endParaRPr b="0" i="0" sz="17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4" name="Google Shape;24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6828" y="0"/>
            <a:ext cx="2717175" cy="222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157" y="2571752"/>
            <a:ext cx="3028950" cy="206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"/>
          <p:cNvSpPr txBox="1"/>
          <p:nvPr/>
        </p:nvSpPr>
        <p:spPr>
          <a:xfrm>
            <a:off x="506450" y="2096603"/>
            <a:ext cx="81189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7" name="Google Shape;24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76619" y="1957828"/>
            <a:ext cx="2390775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42517" y="2493825"/>
            <a:ext cx="2717175" cy="222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"/>
          <p:cNvSpPr txBox="1"/>
          <p:nvPr/>
        </p:nvSpPr>
        <p:spPr>
          <a:xfrm>
            <a:off x="5296226" y="48367"/>
            <a:ext cx="66045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why is this a problem to me ?</a:t>
            </a:r>
            <a:endParaRPr b="0" i="0" sz="21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4" name="Google Shape;254;p4"/>
          <p:cNvSpPr txBox="1"/>
          <p:nvPr/>
        </p:nvSpPr>
        <p:spPr>
          <a:xfrm>
            <a:off x="567062" y="2187358"/>
            <a:ext cx="66045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5" name="Google Shape;255;p4"/>
          <p:cNvSpPr txBox="1"/>
          <p:nvPr/>
        </p:nvSpPr>
        <p:spPr>
          <a:xfrm>
            <a:off x="1025105" y="560180"/>
            <a:ext cx="81189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GB" sz="1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This is a problem for me because in some situation kids grow up with out  parents at least 21-22%  due to immigration…        </a:t>
            </a:r>
            <a:endParaRPr b="0" i="0" sz="19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125" y="1354275"/>
            <a:ext cx="2466975" cy="24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7186" y="2187357"/>
            <a:ext cx="2571750" cy="24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70000" y="1187225"/>
            <a:ext cx="2781850" cy="243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"/>
          <p:cNvSpPr txBox="1"/>
          <p:nvPr/>
        </p:nvSpPr>
        <p:spPr>
          <a:xfrm>
            <a:off x="3577641" y="8"/>
            <a:ext cx="81189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harder to get A job </a:t>
            </a:r>
            <a:endParaRPr b="0" i="0" sz="24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4" name="Google Shape;264;p5"/>
          <p:cNvSpPr txBox="1"/>
          <p:nvPr/>
        </p:nvSpPr>
        <p:spPr>
          <a:xfrm>
            <a:off x="1230135" y="550205"/>
            <a:ext cx="811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due to having no papers immigrant have a harder time finding jobs  </a:t>
            </a:r>
            <a:endParaRPr b="1" i="0" sz="20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5" name="Google Shape;26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0134" y="1507904"/>
            <a:ext cx="3644275" cy="243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1350" y="1429225"/>
            <a:ext cx="3782650" cy="27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"/>
          <p:cNvSpPr txBox="1"/>
          <p:nvPr/>
        </p:nvSpPr>
        <p:spPr>
          <a:xfrm>
            <a:off x="1025111" y="259353"/>
            <a:ext cx="81189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language barrier is the main challenge as it affects the ability to communicate with others. … </a:t>
            </a:r>
            <a:endParaRPr b="0" i="0" sz="2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2" name="Google Shape;27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0085" y="1217893"/>
            <a:ext cx="302895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6001" y="2396783"/>
            <a:ext cx="2904100" cy="23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69802" y="2971860"/>
            <a:ext cx="2628900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"/>
          <p:cNvSpPr txBox="1"/>
          <p:nvPr/>
        </p:nvSpPr>
        <p:spPr>
          <a:xfrm>
            <a:off x="1158361" y="284981"/>
            <a:ext cx="8118900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Access to Medical Services can be limited access to private coverage </a:t>
            </a:r>
            <a:endParaRPr b="0" i="0" sz="23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0" name="Google Shape;28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326" y="1449400"/>
            <a:ext cx="4028675" cy="302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7"/>
          <p:cNvPicPr preferRelativeResize="0"/>
          <p:nvPr/>
        </p:nvPicPr>
        <p:blipFill rotWithShape="1">
          <a:blip r:embed="rId4">
            <a:alphaModFix/>
          </a:blip>
          <a:srcRect b="3558" l="0" r="0" t="-3560"/>
          <a:stretch/>
        </p:blipFill>
        <p:spPr>
          <a:xfrm>
            <a:off x="4966665" y="1449400"/>
            <a:ext cx="3792925" cy="302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8"/>
          <p:cNvSpPr txBox="1"/>
          <p:nvPr/>
        </p:nvSpPr>
        <p:spPr>
          <a:xfrm>
            <a:off x="1025103" y="341362"/>
            <a:ext cx="8118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Raising Children can be hard and may lead to them feeling lonely or unwanted </a:t>
            </a:r>
            <a:endParaRPr b="0" i="0" sz="20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7" name="Google Shape;28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103" y="1141750"/>
            <a:ext cx="3257425" cy="185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">
            <a:off x="5135296" y="885464"/>
            <a:ext cx="3567925" cy="218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95849" y="3193223"/>
            <a:ext cx="3075325" cy="17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"/>
          <p:cNvSpPr txBox="1"/>
          <p:nvPr/>
        </p:nvSpPr>
        <p:spPr>
          <a:xfrm>
            <a:off x="1025100" y="459250"/>
            <a:ext cx="8118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Housing and finding a home can be hard which can lead you to living in rooms or may not even have a Home </a:t>
            </a:r>
            <a:endParaRPr b="0" i="0" sz="20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5" name="Google Shape;29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7934" y="1259650"/>
            <a:ext cx="3635375" cy="188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5098" y="1511174"/>
            <a:ext cx="3085025" cy="235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49886" y="3262200"/>
            <a:ext cx="4066650" cy="169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