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57" r:id="rId7"/>
    <p:sldId id="265" r:id="rId8"/>
    <p:sldId id="258" r:id="rId9"/>
    <p:sldId id="259" r:id="rId10"/>
    <p:sldId id="260" r:id="rId1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7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D8070-5BC2-4D07-AA8D-FC56553DC19B}" type="datetimeFigureOut">
              <a:rPr lang="en-US"/>
              <a:pPr>
                <a:defRPr/>
              </a:pPr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F75EF-28D3-48AD-B170-2A09052997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10DE8-5C4F-48D3-9815-3FCAE6D10616}" type="datetimeFigureOut">
              <a:rPr lang="en-US"/>
              <a:pPr>
                <a:defRPr/>
              </a:pPr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0C51C-BB23-4607-AFB0-7E94C05EF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1" y="366713"/>
            <a:ext cx="4476751" cy="7800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AE1BC-B4B5-433E-B916-4E84E8088B6F}" type="datetimeFigureOut">
              <a:rPr lang="en-US"/>
              <a:pPr>
                <a:defRPr/>
              </a:pPr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83378-D6D7-44AD-92CF-9EE18C3460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11409-140F-4F50-9674-998ABF330FAC}" type="datetimeFigureOut">
              <a:rPr lang="en-US"/>
              <a:pPr>
                <a:defRPr/>
              </a:pPr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3DD3D-3A8E-4A1F-A1F5-99B3B3CDAA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49146-6A3D-46C5-B366-68732D0AE061}" type="datetimeFigureOut">
              <a:rPr lang="en-US"/>
              <a:pPr>
                <a:defRPr/>
              </a:pPr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BE4B1-0766-4063-8099-A1E0E3E3B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3DAF7-16FE-4051-8173-6365166970B6}" type="datetimeFigureOut">
              <a:rPr lang="en-US"/>
              <a:pPr>
                <a:defRPr/>
              </a:pPr>
              <a:t>12/19/2022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25B0F-1E25-4E57-B67A-13E6BC457B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8806A-82BB-4157-8D98-E44C4DDD4E01}" type="datetimeFigureOut">
              <a:rPr lang="en-US"/>
              <a:pPr>
                <a:defRPr/>
              </a:pPr>
              <a:t>12/19/2022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1E189-D786-46E0-AA5C-2853707A4F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F991B-3165-4DAE-8EDB-27E82DCEA1D8}" type="datetimeFigureOut">
              <a:rPr lang="en-US"/>
              <a:pPr>
                <a:defRPr/>
              </a:pPr>
              <a:t>12/19/2022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A2120-5B92-46DB-B2F9-979888F3A3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1FC4F-440D-4421-A6A7-3043AE9F0943}" type="datetimeFigureOut">
              <a:rPr lang="en-US"/>
              <a:pPr>
                <a:defRPr/>
              </a:pPr>
              <a:t>12/19/2022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12CD7-129A-45BC-910B-3B5ABE688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C1BC2-4AE0-4627-84AE-83EDC00E2B55}" type="datetimeFigureOut">
              <a:rPr lang="en-US"/>
              <a:pPr>
                <a:defRPr/>
              </a:pPr>
              <a:t>12/19/2022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C3244-5902-4C82-88DA-50093FA349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2FE23-3C84-430F-ACBD-BBF28B62BEA5}" type="datetimeFigureOut">
              <a:rPr lang="en-US"/>
              <a:pPr>
                <a:defRPr/>
              </a:pPr>
              <a:t>12/19/2022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2B373-C93C-4D7C-A77A-4E23C8F266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22D6DB-5B4D-4D67-9B7B-2076E0B1DDAE}" type="datetimeFigureOut">
              <a:rPr lang="en-US"/>
              <a:pPr>
                <a:defRPr/>
              </a:pPr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C1A9F95-02B9-44BE-9B53-5FF4B17CF0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85800" y="762000"/>
            <a:ext cx="7848600" cy="228600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314" name="TextBox 13"/>
          <p:cNvSpPr txBox="1">
            <a:spLocks noChangeArrowheads="1"/>
          </p:cNvSpPr>
          <p:nvPr/>
        </p:nvSpPr>
        <p:spPr bwMode="auto">
          <a:xfrm>
            <a:off x="0" y="179388"/>
            <a:ext cx="194316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Name:___________</a:t>
            </a:r>
          </a:p>
        </p:txBody>
      </p:sp>
      <p:sp>
        <p:nvSpPr>
          <p:cNvPr id="13321" name="TextBox 15"/>
          <p:cNvSpPr txBox="1">
            <a:spLocks noChangeArrowheads="1"/>
          </p:cNvSpPr>
          <p:nvPr/>
        </p:nvSpPr>
        <p:spPr bwMode="auto">
          <a:xfrm>
            <a:off x="1943161" y="85540"/>
            <a:ext cx="533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Write a response to </a:t>
            </a:r>
            <a:r>
              <a:rPr lang="en-US" sz="1400" i="1" dirty="0">
                <a:latin typeface="Comic Sans MS" pitchFamily="66" charset="0"/>
              </a:rPr>
              <a:t>The Year We Learned to Fly. </a:t>
            </a:r>
            <a:r>
              <a:rPr lang="en-US" sz="1400" dirty="0">
                <a:latin typeface="Comic Sans MS" pitchFamily="66" charset="0"/>
              </a:rPr>
              <a:t>Write a text-to-self response.  Tell something you learned from one of your ancestors.</a:t>
            </a:r>
          </a:p>
        </p:txBody>
      </p:sp>
      <p:sp>
        <p:nvSpPr>
          <p:cNvPr id="13322" name="TextBox 16"/>
          <p:cNvSpPr txBox="1">
            <a:spLocks noChangeArrowheads="1"/>
          </p:cNvSpPr>
          <p:nvPr/>
        </p:nvSpPr>
        <p:spPr bwMode="auto">
          <a:xfrm>
            <a:off x="40532" y="3103562"/>
            <a:ext cx="9144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dirty="0">
                <a:latin typeface="Comic Sans MS" pitchFamily="66" charset="0"/>
              </a:rPr>
              <a:t>Something I learned from one of my ancestors is……</a:t>
            </a:r>
          </a:p>
        </p:txBody>
      </p:sp>
      <p:pic>
        <p:nvPicPr>
          <p:cNvPr id="14" name="Picture 4" descr="http://teacherweb.com/NY/Quogue/Russell/Screen-shot-2011-10-12-at-8.53.31-PM.png">
            <a:extLst>
              <a:ext uri="{FF2B5EF4-FFF2-40B4-BE49-F238E27FC236}">
                <a16:creationId xmlns:a16="http://schemas.microsoft.com/office/drawing/2014/main" id="{3A61585D-4F9A-4550-BE1A-ED69AECBA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047" y="3467737"/>
            <a:ext cx="89154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http://teacherweb.com/NY/Quogue/Russell/Screen-shot-2011-10-12-at-8.53.31-PM.png">
            <a:extLst>
              <a:ext uri="{FF2B5EF4-FFF2-40B4-BE49-F238E27FC236}">
                <a16:creationId xmlns:a16="http://schemas.microsoft.com/office/drawing/2014/main" id="{6C943284-1EA5-4581-B77B-1BA10E293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28" y="4575743"/>
            <a:ext cx="89154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 descr="http://teacherweb.com/NY/Quogue/Russell/Screen-shot-2011-10-12-at-8.53.31-PM.png">
            <a:extLst>
              <a:ext uri="{FF2B5EF4-FFF2-40B4-BE49-F238E27FC236}">
                <a16:creationId xmlns:a16="http://schemas.microsoft.com/office/drawing/2014/main" id="{EDFB1B0A-69BB-4F3D-969D-F8337441F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28" y="5709923"/>
            <a:ext cx="89154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FB3A96-6B77-C3D1-82DA-21676F6682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126093"/>
            <a:ext cx="1356360" cy="15316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85800" y="762000"/>
            <a:ext cx="7848600" cy="22860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314" name="TextBox 13"/>
          <p:cNvSpPr txBox="1">
            <a:spLocks noChangeArrowheads="1"/>
          </p:cNvSpPr>
          <p:nvPr/>
        </p:nvSpPr>
        <p:spPr bwMode="auto">
          <a:xfrm>
            <a:off x="0" y="179388"/>
            <a:ext cx="194316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Name:___________</a:t>
            </a:r>
          </a:p>
        </p:txBody>
      </p:sp>
      <p:sp>
        <p:nvSpPr>
          <p:cNvPr id="13321" name="TextBox 15"/>
          <p:cNvSpPr txBox="1">
            <a:spLocks noChangeArrowheads="1"/>
          </p:cNvSpPr>
          <p:nvPr/>
        </p:nvSpPr>
        <p:spPr bwMode="auto">
          <a:xfrm>
            <a:off x="1943161" y="85540"/>
            <a:ext cx="533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Write a response to </a:t>
            </a:r>
            <a:r>
              <a:rPr lang="en-US" sz="1400" i="1" dirty="0">
                <a:latin typeface="Comic Sans MS" pitchFamily="66" charset="0"/>
              </a:rPr>
              <a:t>Born on the Water.  </a:t>
            </a:r>
            <a:r>
              <a:rPr lang="en-US" sz="1400" dirty="0">
                <a:latin typeface="Comic Sans MS" pitchFamily="66" charset="0"/>
              </a:rPr>
              <a:t>Write about the end of the story.  How does the girl feel about her origin story?</a:t>
            </a:r>
          </a:p>
        </p:txBody>
      </p:sp>
      <p:sp>
        <p:nvSpPr>
          <p:cNvPr id="13322" name="TextBox 16"/>
          <p:cNvSpPr txBox="1">
            <a:spLocks noChangeArrowheads="1"/>
          </p:cNvSpPr>
          <p:nvPr/>
        </p:nvSpPr>
        <p:spPr bwMode="auto">
          <a:xfrm>
            <a:off x="194553" y="3048000"/>
            <a:ext cx="861083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latin typeface="Comic Sans MS" pitchFamily="66" charset="0"/>
              </a:rPr>
              <a:t>Write about how the girl feels after hearing Grandma’s story.</a:t>
            </a:r>
          </a:p>
        </p:txBody>
      </p:sp>
      <p:pic>
        <p:nvPicPr>
          <p:cNvPr id="14" name="Picture 4" descr="http://teacherweb.com/NY/Quogue/Russell/Screen-shot-2011-10-12-at-8.53.31-PM.png">
            <a:extLst>
              <a:ext uri="{FF2B5EF4-FFF2-40B4-BE49-F238E27FC236}">
                <a16:creationId xmlns:a16="http://schemas.microsoft.com/office/drawing/2014/main" id="{3A61585D-4F9A-4550-BE1A-ED69AECBA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047" y="3467737"/>
            <a:ext cx="89154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http://teacherweb.com/NY/Quogue/Russell/Screen-shot-2011-10-12-at-8.53.31-PM.png">
            <a:extLst>
              <a:ext uri="{FF2B5EF4-FFF2-40B4-BE49-F238E27FC236}">
                <a16:creationId xmlns:a16="http://schemas.microsoft.com/office/drawing/2014/main" id="{6C943284-1EA5-4581-B77B-1BA10E293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28" y="4575743"/>
            <a:ext cx="89154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 descr="http://teacherweb.com/NY/Quogue/Russell/Screen-shot-2011-10-12-at-8.53.31-PM.png">
            <a:extLst>
              <a:ext uri="{FF2B5EF4-FFF2-40B4-BE49-F238E27FC236}">
                <a16:creationId xmlns:a16="http://schemas.microsoft.com/office/drawing/2014/main" id="{EDFB1B0A-69BB-4F3D-969D-F8337441F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28" y="5709923"/>
            <a:ext cx="89154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A picture containing text, water sport&#10;&#10;Description automatically generated">
            <a:extLst>
              <a:ext uri="{FF2B5EF4-FFF2-40B4-BE49-F238E27FC236}">
                <a16:creationId xmlns:a16="http://schemas.microsoft.com/office/drawing/2014/main" id="{D314ACE1-6AC4-1A90-C150-686B4C1CDF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131207"/>
            <a:ext cx="1261585" cy="126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164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85800" y="762000"/>
            <a:ext cx="7848600" cy="22860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314" name="TextBox 13"/>
          <p:cNvSpPr txBox="1">
            <a:spLocks noChangeArrowheads="1"/>
          </p:cNvSpPr>
          <p:nvPr/>
        </p:nvSpPr>
        <p:spPr bwMode="auto">
          <a:xfrm>
            <a:off x="0" y="179388"/>
            <a:ext cx="194316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Name:___________</a:t>
            </a:r>
          </a:p>
        </p:txBody>
      </p:sp>
      <p:sp>
        <p:nvSpPr>
          <p:cNvPr id="13321" name="TextBox 15"/>
          <p:cNvSpPr txBox="1">
            <a:spLocks noChangeArrowheads="1"/>
          </p:cNvSpPr>
          <p:nvPr/>
        </p:nvSpPr>
        <p:spPr bwMode="auto">
          <a:xfrm>
            <a:off x="1943161" y="85540"/>
            <a:ext cx="533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Write a response to </a:t>
            </a:r>
            <a:r>
              <a:rPr lang="en-US" sz="1400" i="1" dirty="0">
                <a:latin typeface="Comic Sans MS" pitchFamily="66" charset="0"/>
              </a:rPr>
              <a:t>The Oldest Student: How Mary Walker Learned to Read. </a:t>
            </a:r>
            <a:r>
              <a:rPr lang="en-US" sz="1400" dirty="0">
                <a:latin typeface="Comic Sans MS" pitchFamily="66" charset="0"/>
              </a:rPr>
              <a:t>Mary worked hard to learn to read.  Write about a part of her life that made an impression on you.</a:t>
            </a:r>
          </a:p>
        </p:txBody>
      </p:sp>
      <p:sp>
        <p:nvSpPr>
          <p:cNvPr id="13322" name="TextBox 16"/>
          <p:cNvSpPr txBox="1">
            <a:spLocks noChangeArrowheads="1"/>
          </p:cNvSpPr>
          <p:nvPr/>
        </p:nvSpPr>
        <p:spPr bwMode="auto">
          <a:xfrm>
            <a:off x="40532" y="3103562"/>
            <a:ext cx="9144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dirty="0">
                <a:latin typeface="Comic Sans MS" pitchFamily="66" charset="0"/>
              </a:rPr>
              <a:t>Mary made me feel ________________ when she……</a:t>
            </a:r>
          </a:p>
        </p:txBody>
      </p:sp>
      <p:pic>
        <p:nvPicPr>
          <p:cNvPr id="14" name="Picture 4" descr="http://teacherweb.com/NY/Quogue/Russell/Screen-shot-2011-10-12-at-8.53.31-PM.png">
            <a:extLst>
              <a:ext uri="{FF2B5EF4-FFF2-40B4-BE49-F238E27FC236}">
                <a16:creationId xmlns:a16="http://schemas.microsoft.com/office/drawing/2014/main" id="{3A61585D-4F9A-4550-BE1A-ED69AECBA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047" y="3467737"/>
            <a:ext cx="89154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http://teacherweb.com/NY/Quogue/Russell/Screen-shot-2011-10-12-at-8.53.31-PM.png">
            <a:extLst>
              <a:ext uri="{FF2B5EF4-FFF2-40B4-BE49-F238E27FC236}">
                <a16:creationId xmlns:a16="http://schemas.microsoft.com/office/drawing/2014/main" id="{6C943284-1EA5-4581-B77B-1BA10E293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28" y="4575743"/>
            <a:ext cx="89154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 descr="http://teacherweb.com/NY/Quogue/Russell/Screen-shot-2011-10-12-at-8.53.31-PM.png">
            <a:extLst>
              <a:ext uri="{FF2B5EF4-FFF2-40B4-BE49-F238E27FC236}">
                <a16:creationId xmlns:a16="http://schemas.microsoft.com/office/drawing/2014/main" id="{EDFB1B0A-69BB-4F3D-969D-F8337441F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28" y="5709923"/>
            <a:ext cx="89154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50FD22-A917-40D5-8C0E-F53E97EB0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85540"/>
            <a:ext cx="1149833" cy="145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363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85800" y="762000"/>
            <a:ext cx="7848600" cy="22860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314" name="TextBox 13"/>
          <p:cNvSpPr txBox="1">
            <a:spLocks noChangeArrowheads="1"/>
          </p:cNvSpPr>
          <p:nvPr/>
        </p:nvSpPr>
        <p:spPr bwMode="auto">
          <a:xfrm>
            <a:off x="40532" y="118247"/>
            <a:ext cx="194316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Name:___________</a:t>
            </a:r>
          </a:p>
        </p:txBody>
      </p:sp>
      <p:sp>
        <p:nvSpPr>
          <p:cNvPr id="13321" name="TextBox 15"/>
          <p:cNvSpPr txBox="1">
            <a:spLocks noChangeArrowheads="1"/>
          </p:cNvSpPr>
          <p:nvPr/>
        </p:nvSpPr>
        <p:spPr bwMode="auto">
          <a:xfrm>
            <a:off x="2204480" y="75067"/>
            <a:ext cx="533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Write a response to </a:t>
            </a:r>
            <a:r>
              <a:rPr lang="en-US" sz="1400" i="1" dirty="0">
                <a:latin typeface="Comic Sans MS" pitchFamily="66" charset="0"/>
              </a:rPr>
              <a:t>Your Legacy: A Bold Reclaiming of Our Enslaved History. Choose one of the values in the book and write about why it is important.</a:t>
            </a:r>
            <a:endParaRPr lang="en-US" sz="1400" dirty="0">
              <a:latin typeface="Comic Sans MS" pitchFamily="66" charset="0"/>
            </a:endParaRPr>
          </a:p>
        </p:txBody>
      </p:sp>
      <p:sp>
        <p:nvSpPr>
          <p:cNvPr id="13322" name="TextBox 16"/>
          <p:cNvSpPr txBox="1">
            <a:spLocks noChangeArrowheads="1"/>
          </p:cNvSpPr>
          <p:nvPr/>
        </p:nvSpPr>
        <p:spPr bwMode="auto">
          <a:xfrm>
            <a:off x="40532" y="3103562"/>
            <a:ext cx="9144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dirty="0">
                <a:latin typeface="Comic Sans MS" pitchFamily="66" charset="0"/>
              </a:rPr>
              <a:t>The value of________________ is important because……</a:t>
            </a:r>
          </a:p>
        </p:txBody>
      </p:sp>
      <p:pic>
        <p:nvPicPr>
          <p:cNvPr id="14" name="Picture 4" descr="http://teacherweb.com/NY/Quogue/Russell/Screen-shot-2011-10-12-at-8.53.31-PM.png">
            <a:extLst>
              <a:ext uri="{FF2B5EF4-FFF2-40B4-BE49-F238E27FC236}">
                <a16:creationId xmlns:a16="http://schemas.microsoft.com/office/drawing/2014/main" id="{3A61585D-4F9A-4550-BE1A-ED69AECBA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047" y="3467737"/>
            <a:ext cx="89154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http://teacherweb.com/NY/Quogue/Russell/Screen-shot-2011-10-12-at-8.53.31-PM.png">
            <a:extLst>
              <a:ext uri="{FF2B5EF4-FFF2-40B4-BE49-F238E27FC236}">
                <a16:creationId xmlns:a16="http://schemas.microsoft.com/office/drawing/2014/main" id="{6C943284-1EA5-4581-B77B-1BA10E293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28" y="4575743"/>
            <a:ext cx="89154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 descr="http://teacherweb.com/NY/Quogue/Russell/Screen-shot-2011-10-12-at-8.53.31-PM.png">
            <a:extLst>
              <a:ext uri="{FF2B5EF4-FFF2-40B4-BE49-F238E27FC236}">
                <a16:creationId xmlns:a16="http://schemas.microsoft.com/office/drawing/2014/main" id="{EDFB1B0A-69BB-4F3D-969D-F8337441F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28" y="5709923"/>
            <a:ext cx="89154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155430-E093-69A9-38F5-40D01AF4FC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9268" y="129083"/>
            <a:ext cx="1165860" cy="144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345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85800" y="762000"/>
            <a:ext cx="7848600" cy="22860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314" name="TextBox 13"/>
          <p:cNvSpPr txBox="1">
            <a:spLocks noChangeArrowheads="1"/>
          </p:cNvSpPr>
          <p:nvPr/>
        </p:nvSpPr>
        <p:spPr bwMode="auto">
          <a:xfrm>
            <a:off x="40532" y="118247"/>
            <a:ext cx="194316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Name:___________</a:t>
            </a:r>
          </a:p>
        </p:txBody>
      </p:sp>
      <p:sp>
        <p:nvSpPr>
          <p:cNvPr id="13321" name="TextBox 15"/>
          <p:cNvSpPr txBox="1">
            <a:spLocks noChangeArrowheads="1"/>
          </p:cNvSpPr>
          <p:nvPr/>
        </p:nvSpPr>
        <p:spPr bwMode="auto">
          <a:xfrm>
            <a:off x="2204480" y="75067"/>
            <a:ext cx="533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Write a response to </a:t>
            </a:r>
            <a:r>
              <a:rPr lang="en-US" sz="1400" i="1" dirty="0">
                <a:latin typeface="Comic Sans MS" pitchFamily="66" charset="0"/>
              </a:rPr>
              <a:t>Dave the Potter: Artist, Poet, Slave.  </a:t>
            </a:r>
            <a:r>
              <a:rPr lang="en-US" sz="1400" dirty="0">
                <a:latin typeface="Comic Sans MS" pitchFamily="66" charset="0"/>
              </a:rPr>
              <a:t>Write about something interesting that you learned about Dave’s life.</a:t>
            </a:r>
          </a:p>
        </p:txBody>
      </p:sp>
      <p:sp>
        <p:nvSpPr>
          <p:cNvPr id="13322" name="TextBox 16"/>
          <p:cNvSpPr txBox="1">
            <a:spLocks noChangeArrowheads="1"/>
          </p:cNvSpPr>
          <p:nvPr/>
        </p:nvSpPr>
        <p:spPr bwMode="auto">
          <a:xfrm>
            <a:off x="40532" y="3103562"/>
            <a:ext cx="9144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dirty="0">
                <a:latin typeface="Comic Sans MS" pitchFamily="66" charset="0"/>
              </a:rPr>
              <a:t>Something that interested me in Dave’s story was…</a:t>
            </a:r>
          </a:p>
        </p:txBody>
      </p:sp>
      <p:pic>
        <p:nvPicPr>
          <p:cNvPr id="14" name="Picture 4" descr="http://teacherweb.com/NY/Quogue/Russell/Screen-shot-2011-10-12-at-8.53.31-PM.png">
            <a:extLst>
              <a:ext uri="{FF2B5EF4-FFF2-40B4-BE49-F238E27FC236}">
                <a16:creationId xmlns:a16="http://schemas.microsoft.com/office/drawing/2014/main" id="{3A61585D-4F9A-4550-BE1A-ED69AECBA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047" y="3467737"/>
            <a:ext cx="89154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http://teacherweb.com/NY/Quogue/Russell/Screen-shot-2011-10-12-at-8.53.31-PM.png">
            <a:extLst>
              <a:ext uri="{FF2B5EF4-FFF2-40B4-BE49-F238E27FC236}">
                <a16:creationId xmlns:a16="http://schemas.microsoft.com/office/drawing/2014/main" id="{6C943284-1EA5-4581-B77B-1BA10E293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28" y="4575743"/>
            <a:ext cx="89154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 descr="http://teacherweb.com/NY/Quogue/Russell/Screen-shot-2011-10-12-at-8.53.31-PM.png">
            <a:extLst>
              <a:ext uri="{FF2B5EF4-FFF2-40B4-BE49-F238E27FC236}">
                <a16:creationId xmlns:a16="http://schemas.microsoft.com/office/drawing/2014/main" id="{EDFB1B0A-69BB-4F3D-969D-F8337441F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28" y="5709923"/>
            <a:ext cx="89154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1D9B7F-7DB1-E5E0-B2A1-B95CE9EC3C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480" y="77409"/>
            <a:ext cx="1364877" cy="10236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9857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85800" y="762000"/>
            <a:ext cx="7848600" cy="22860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314" name="TextBox 13"/>
          <p:cNvSpPr txBox="1">
            <a:spLocks noChangeArrowheads="1"/>
          </p:cNvSpPr>
          <p:nvPr/>
        </p:nvSpPr>
        <p:spPr bwMode="auto">
          <a:xfrm>
            <a:off x="40532" y="118247"/>
            <a:ext cx="194316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Name:___________</a:t>
            </a:r>
          </a:p>
        </p:txBody>
      </p:sp>
      <p:sp>
        <p:nvSpPr>
          <p:cNvPr id="13321" name="TextBox 15"/>
          <p:cNvSpPr txBox="1">
            <a:spLocks noChangeArrowheads="1"/>
          </p:cNvSpPr>
          <p:nvPr/>
        </p:nvSpPr>
        <p:spPr bwMode="auto">
          <a:xfrm>
            <a:off x="2204480" y="75067"/>
            <a:ext cx="533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Write a response to </a:t>
            </a:r>
            <a:r>
              <a:rPr lang="en-US" sz="1400" i="1" dirty="0">
                <a:latin typeface="Comic Sans MS" pitchFamily="66" charset="0"/>
              </a:rPr>
              <a:t>A Birthday Cake for George Washington.  </a:t>
            </a:r>
            <a:r>
              <a:rPr lang="en-US" sz="1400" dirty="0">
                <a:latin typeface="Comic Sans MS" pitchFamily="66" charset="0"/>
              </a:rPr>
              <a:t>Write about one thing that you found interesting in the story.</a:t>
            </a:r>
          </a:p>
        </p:txBody>
      </p:sp>
      <p:sp>
        <p:nvSpPr>
          <p:cNvPr id="13322" name="TextBox 16"/>
          <p:cNvSpPr txBox="1">
            <a:spLocks noChangeArrowheads="1"/>
          </p:cNvSpPr>
          <p:nvPr/>
        </p:nvSpPr>
        <p:spPr bwMode="auto">
          <a:xfrm>
            <a:off x="40532" y="3103562"/>
            <a:ext cx="9144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dirty="0">
                <a:latin typeface="Comic Sans MS" pitchFamily="66" charset="0"/>
              </a:rPr>
              <a:t>One thing I found interesting in the story was……</a:t>
            </a:r>
          </a:p>
        </p:txBody>
      </p:sp>
      <p:pic>
        <p:nvPicPr>
          <p:cNvPr id="14" name="Picture 4" descr="http://teacherweb.com/NY/Quogue/Russell/Screen-shot-2011-10-12-at-8.53.31-PM.png">
            <a:extLst>
              <a:ext uri="{FF2B5EF4-FFF2-40B4-BE49-F238E27FC236}">
                <a16:creationId xmlns:a16="http://schemas.microsoft.com/office/drawing/2014/main" id="{3A61585D-4F9A-4550-BE1A-ED69AECBA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047" y="3467737"/>
            <a:ext cx="89154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http://teacherweb.com/NY/Quogue/Russell/Screen-shot-2011-10-12-at-8.53.31-PM.png">
            <a:extLst>
              <a:ext uri="{FF2B5EF4-FFF2-40B4-BE49-F238E27FC236}">
                <a16:creationId xmlns:a16="http://schemas.microsoft.com/office/drawing/2014/main" id="{6C943284-1EA5-4581-B77B-1BA10E293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28" y="4575743"/>
            <a:ext cx="89154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 descr="http://teacherweb.com/NY/Quogue/Russell/Screen-shot-2011-10-12-at-8.53.31-PM.png">
            <a:extLst>
              <a:ext uri="{FF2B5EF4-FFF2-40B4-BE49-F238E27FC236}">
                <a16:creationId xmlns:a16="http://schemas.microsoft.com/office/drawing/2014/main" id="{EDFB1B0A-69BB-4F3D-969D-F8337441F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28" y="5709923"/>
            <a:ext cx="89154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70A224-DA8D-133E-3605-7951484B7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8480" y="105342"/>
            <a:ext cx="1370239" cy="170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345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85800" y="762000"/>
            <a:ext cx="7848600" cy="22860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314" name="TextBox 13"/>
          <p:cNvSpPr txBox="1">
            <a:spLocks noChangeArrowheads="1"/>
          </p:cNvSpPr>
          <p:nvPr/>
        </p:nvSpPr>
        <p:spPr bwMode="auto">
          <a:xfrm>
            <a:off x="0" y="179389"/>
            <a:ext cx="24344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Name:_______________</a:t>
            </a:r>
          </a:p>
        </p:txBody>
      </p:sp>
      <p:sp>
        <p:nvSpPr>
          <p:cNvPr id="13321" name="TextBox 15"/>
          <p:cNvSpPr txBox="1">
            <a:spLocks noChangeArrowheads="1"/>
          </p:cNvSpPr>
          <p:nvPr/>
        </p:nvSpPr>
        <p:spPr bwMode="auto">
          <a:xfrm>
            <a:off x="2434408" y="77272"/>
            <a:ext cx="533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Write a response to </a:t>
            </a:r>
            <a:r>
              <a:rPr lang="en-US" sz="1400" i="1" dirty="0">
                <a:latin typeface="Comic Sans MS" pitchFamily="66" charset="0"/>
              </a:rPr>
              <a:t>Born on the Water. </a:t>
            </a:r>
            <a:r>
              <a:rPr lang="en-US" sz="1400" dirty="0">
                <a:latin typeface="Comic Sans MS" pitchFamily="66" charset="0"/>
              </a:rPr>
              <a:t>Describe your first thoughts about the Ndongo people’s lives in Africa before they were born on the water.</a:t>
            </a:r>
          </a:p>
        </p:txBody>
      </p:sp>
      <p:sp>
        <p:nvSpPr>
          <p:cNvPr id="13322" name="TextBox 16"/>
          <p:cNvSpPr txBox="1">
            <a:spLocks noChangeArrowheads="1"/>
          </p:cNvSpPr>
          <p:nvPr/>
        </p:nvSpPr>
        <p:spPr bwMode="auto">
          <a:xfrm>
            <a:off x="194553" y="3048000"/>
            <a:ext cx="861083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latin typeface="Comic Sans MS" pitchFamily="66" charset="0"/>
              </a:rPr>
              <a:t>The Ndongo people’s lives in Africa...</a:t>
            </a:r>
          </a:p>
        </p:txBody>
      </p:sp>
      <p:pic>
        <p:nvPicPr>
          <p:cNvPr id="14" name="Picture 4" descr="http://teacherweb.com/NY/Quogue/Russell/Screen-shot-2011-10-12-at-8.53.31-PM.png">
            <a:extLst>
              <a:ext uri="{FF2B5EF4-FFF2-40B4-BE49-F238E27FC236}">
                <a16:creationId xmlns:a16="http://schemas.microsoft.com/office/drawing/2014/main" id="{3A61585D-4F9A-4550-BE1A-ED69AECBA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047" y="3467737"/>
            <a:ext cx="89154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http://teacherweb.com/NY/Quogue/Russell/Screen-shot-2011-10-12-at-8.53.31-PM.png">
            <a:extLst>
              <a:ext uri="{FF2B5EF4-FFF2-40B4-BE49-F238E27FC236}">
                <a16:creationId xmlns:a16="http://schemas.microsoft.com/office/drawing/2014/main" id="{6C943284-1EA5-4581-B77B-1BA10E293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28" y="4575743"/>
            <a:ext cx="89154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 descr="http://teacherweb.com/NY/Quogue/Russell/Screen-shot-2011-10-12-at-8.53.31-PM.png">
            <a:extLst>
              <a:ext uri="{FF2B5EF4-FFF2-40B4-BE49-F238E27FC236}">
                <a16:creationId xmlns:a16="http://schemas.microsoft.com/office/drawing/2014/main" id="{EDFB1B0A-69BB-4F3D-969D-F8337441F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28" y="5709923"/>
            <a:ext cx="89154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A picture containing text, water sport&#10;&#10;Description automatically generated">
            <a:extLst>
              <a:ext uri="{FF2B5EF4-FFF2-40B4-BE49-F238E27FC236}">
                <a16:creationId xmlns:a16="http://schemas.microsoft.com/office/drawing/2014/main" id="{D314ACE1-6AC4-1A90-C150-686B4C1CDF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131207"/>
            <a:ext cx="1261585" cy="126158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85800" y="762000"/>
            <a:ext cx="7848600" cy="22860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314" name="TextBox 13"/>
          <p:cNvSpPr txBox="1">
            <a:spLocks noChangeArrowheads="1"/>
          </p:cNvSpPr>
          <p:nvPr/>
        </p:nvSpPr>
        <p:spPr bwMode="auto">
          <a:xfrm>
            <a:off x="0" y="179388"/>
            <a:ext cx="194316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Name:___________</a:t>
            </a:r>
          </a:p>
        </p:txBody>
      </p:sp>
      <p:sp>
        <p:nvSpPr>
          <p:cNvPr id="13321" name="TextBox 15"/>
          <p:cNvSpPr txBox="1">
            <a:spLocks noChangeArrowheads="1"/>
          </p:cNvSpPr>
          <p:nvPr/>
        </p:nvSpPr>
        <p:spPr bwMode="auto">
          <a:xfrm>
            <a:off x="1943161" y="85540"/>
            <a:ext cx="533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Write a response to </a:t>
            </a:r>
            <a:r>
              <a:rPr lang="en-US" sz="1400" i="1" dirty="0">
                <a:latin typeface="Comic Sans MS" pitchFamily="66" charset="0"/>
              </a:rPr>
              <a:t>Born on the Water. </a:t>
            </a:r>
            <a:r>
              <a:rPr lang="en-US" sz="1400" dirty="0">
                <a:latin typeface="Comic Sans MS" pitchFamily="66" charset="0"/>
              </a:rPr>
              <a:t>Write about something you learned about the people’s language, hands, or bodies.</a:t>
            </a:r>
          </a:p>
        </p:txBody>
      </p:sp>
      <p:sp>
        <p:nvSpPr>
          <p:cNvPr id="13322" name="TextBox 16"/>
          <p:cNvSpPr txBox="1">
            <a:spLocks noChangeArrowheads="1"/>
          </p:cNvSpPr>
          <p:nvPr/>
        </p:nvSpPr>
        <p:spPr bwMode="auto">
          <a:xfrm>
            <a:off x="194553" y="3048000"/>
            <a:ext cx="861083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latin typeface="Comic Sans MS" pitchFamily="66" charset="0"/>
              </a:rPr>
              <a:t>The people were good at many things.  Write about one thing.</a:t>
            </a:r>
          </a:p>
        </p:txBody>
      </p:sp>
      <p:pic>
        <p:nvPicPr>
          <p:cNvPr id="14" name="Picture 4" descr="http://teacherweb.com/NY/Quogue/Russell/Screen-shot-2011-10-12-at-8.53.31-PM.png">
            <a:extLst>
              <a:ext uri="{FF2B5EF4-FFF2-40B4-BE49-F238E27FC236}">
                <a16:creationId xmlns:a16="http://schemas.microsoft.com/office/drawing/2014/main" id="{3A61585D-4F9A-4550-BE1A-ED69AECBA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047" y="3467737"/>
            <a:ext cx="89154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http://teacherweb.com/NY/Quogue/Russell/Screen-shot-2011-10-12-at-8.53.31-PM.png">
            <a:extLst>
              <a:ext uri="{FF2B5EF4-FFF2-40B4-BE49-F238E27FC236}">
                <a16:creationId xmlns:a16="http://schemas.microsoft.com/office/drawing/2014/main" id="{6C943284-1EA5-4581-B77B-1BA10E293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28" y="4575743"/>
            <a:ext cx="89154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 descr="http://teacherweb.com/NY/Quogue/Russell/Screen-shot-2011-10-12-at-8.53.31-PM.png">
            <a:extLst>
              <a:ext uri="{FF2B5EF4-FFF2-40B4-BE49-F238E27FC236}">
                <a16:creationId xmlns:a16="http://schemas.microsoft.com/office/drawing/2014/main" id="{EDFB1B0A-69BB-4F3D-969D-F8337441F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28" y="5709923"/>
            <a:ext cx="89154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A picture containing text, water sport&#10;&#10;Description automatically generated">
            <a:extLst>
              <a:ext uri="{FF2B5EF4-FFF2-40B4-BE49-F238E27FC236}">
                <a16:creationId xmlns:a16="http://schemas.microsoft.com/office/drawing/2014/main" id="{D314ACE1-6AC4-1A90-C150-686B4C1CDF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131207"/>
            <a:ext cx="1261585" cy="126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993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85800" y="762000"/>
            <a:ext cx="7848600" cy="22860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314" name="TextBox 13"/>
          <p:cNvSpPr txBox="1">
            <a:spLocks noChangeArrowheads="1"/>
          </p:cNvSpPr>
          <p:nvPr/>
        </p:nvSpPr>
        <p:spPr bwMode="auto">
          <a:xfrm>
            <a:off x="0" y="179388"/>
            <a:ext cx="194316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Name:___________</a:t>
            </a:r>
          </a:p>
        </p:txBody>
      </p:sp>
      <p:sp>
        <p:nvSpPr>
          <p:cNvPr id="13321" name="TextBox 15"/>
          <p:cNvSpPr txBox="1">
            <a:spLocks noChangeArrowheads="1"/>
          </p:cNvSpPr>
          <p:nvPr/>
        </p:nvSpPr>
        <p:spPr bwMode="auto">
          <a:xfrm>
            <a:off x="1943161" y="85540"/>
            <a:ext cx="533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Write a response to </a:t>
            </a:r>
            <a:r>
              <a:rPr lang="en-US" sz="1400" i="1" dirty="0">
                <a:latin typeface="Comic Sans MS" pitchFamily="66" charset="0"/>
              </a:rPr>
              <a:t>Born on the Water. </a:t>
            </a:r>
            <a:r>
              <a:rPr lang="en-US" sz="1400" dirty="0">
                <a:latin typeface="Comic Sans MS" pitchFamily="66" charset="0"/>
              </a:rPr>
              <a:t>Write about the trip people made across the ocean.</a:t>
            </a:r>
          </a:p>
        </p:txBody>
      </p:sp>
      <p:sp>
        <p:nvSpPr>
          <p:cNvPr id="13322" name="TextBox 16"/>
          <p:cNvSpPr txBox="1">
            <a:spLocks noChangeArrowheads="1"/>
          </p:cNvSpPr>
          <p:nvPr/>
        </p:nvSpPr>
        <p:spPr bwMode="auto">
          <a:xfrm>
            <a:off x="194553" y="3048000"/>
            <a:ext cx="861083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latin typeface="Comic Sans MS" pitchFamily="66" charset="0"/>
              </a:rPr>
              <a:t>The trip across the ocean was hard.  Write about one thing.</a:t>
            </a:r>
          </a:p>
        </p:txBody>
      </p:sp>
      <p:pic>
        <p:nvPicPr>
          <p:cNvPr id="14" name="Picture 4" descr="http://teacherweb.com/NY/Quogue/Russell/Screen-shot-2011-10-12-at-8.53.31-PM.png">
            <a:extLst>
              <a:ext uri="{FF2B5EF4-FFF2-40B4-BE49-F238E27FC236}">
                <a16:creationId xmlns:a16="http://schemas.microsoft.com/office/drawing/2014/main" id="{3A61585D-4F9A-4550-BE1A-ED69AECBA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047" y="3467737"/>
            <a:ext cx="89154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http://teacherweb.com/NY/Quogue/Russell/Screen-shot-2011-10-12-at-8.53.31-PM.png">
            <a:extLst>
              <a:ext uri="{FF2B5EF4-FFF2-40B4-BE49-F238E27FC236}">
                <a16:creationId xmlns:a16="http://schemas.microsoft.com/office/drawing/2014/main" id="{6C943284-1EA5-4581-B77B-1BA10E293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28" y="4575743"/>
            <a:ext cx="89154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 descr="http://teacherweb.com/NY/Quogue/Russell/Screen-shot-2011-10-12-at-8.53.31-PM.png">
            <a:extLst>
              <a:ext uri="{FF2B5EF4-FFF2-40B4-BE49-F238E27FC236}">
                <a16:creationId xmlns:a16="http://schemas.microsoft.com/office/drawing/2014/main" id="{EDFB1B0A-69BB-4F3D-969D-F8337441F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28" y="5709923"/>
            <a:ext cx="89154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A picture containing text, water sport&#10;&#10;Description automatically generated">
            <a:extLst>
              <a:ext uri="{FF2B5EF4-FFF2-40B4-BE49-F238E27FC236}">
                <a16:creationId xmlns:a16="http://schemas.microsoft.com/office/drawing/2014/main" id="{D314ACE1-6AC4-1A90-C150-686B4C1CDF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131207"/>
            <a:ext cx="1261585" cy="126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450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85800" y="762000"/>
            <a:ext cx="7848600" cy="22860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314" name="TextBox 13"/>
          <p:cNvSpPr txBox="1">
            <a:spLocks noChangeArrowheads="1"/>
          </p:cNvSpPr>
          <p:nvPr/>
        </p:nvSpPr>
        <p:spPr bwMode="auto">
          <a:xfrm>
            <a:off x="0" y="179388"/>
            <a:ext cx="194316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Name:___________</a:t>
            </a:r>
          </a:p>
        </p:txBody>
      </p:sp>
      <p:sp>
        <p:nvSpPr>
          <p:cNvPr id="13321" name="TextBox 15"/>
          <p:cNvSpPr txBox="1">
            <a:spLocks noChangeArrowheads="1"/>
          </p:cNvSpPr>
          <p:nvPr/>
        </p:nvSpPr>
        <p:spPr bwMode="auto">
          <a:xfrm>
            <a:off x="1943161" y="85540"/>
            <a:ext cx="533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>
                <a:latin typeface="Comic Sans MS" pitchFamily="66" charset="0"/>
              </a:rPr>
              <a:t>Write a response to </a:t>
            </a:r>
            <a:r>
              <a:rPr lang="en-US" sz="1400" i="1" dirty="0">
                <a:latin typeface="Comic Sans MS" pitchFamily="66" charset="0"/>
              </a:rPr>
              <a:t>Born on the Water.  </a:t>
            </a:r>
            <a:r>
              <a:rPr lang="en-US" sz="1400" dirty="0">
                <a:latin typeface="Comic Sans MS" pitchFamily="66" charset="0"/>
              </a:rPr>
              <a:t>Write about the changes for the people born on the water. Talk about anything positive in today’s reading.</a:t>
            </a:r>
          </a:p>
        </p:txBody>
      </p:sp>
      <p:sp>
        <p:nvSpPr>
          <p:cNvPr id="13322" name="TextBox 16"/>
          <p:cNvSpPr txBox="1">
            <a:spLocks noChangeArrowheads="1"/>
          </p:cNvSpPr>
          <p:nvPr/>
        </p:nvSpPr>
        <p:spPr bwMode="auto">
          <a:xfrm>
            <a:off x="194553" y="3048000"/>
            <a:ext cx="861083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latin typeface="Comic Sans MS" pitchFamily="66" charset="0"/>
              </a:rPr>
              <a:t>The people born on the water were </a:t>
            </a:r>
            <a:r>
              <a:rPr lang="en-US" sz="2200">
                <a:latin typeface="Comic Sans MS" pitchFamily="66" charset="0"/>
              </a:rPr>
              <a:t>hopeful because...</a:t>
            </a:r>
            <a:endParaRPr lang="en-US" sz="2200" dirty="0">
              <a:latin typeface="Comic Sans MS" pitchFamily="66" charset="0"/>
            </a:endParaRPr>
          </a:p>
        </p:txBody>
      </p:sp>
      <p:pic>
        <p:nvPicPr>
          <p:cNvPr id="14" name="Picture 4" descr="http://teacherweb.com/NY/Quogue/Russell/Screen-shot-2011-10-12-at-8.53.31-PM.png">
            <a:extLst>
              <a:ext uri="{FF2B5EF4-FFF2-40B4-BE49-F238E27FC236}">
                <a16:creationId xmlns:a16="http://schemas.microsoft.com/office/drawing/2014/main" id="{3A61585D-4F9A-4550-BE1A-ED69AECBA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047" y="3467737"/>
            <a:ext cx="89154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http://teacherweb.com/NY/Quogue/Russell/Screen-shot-2011-10-12-at-8.53.31-PM.png">
            <a:extLst>
              <a:ext uri="{FF2B5EF4-FFF2-40B4-BE49-F238E27FC236}">
                <a16:creationId xmlns:a16="http://schemas.microsoft.com/office/drawing/2014/main" id="{6C943284-1EA5-4581-B77B-1BA10E293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28" y="4575743"/>
            <a:ext cx="89154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 descr="http://teacherweb.com/NY/Quogue/Russell/Screen-shot-2011-10-12-at-8.53.31-PM.png">
            <a:extLst>
              <a:ext uri="{FF2B5EF4-FFF2-40B4-BE49-F238E27FC236}">
                <a16:creationId xmlns:a16="http://schemas.microsoft.com/office/drawing/2014/main" id="{EDFB1B0A-69BB-4F3D-969D-F8337441F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28" y="5709923"/>
            <a:ext cx="89154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A picture containing text, water sport&#10;&#10;Description automatically generated">
            <a:extLst>
              <a:ext uri="{FF2B5EF4-FFF2-40B4-BE49-F238E27FC236}">
                <a16:creationId xmlns:a16="http://schemas.microsoft.com/office/drawing/2014/main" id="{D314ACE1-6AC4-1A90-C150-686B4C1CDF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131207"/>
            <a:ext cx="1261585" cy="126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3831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</TotalTime>
  <Words>388</Words>
  <Application>Microsoft Office PowerPoint</Application>
  <PresentationFormat>On-screen Show (4:3)</PresentationFormat>
  <Paragraphs>30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sklavery</dc:creator>
  <cp:lastModifiedBy>shanahan.kim@gmail.com</cp:lastModifiedBy>
  <cp:revision>47</cp:revision>
  <cp:lastPrinted>2022-12-19T18:57:51Z</cp:lastPrinted>
  <dcterms:created xsi:type="dcterms:W3CDTF">2016-11-02T15:20:30Z</dcterms:created>
  <dcterms:modified xsi:type="dcterms:W3CDTF">2022-12-19T20:24:02Z</dcterms:modified>
</cp:coreProperties>
</file>