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y="6858000" cx="9144000"/>
  <p:notesSz cx="6858000" cy="9144000"/>
  <p:embeddedFontLst>
    <p:embeddedFont>
      <p:font typeface="Tahoma"/>
      <p:regular r:id="rId70"/>
      <p:bold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Tahoma-bold.fntdata"/><Relationship Id="rId70" Type="http://schemas.openxmlformats.org/officeDocument/2006/relationships/font" Target="fonts/Tahoma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74638" y="550863"/>
            <a:ext cx="82375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06375" y="2754313"/>
            <a:ext cx="5697538" cy="60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92100" y="6196012"/>
            <a:ext cx="1905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746375" y="6196012"/>
            <a:ext cx="398145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246937" y="6196012"/>
            <a:ext cx="1676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77800" y="1652588"/>
            <a:ext cx="4316413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646613" y="1652588"/>
            <a:ext cx="4316412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77800" y="1652588"/>
            <a:ext cx="4316413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6613" y="1652588"/>
            <a:ext cx="4316412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 rot="5400000">
            <a:off x="4904581" y="2001045"/>
            <a:ext cx="5921375" cy="2195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 rot="5400000">
            <a:off x="435769" y="-119856"/>
            <a:ext cx="5921375" cy="643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 rot="5400000">
            <a:off x="2366962" y="-536576"/>
            <a:ext cx="4406900" cy="878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2750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92100" y="6196012"/>
            <a:ext cx="1905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746375" y="6196012"/>
            <a:ext cx="398145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246937" y="6196012"/>
            <a:ext cx="1676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2750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53987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57537" y="6248400"/>
            <a:ext cx="289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600200" y="4648200"/>
            <a:ext cx="6400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7: The Geography of Languages and Religions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Holly Barcus, Morehead State University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Joe Naumann, UMSL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85800" y="0"/>
            <a:ext cx="6400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Geography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People, Places, and Environment, 3e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Edward F. Bergman</a:t>
            </a:r>
            <a:br>
              <a:rPr b="0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H. Renwick</a:t>
            </a:r>
            <a:endParaRPr/>
          </a:p>
        </p:txBody>
      </p:sp>
      <p:pic>
        <p:nvPicPr>
          <p:cNvPr descr="anim_menorah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762000"/>
            <a:ext cx="10937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p_cross_bread_glowing_md_clr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133600"/>
            <a:ext cx="1543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ques_anim" id="105" name="Google Shape;1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391150"/>
            <a:ext cx="13620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jor religions in color"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2362200"/>
            <a:ext cx="2819400" cy="223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Development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457200" y="1219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Protolanguage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ancestor to any group of today’s languages</a:t>
            </a:r>
            <a:endParaRPr/>
          </a:p>
          <a:p>
            <a:pPr indent="-15875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family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Languages related by descent from a common protolanguage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of the same language family may not be mutually intelligible</a:t>
            </a:r>
            <a:endParaRPr/>
          </a:p>
          <a:p>
            <a:pPr indent="-15875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Cognates – words related somewhat like cousins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i.e. reign or royal (English) &amp; Rajah (Hindi)</a:t>
            </a:r>
            <a:endParaRPr/>
          </a:p>
          <a:p>
            <a:pPr indent="-15875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Etymology – study of word origins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Indo-European Language Family 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81000" y="1766887"/>
            <a:ext cx="8458200" cy="509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 by Sir William Jones, 1786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Proto-Indo-European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ancestor of many modern languages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Grimm’s Law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forth by Jacob Grimm of the Brothers Grimm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Accounts for sound shifts as language family differentiated.</a:t>
            </a:r>
            <a:endParaRPr/>
          </a:p>
          <a:p>
            <a:pPr indent="-158750" lvl="0" marL="34290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3"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8125"/>
            <a:ext cx="9144000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>
            <p:ph type="title"/>
          </p:nvPr>
        </p:nvSpPr>
        <p:spPr>
          <a:xfrm>
            <a:off x="0" y="138112"/>
            <a:ext cx="7550150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Family – “extended family”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762000" y="120650"/>
            <a:ext cx="7467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Indo-European Hearth?</a:t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762000" y="5638800"/>
            <a:ext cx="7543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Hearth in vicinity of Turkey (Anatolia)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Likely diffusion routes</a:t>
            </a:r>
            <a:endParaRPr/>
          </a:p>
        </p:txBody>
      </p:sp>
      <p:pic>
        <p:nvPicPr>
          <p:cNvPr descr="possible early indo-european migrations" id="188" name="Google Shape;1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7620000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4"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3337"/>
            <a:ext cx="8991600" cy="682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>
            <p:ph type="title"/>
          </p:nvPr>
        </p:nvSpPr>
        <p:spPr>
          <a:xfrm>
            <a:off x="3810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Families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Geography of Writing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228600" y="1371600"/>
            <a:ext cx="860266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Orthography – has spatial characteristics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of writing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Sumerians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Olmec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Alphabets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Cyrillic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Arabic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the same spoken language is written in different scripts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Non-alphabetic - pictographic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Chinese, Japanese, Korean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5"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920750"/>
            <a:ext cx="6705600" cy="59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0" y="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spoken language but different scripts</a:t>
            </a:r>
            <a:endParaRPr/>
          </a:p>
        </p:txBody>
      </p:sp>
      <p:cxnSp>
        <p:nvCxnSpPr>
          <p:cNvPr id="208" name="Google Shape;208;p30"/>
          <p:cNvCxnSpPr/>
          <p:nvPr/>
        </p:nvCxnSpPr>
        <p:spPr>
          <a:xfrm flipH="1">
            <a:off x="3124200" y="533400"/>
            <a:ext cx="914400" cy="1676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9" name="Google Shape;209;p30"/>
          <p:cNvCxnSpPr/>
          <p:nvPr/>
        </p:nvCxnSpPr>
        <p:spPr>
          <a:xfrm>
            <a:off x="4038600" y="533400"/>
            <a:ext cx="304800" cy="1600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10" name="Google Shape;210;p30"/>
          <p:cNvSpPr txBox="1"/>
          <p:nvPr/>
        </p:nvSpPr>
        <p:spPr>
          <a:xfrm rot="-5400000">
            <a:off x="3056731" y="3572668"/>
            <a:ext cx="1182687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script</a:t>
            </a:r>
            <a:endParaRPr/>
          </a:p>
        </p:txBody>
      </p:sp>
      <p:cxnSp>
        <p:nvCxnSpPr>
          <p:cNvPr id="211" name="Google Shape;211;p30"/>
          <p:cNvCxnSpPr/>
          <p:nvPr/>
        </p:nvCxnSpPr>
        <p:spPr>
          <a:xfrm rot="10800000">
            <a:off x="3200400" y="3048000"/>
            <a:ext cx="381000" cy="381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3733800" y="4572000"/>
            <a:ext cx="533400" cy="533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6"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991600" cy="67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>
            <p:ph type="title"/>
          </p:nvPr>
        </p:nvSpPr>
        <p:spPr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Groups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32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Toponymy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of place names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features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Origins/values of inhabitants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structures, religions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or past heroes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7"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35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>
            <p:ph type="title"/>
          </p:nvPr>
        </p:nvSpPr>
        <p:spPr>
          <a:xfrm>
            <a:off x="5410200" y="1295400"/>
            <a:ext cx="3733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Political Change &amp; Name Change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&amp; Religion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most important forces that bond and define human cultures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most important factors defining culture regions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8" id="236" name="Google Shape;2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5562"/>
            <a:ext cx="9144000" cy="691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>
            <p:ph type="title"/>
          </p:nvPr>
        </p:nvSpPr>
        <p:spPr>
          <a:xfrm>
            <a:off x="0" y="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Names Indicate Origins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3" name="Google Shape;243;p35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Linguistic Differentiation</a:t>
            </a:r>
            <a:endParaRPr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457200" y="15240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languages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Imposed or encouraged by government with varying success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facto or de jure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 building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Philological nationalism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that mother tongues have given birth to nations.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 societies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Imposed official languages by colonial ruler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spoken by locals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Multiple Language States</a:t>
            </a:r>
            <a:endParaRPr/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381000" y="1295400"/>
            <a:ext cx="8450262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Polyglot states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multiple official languages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promote political devolution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always lingua franca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major dialects in 13 colonies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Non-English languages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is de facto official language, not de jure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T02"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8077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2" name="Google Shape;262;p38"/>
          <p:cNvSpPr txBox="1"/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World’s Major Religions</a:t>
            </a:r>
            <a:endParaRPr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04800" y="1219200"/>
            <a:ext cx="8839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of beliefs guiding behavior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Orthopraxy (correctness of action or practice)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oriented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Orthodoxy (“correctness” of belief or verbal expression)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Theological/philosophical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Fundamentalism -- 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strict maintenance of the ancient or essential doctrines of any religion or ideology.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Secularism -- 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philosophy or world view that stresses human values without reference to religion or spirituality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9" name="Google Shape;269;p3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Religions</a:t>
            </a:r>
            <a:endParaRPr/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457200" y="15240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and Distribution of Religions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Universalizing: Christianity, Islam, Buddhism all proselytize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Christianity is the most widespread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Africa, Islam is the fastest growing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SubSaharan Africa - Christianity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Ethnic:  Judaism, Hinduism, Shintoism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Tribal (traditional) – small-size ethnic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14" id="275" name="Google Shape;2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>
            <p:ph type="title"/>
          </p:nvPr>
        </p:nvSpPr>
        <p:spPr>
          <a:xfrm>
            <a:off x="2362200" y="6019800"/>
            <a:ext cx="4572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Religion Regions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T03" id="281" name="Google Shape;28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7" name="Google Shape;287;p42"/>
          <p:cNvSpPr txBox="1"/>
          <p:nvPr>
            <p:ph type="title"/>
          </p:nvPr>
        </p:nvSpPr>
        <p:spPr>
          <a:xfrm>
            <a:off x="5105400" y="228600"/>
            <a:ext cx="2514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Judaism</a:t>
            </a:r>
            <a:endParaRPr/>
          </a:p>
        </p:txBody>
      </p:sp>
      <p:pic>
        <p:nvPicPr>
          <p:cNvPr descr="Shema" id="288" name="Google Shape;2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403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daism" id="289" name="Google Shape;28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943225"/>
            <a:ext cx="48768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5" name="Google Shape;295;p43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Judaism</a:t>
            </a:r>
            <a:endParaRPr/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609600" y="11430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million adherents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Monotheistic (claims to the oldest one)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covenant with Abraham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Scriptures: Torah – 5 books of the “Law”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Genesis, Exodus, Leviticus, Numbers, Deuteronomy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Orthodox, Conservative, Reform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Israel – More Jews in New York City than in Isreal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Homeland for Jewish people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1948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 between Israel and Palestine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Defining Language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228600" y="1371600"/>
            <a:ext cx="7769225" cy="509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 and combination of words used to communicate within a group of people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cultural index</a:t>
            </a:r>
            <a:endParaRPr/>
          </a:p>
          <a:p>
            <a:pPr indent="-13335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individual perception of world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2" name="Google Shape;302;p44"/>
          <p:cNvSpPr txBox="1"/>
          <p:nvPr>
            <p:ph type="title"/>
          </p:nvPr>
        </p:nvSpPr>
        <p:spPr>
          <a:xfrm>
            <a:off x="206375" y="138112"/>
            <a:ext cx="7343775" cy="7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Jewish Worship</a:t>
            </a:r>
            <a:endParaRPr/>
          </a:p>
        </p:txBody>
      </p:sp>
      <p:sp>
        <p:nvSpPr>
          <p:cNvPr id="303" name="Google Shape;303;p44"/>
          <p:cNvSpPr txBox="1"/>
          <p:nvPr>
            <p:ph idx="1" type="body"/>
          </p:nvPr>
        </p:nvSpPr>
        <p:spPr>
          <a:xfrm>
            <a:off x="4495800" y="1766887"/>
            <a:ext cx="4648200" cy="509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Synagogue came into existence during exile after the temple, which had previously been the center of worship, had been destroyed and many Jews had been taken to Babylon as captives.</a:t>
            </a:r>
            <a:endParaRPr/>
          </a:p>
        </p:txBody>
      </p:sp>
      <p:pic>
        <p:nvPicPr>
          <p:cNvPr descr="Jewish synagogue" id="304" name="Google Shape;304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" y="1066800"/>
            <a:ext cx="42291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0" name="Google Shape;310;p45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Christianity</a:t>
            </a:r>
            <a:endParaRPr/>
          </a:p>
        </p:txBody>
      </p:sp>
      <p:pic>
        <p:nvPicPr>
          <p:cNvPr descr="Christianity" id="311" name="Google Shape;31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371600"/>
            <a:ext cx="4325937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7" name="Google Shape;317;p46"/>
          <p:cNvSpPr txBox="1"/>
          <p:nvPr>
            <p:ph type="title"/>
          </p:nvPr>
        </p:nvSpPr>
        <p:spPr>
          <a:xfrm>
            <a:off x="0" y="152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Christianity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Emerged from Judaism – Jesus was a Jew!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Coptic Church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Alexandria in CE 41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present in Egypt and </a:t>
            </a:r>
            <a:r>
              <a:rPr b="1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Ethiopia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religion of Roman Empire – 312 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Facilitated geographical spread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for its bureaucratic structure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with Eastern Orthodox 11</a:t>
            </a:r>
            <a:r>
              <a:rPr b="0" baseline="3000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 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Ages – preserver of European culture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Protestant Reformation 1517 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growth in Africa, Asia and Latin America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Google Shape;324;p47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Christian Fundamentals</a:t>
            </a:r>
            <a:endParaRPr/>
          </a:p>
        </p:txBody>
      </p:sp>
      <p:sp>
        <p:nvSpPr>
          <p:cNvPr id="325" name="Google Shape;325;p47"/>
          <p:cNvSpPr txBox="1"/>
          <p:nvPr>
            <p:ph idx="1" type="body"/>
          </p:nvPr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of almost complete agreement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Sacraments of Baptism &amp; Matrimony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Monotheism involving one God in a trinity of persons (referred to as a mystery)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Blessing and sharing bread and wine at least in memory of Jesus sacrifice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Jesus was/is 100% God and 100% human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Salvation comes from belief in and acceptance of Jesus as one’s savior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a second coming at the end of time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1" name="Google Shape;331;p48"/>
          <p:cNvSpPr txBox="1"/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Christian Denominations</a:t>
            </a:r>
            <a:endParaRPr/>
          </a:p>
        </p:txBody>
      </p:sp>
      <p:sp>
        <p:nvSpPr>
          <p:cNvPr id="332" name="Google Shape;332;p48"/>
          <p:cNvSpPr txBox="1"/>
          <p:nvPr>
            <p:ph idx="1" type="body"/>
          </p:nvPr>
        </p:nvSpPr>
        <p:spPr>
          <a:xfrm>
            <a:off x="152400" y="1219200"/>
            <a:ext cx="8991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Coptic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Eastern Orthodox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Greek, Serbian, Russian, Armenian, etc.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Catholic – Latin Rite &amp; Greek Rite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 single denomination in the USA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Protestant – hundreds of denominations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Luther, Calvin, Zwingli, etc.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Peripheral – significant differences from the mainstream Christian denominations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Mormon, Jehova Witnesses, etc.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8" name="Google Shape;338;p4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Islam</a:t>
            </a:r>
            <a:endParaRPr/>
          </a:p>
        </p:txBody>
      </p:sp>
      <p:pic>
        <p:nvPicPr>
          <p:cNvPr descr="Islam" id="339" name="Google Shape;3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114425"/>
            <a:ext cx="5562600" cy="544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5" name="Google Shape;345;p50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Islam</a:t>
            </a:r>
            <a:endParaRPr/>
          </a:p>
        </p:txBody>
      </p:sp>
      <p:sp>
        <p:nvSpPr>
          <p:cNvPr id="346" name="Google Shape;346;p50"/>
          <p:cNvSpPr txBox="1"/>
          <p:nvPr>
            <p:ph idx="1" type="body"/>
          </p:nvPr>
        </p:nvSpPr>
        <p:spPr>
          <a:xfrm>
            <a:off x="0" y="1143000"/>
            <a:ext cx="7467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Muhammad the final prophet– 622 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Allah (word for God)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Monotheistic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Sects: Sunni – 85% and Shiite – 15%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Koran is sufficient to direct all aspects of life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clergy or building required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Jews &amp; Christians – people of the book</a:t>
            </a:r>
            <a:endParaRPr/>
          </a:p>
        </p:txBody>
      </p:sp>
      <p:pic>
        <p:nvPicPr>
          <p:cNvPr descr="MINIRET" id="347" name="Google Shape;347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133600"/>
            <a:ext cx="1620837" cy="4113212"/>
          </a:xfrm>
          <a:prstGeom prst="rect">
            <a:avLst/>
          </a:prstGeom>
          <a:noFill/>
          <a:ln cap="flat" cmpd="tri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3" name="Google Shape;353;p51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Five Pillars</a:t>
            </a:r>
            <a:endParaRPr/>
          </a:p>
        </p:txBody>
      </p:sp>
      <p:sp>
        <p:nvSpPr>
          <p:cNvPr id="354" name="Google Shape;354;p51"/>
          <p:cNvSpPr txBox="1"/>
          <p:nvPr>
            <p:ph idx="1" type="body"/>
          </p:nvPr>
        </p:nvSpPr>
        <p:spPr>
          <a:xfrm>
            <a:off x="0" y="2819400"/>
            <a:ext cx="8153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Pillars of Islam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in one God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daily prayers facing Mecca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Generous alms (help to poor)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Fasting during the holy month of Ramadan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 to Mecca (hajj)</a:t>
            </a:r>
            <a:endParaRPr/>
          </a:p>
        </p:txBody>
      </p:sp>
      <p:pic>
        <p:nvPicPr>
          <p:cNvPr descr="07-02RF" id="355" name="Google Shape;355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0"/>
            <a:ext cx="4648200" cy="38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1" name="Google Shape;361;p52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Hinduism</a:t>
            </a:r>
            <a:endParaRPr/>
          </a:p>
        </p:txBody>
      </p:sp>
      <p:pic>
        <p:nvPicPr>
          <p:cNvPr descr="Hinduism" id="362" name="Google Shape;36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375" y="1066800"/>
            <a:ext cx="4792662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8" name="Google Shape;368;p53"/>
          <p:cNvSpPr txBox="1"/>
          <p:nvPr>
            <p:ph type="title"/>
          </p:nvPr>
        </p:nvSpPr>
        <p:spPr>
          <a:xfrm>
            <a:off x="3810000" y="0"/>
            <a:ext cx="487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Hinduism</a:t>
            </a:r>
            <a:endParaRPr/>
          </a:p>
        </p:txBody>
      </p:sp>
      <p:sp>
        <p:nvSpPr>
          <p:cNvPr id="369" name="Google Shape;369;p53"/>
          <p:cNvSpPr txBox="1"/>
          <p:nvPr>
            <p:ph idx="1" type="body"/>
          </p:nvPr>
        </p:nvSpPr>
        <p:spPr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ancient religious tradition in Asia (world?)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Vedas – Hindu sacred texts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viewed as monothestic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Brahman, priestly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Kshatriya, warrior/ruler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Vaisya, tradesman and farmer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Sudra, servant and laborer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Untouchables (de facto 5</a:t>
            </a:r>
            <a:r>
              <a:rPr b="0" baseline="3000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caste)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belief is in reincarnation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Transmigration of the soul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Cycles of creation – birth to death to birth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of dharma &amp; karma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on diet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Regions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81000" y="1371600"/>
            <a:ext cx="845026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Dialects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 variations within a language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language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formal rule of diction and grammar</a:t>
            </a:r>
            <a:endParaRPr/>
          </a:p>
          <a:p>
            <a:pPr indent="-15875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language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language for any given country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Defacto or Dejure?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 franca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language of international discourse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5" name="Google Shape;375;p54"/>
          <p:cNvSpPr txBox="1"/>
          <p:nvPr>
            <p:ph type="title"/>
          </p:nvPr>
        </p:nvSpPr>
        <p:spPr>
          <a:xfrm>
            <a:off x="1066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Hinduism</a:t>
            </a:r>
            <a:endParaRPr/>
          </a:p>
        </p:txBody>
      </p:sp>
      <p:sp>
        <p:nvSpPr>
          <p:cNvPr id="376" name="Google Shape;376;p54"/>
          <p:cNvSpPr txBox="1"/>
          <p:nvPr>
            <p:ph idx="1" type="body"/>
          </p:nvPr>
        </p:nvSpPr>
        <p:spPr>
          <a:xfrm>
            <a:off x="228600" y="14478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clergy or religious requirements –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real splintering or sects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practices in many ways &amp; at many levels so there was no need to “split off.”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concept of a personal God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individual is seeking to comprehend the ultimate reality while living out his/her dharma with the goal of union with Brahman once the cycle of reincarnation is ended.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Brahman relationships" id="382" name="Google Shape;382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3" name="Google Shape;383;p55"/>
          <p:cNvSpPr txBox="1"/>
          <p:nvPr>
            <p:ph type="title"/>
          </p:nvPr>
        </p:nvSpPr>
        <p:spPr>
          <a:xfrm>
            <a:off x="1524000" y="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Monotheism?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9" name="Google Shape;389;p56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Sikhism</a:t>
            </a:r>
            <a:endParaRPr/>
          </a:p>
        </p:txBody>
      </p:sp>
      <p:pic>
        <p:nvPicPr>
          <p:cNvPr id="390" name="Google Shape;390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12" y="1951037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6" name="Google Shape;396;p57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Sikhism</a:t>
            </a:r>
            <a:endParaRPr/>
          </a:p>
        </p:txBody>
      </p:sp>
      <p:sp>
        <p:nvSpPr>
          <p:cNvPr id="397" name="Google Shape;397;p57"/>
          <p:cNvSpPr txBox="1"/>
          <p:nvPr>
            <p:ph idx="1" type="body"/>
          </p:nvPr>
        </p:nvSpPr>
        <p:spPr>
          <a:xfrm>
            <a:off x="304800" y="1766887"/>
            <a:ext cx="8839200" cy="509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Sikhism (attempt to reconcile Islam &amp; Hinduism)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Offshoot of Hinduism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Centered around the Punjab area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Guru Nanak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3" name="Google Shape;403;p58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/>
          </a:p>
        </p:txBody>
      </p:sp>
      <p:pic>
        <p:nvPicPr>
          <p:cNvPr descr="Buddhism" id="404" name="Google Shape;40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066800"/>
            <a:ext cx="4826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0" name="Google Shape;410;p5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/>
          </a:p>
        </p:txBody>
      </p:sp>
      <p:sp>
        <p:nvSpPr>
          <p:cNvPr id="411" name="Google Shape;411;p59"/>
          <p:cNvSpPr txBox="1"/>
          <p:nvPr>
            <p:ph idx="1" type="body"/>
          </p:nvPr>
        </p:nvSpPr>
        <p:spPr>
          <a:xfrm>
            <a:off x="304800" y="1371600"/>
            <a:ext cx="8839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Siddhartha Gautama – Kshatriya Caste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Buddha – Enlightened One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Noble Truths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involves suffering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of suffering is desire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Elimination of desire ends suffering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thinking and behavior eliminate desire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Diffused from India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7" name="Google Shape;417;p60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/>
          </a:p>
        </p:txBody>
      </p:sp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228600" y="1371600"/>
            <a:ext cx="8915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Nirvana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Buddhism is a way of living that achieves release from reincarnation and suffering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God is not knowable, so is, therefore, not a major concern in Buddhism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Buddha (Siddhartha Gautama) rejected the caste system</a:t>
            </a:r>
            <a:endParaRPr/>
          </a:p>
          <a:p>
            <a:pPr indent="-107950" lvl="0" marL="34290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4" name="Google Shape;424;p61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endParaRPr/>
          </a:p>
        </p:txBody>
      </p:sp>
      <p:sp>
        <p:nvSpPr>
          <p:cNvPr id="425" name="Google Shape;425;p61"/>
          <p:cNvSpPr txBox="1"/>
          <p:nvPr>
            <p:ph idx="1" type="body"/>
          </p:nvPr>
        </p:nvSpPr>
        <p:spPr>
          <a:xfrm>
            <a:off x="533400" y="1766887"/>
            <a:ext cx="8610600" cy="509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Scriptures: Vinaya (discipline) – expanded later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Branches: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Theravada (south) – monk seeks own deliverance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Mahayana (north) – role of bodhisattvas &amp; ritual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Tibetan Lamaism – example of syncretism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1" name="Google Shape;431;p62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Branches of Buddhism</a:t>
            </a:r>
            <a:endParaRPr/>
          </a:p>
        </p:txBody>
      </p:sp>
      <p:pic>
        <p:nvPicPr>
          <p:cNvPr descr="branches of buddhism" id="432" name="Google Shape;43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828800"/>
            <a:ext cx="80010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burma - inside temple" id="438" name="Google Shape;438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43000"/>
            <a:ext cx="7391400" cy="5543550"/>
          </a:xfrm>
          <a:prstGeom prst="rect">
            <a:avLst/>
          </a:prstGeom>
          <a:noFill/>
          <a:ln cap="flat" cmpd="sng" w="76200">
            <a:solidFill>
              <a:srgbClr val="FFCC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39" name="Google Shape;439;p63"/>
          <p:cNvSpPr txBox="1"/>
          <p:nvPr>
            <p:ph type="title"/>
          </p:nvPr>
        </p:nvSpPr>
        <p:spPr>
          <a:xfrm>
            <a:off x="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Eight-Fold Path</a:t>
            </a:r>
            <a:endParaRPr/>
          </a:p>
        </p:txBody>
      </p:sp>
      <p:grpSp>
        <p:nvGrpSpPr>
          <p:cNvPr id="440" name="Google Shape;440;p63"/>
          <p:cNvGrpSpPr/>
          <p:nvPr/>
        </p:nvGrpSpPr>
        <p:grpSpPr>
          <a:xfrm>
            <a:off x="228600" y="1219200"/>
            <a:ext cx="7239000" cy="5495925"/>
            <a:chOff x="-3" y="-3"/>
            <a:chExt cx="3799" cy="3462"/>
          </a:xfrm>
        </p:grpSpPr>
        <p:grpSp>
          <p:nvGrpSpPr>
            <p:cNvPr id="441" name="Google Shape;441;p63"/>
            <p:cNvGrpSpPr/>
            <p:nvPr/>
          </p:nvGrpSpPr>
          <p:grpSpPr>
            <a:xfrm>
              <a:off x="0" y="0"/>
              <a:ext cx="3793" cy="3456"/>
              <a:chOff x="0" y="0"/>
              <a:chExt cx="3793" cy="3456"/>
            </a:xfrm>
          </p:grpSpPr>
          <p:grpSp>
            <p:nvGrpSpPr>
              <p:cNvPr id="442" name="Google Shape;442;p63"/>
              <p:cNvGrpSpPr/>
              <p:nvPr/>
            </p:nvGrpSpPr>
            <p:grpSpPr>
              <a:xfrm>
                <a:off x="0" y="0"/>
                <a:ext cx="1641" cy="672"/>
                <a:chOff x="0" y="0"/>
                <a:chExt cx="1641" cy="672"/>
              </a:xfrm>
            </p:grpSpPr>
            <p:sp>
              <p:nvSpPr>
                <p:cNvPr id="443" name="Google Shape;443;p63"/>
                <p:cNvSpPr txBox="1"/>
                <p:nvPr/>
              </p:nvSpPr>
              <p:spPr>
                <a:xfrm>
                  <a:off x="43" y="0"/>
                  <a:ext cx="1555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342775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600"/>
                    <a:buFont typeface="Arial"/>
                    <a:buNone/>
                  </a:pPr>
                  <a:r>
                    <a:rPr b="1" i="0" lang="en-US" sz="26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 Way</a:t>
                  </a: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(the 8-Fold Path)</a:t>
                  </a:r>
                  <a:endParaRPr/>
                </a:p>
              </p:txBody>
            </p:sp>
            <p:sp>
              <p:nvSpPr>
                <p:cNvPr id="444" name="Google Shape;444;p63"/>
                <p:cNvSpPr txBox="1"/>
                <p:nvPr/>
              </p:nvSpPr>
              <p:spPr>
                <a:xfrm>
                  <a:off x="0" y="0"/>
                  <a:ext cx="1641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5" name="Google Shape;445;p63"/>
              <p:cNvGrpSpPr/>
              <p:nvPr/>
            </p:nvGrpSpPr>
            <p:grpSpPr>
              <a:xfrm>
                <a:off x="1641" y="0"/>
                <a:ext cx="2152" cy="672"/>
                <a:chOff x="1641" y="0"/>
                <a:chExt cx="2152" cy="672"/>
              </a:xfrm>
            </p:grpSpPr>
            <p:sp>
              <p:nvSpPr>
                <p:cNvPr id="446" name="Google Shape;446;p63"/>
                <p:cNvSpPr txBox="1"/>
                <p:nvPr/>
              </p:nvSpPr>
              <p:spPr>
                <a:xfrm>
                  <a:off x="1684" y="0"/>
                  <a:ext cx="206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 threefold scheme of morality</a:t>
                  </a:r>
                  <a:endParaRPr/>
                </a:p>
              </p:txBody>
            </p:sp>
            <p:sp>
              <p:nvSpPr>
                <p:cNvPr id="447" name="Google Shape;447;p63"/>
                <p:cNvSpPr txBox="1"/>
                <p:nvPr/>
              </p:nvSpPr>
              <p:spPr>
                <a:xfrm>
                  <a:off x="1641" y="0"/>
                  <a:ext cx="215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8" name="Google Shape;448;p63"/>
              <p:cNvGrpSpPr/>
              <p:nvPr/>
            </p:nvGrpSpPr>
            <p:grpSpPr>
              <a:xfrm>
                <a:off x="0" y="672"/>
                <a:ext cx="1641" cy="864"/>
                <a:chOff x="0" y="672"/>
                <a:chExt cx="1641" cy="864"/>
              </a:xfrm>
            </p:grpSpPr>
            <p:sp>
              <p:nvSpPr>
                <p:cNvPr id="449" name="Google Shape;449;p63"/>
                <p:cNvSpPr txBox="1"/>
                <p:nvPr/>
              </p:nvSpPr>
              <p:spPr>
                <a:xfrm>
                  <a:off x="43" y="672"/>
                  <a:ext cx="1555" cy="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1.</a:t>
                  </a:r>
                  <a:r>
                    <a:rPr b="1" i="0" lang="en-US" sz="22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understanding</a:t>
                  </a:r>
                  <a:endParaRPr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2.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thought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63"/>
                <p:cNvSpPr txBox="1"/>
                <p:nvPr/>
              </p:nvSpPr>
              <p:spPr>
                <a:xfrm>
                  <a:off x="0" y="672"/>
                  <a:ext cx="1641" cy="86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1" name="Google Shape;451;p63"/>
              <p:cNvGrpSpPr/>
              <p:nvPr/>
            </p:nvGrpSpPr>
            <p:grpSpPr>
              <a:xfrm>
                <a:off x="1641" y="672"/>
                <a:ext cx="1166" cy="864"/>
                <a:chOff x="1641" y="672"/>
                <a:chExt cx="1166" cy="864"/>
              </a:xfrm>
            </p:grpSpPr>
            <p:sp>
              <p:nvSpPr>
                <p:cNvPr id="452" name="Google Shape;452;p63"/>
                <p:cNvSpPr txBox="1"/>
                <p:nvPr/>
              </p:nvSpPr>
              <p:spPr>
                <a:xfrm>
                  <a:off x="1684" y="672"/>
                  <a:ext cx="1080" cy="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Faith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(initially)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63"/>
                <p:cNvSpPr txBox="1"/>
                <p:nvPr/>
              </p:nvSpPr>
              <p:spPr>
                <a:xfrm>
                  <a:off x="1641" y="672"/>
                  <a:ext cx="1166" cy="86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4" name="Google Shape;454;p63"/>
              <p:cNvGrpSpPr/>
              <p:nvPr/>
            </p:nvGrpSpPr>
            <p:grpSpPr>
              <a:xfrm>
                <a:off x="2807" y="672"/>
                <a:ext cx="986" cy="2784"/>
                <a:chOff x="2807" y="672"/>
                <a:chExt cx="986" cy="2784"/>
              </a:xfrm>
            </p:grpSpPr>
            <p:sp>
              <p:nvSpPr>
                <p:cNvPr id="455" name="Google Shape;455;p63"/>
                <p:cNvSpPr txBox="1"/>
                <p:nvPr/>
              </p:nvSpPr>
              <p:spPr>
                <a:xfrm>
                  <a:off x="2850" y="672"/>
                  <a:ext cx="900" cy="2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Wisdom: III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(ultimately)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63"/>
                <p:cNvSpPr txBox="1"/>
                <p:nvPr/>
              </p:nvSpPr>
              <p:spPr>
                <a:xfrm>
                  <a:off x="2807" y="672"/>
                  <a:ext cx="986" cy="278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7" name="Google Shape;457;p63"/>
              <p:cNvGrpSpPr/>
              <p:nvPr/>
            </p:nvGrpSpPr>
            <p:grpSpPr>
              <a:xfrm>
                <a:off x="0" y="1536"/>
                <a:ext cx="1641" cy="864"/>
                <a:chOff x="0" y="1536"/>
                <a:chExt cx="1641" cy="864"/>
              </a:xfrm>
            </p:grpSpPr>
            <p:sp>
              <p:nvSpPr>
                <p:cNvPr id="458" name="Google Shape;458;p63"/>
                <p:cNvSpPr txBox="1"/>
                <p:nvPr/>
              </p:nvSpPr>
              <p:spPr>
                <a:xfrm>
                  <a:off x="43" y="1536"/>
                  <a:ext cx="1555" cy="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3.</a:t>
                  </a:r>
                  <a:r>
                    <a:rPr b="1" i="0" lang="en-US" sz="22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speech</a:t>
                  </a:r>
                  <a:endParaRPr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4.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bodily action</a:t>
                  </a:r>
                  <a:endParaRPr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5.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livelihood</a:t>
                  </a:r>
                  <a:endParaRPr/>
                </a:p>
              </p:txBody>
            </p:sp>
            <p:sp>
              <p:nvSpPr>
                <p:cNvPr id="459" name="Google Shape;459;p63"/>
                <p:cNvSpPr txBox="1"/>
                <p:nvPr/>
              </p:nvSpPr>
              <p:spPr>
                <a:xfrm>
                  <a:off x="0" y="1536"/>
                  <a:ext cx="1641" cy="86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0" name="Google Shape;460;p63"/>
              <p:cNvGrpSpPr/>
              <p:nvPr/>
            </p:nvGrpSpPr>
            <p:grpSpPr>
              <a:xfrm>
                <a:off x="1641" y="1536"/>
                <a:ext cx="1166" cy="864"/>
                <a:chOff x="1641" y="1536"/>
                <a:chExt cx="1166" cy="864"/>
              </a:xfrm>
            </p:grpSpPr>
            <p:sp>
              <p:nvSpPr>
                <p:cNvPr id="461" name="Google Shape;461;p63"/>
                <p:cNvSpPr txBox="1"/>
                <p:nvPr/>
              </p:nvSpPr>
              <p:spPr>
                <a:xfrm>
                  <a:off x="1684" y="1536"/>
                  <a:ext cx="1080" cy="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Morality: I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63"/>
                <p:cNvSpPr txBox="1"/>
                <p:nvPr/>
              </p:nvSpPr>
              <p:spPr>
                <a:xfrm>
                  <a:off x="1641" y="1536"/>
                  <a:ext cx="1166" cy="86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3" name="Google Shape;463;p63"/>
              <p:cNvGrpSpPr/>
              <p:nvPr/>
            </p:nvGrpSpPr>
            <p:grpSpPr>
              <a:xfrm>
                <a:off x="0" y="2400"/>
                <a:ext cx="1641" cy="1056"/>
                <a:chOff x="0" y="2400"/>
                <a:chExt cx="1641" cy="1056"/>
              </a:xfrm>
            </p:grpSpPr>
            <p:sp>
              <p:nvSpPr>
                <p:cNvPr id="464" name="Google Shape;464;p63"/>
                <p:cNvSpPr txBox="1"/>
                <p:nvPr/>
              </p:nvSpPr>
              <p:spPr>
                <a:xfrm>
                  <a:off x="43" y="2400"/>
                  <a:ext cx="1555" cy="10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6.</a:t>
                  </a:r>
                  <a:r>
                    <a:rPr b="1" i="0" lang="en-US" sz="22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moral effort</a:t>
                  </a:r>
                  <a:endParaRPr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7.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mindfulness</a:t>
                  </a:r>
                  <a:endParaRPr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8.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Right concentration</a:t>
                  </a:r>
                  <a:endParaRPr/>
                </a:p>
              </p:txBody>
            </p:sp>
            <p:sp>
              <p:nvSpPr>
                <p:cNvPr id="465" name="Google Shape;465;p63"/>
                <p:cNvSpPr txBox="1"/>
                <p:nvPr/>
              </p:nvSpPr>
              <p:spPr>
                <a:xfrm>
                  <a:off x="0" y="2400"/>
                  <a:ext cx="1641" cy="1056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6" name="Google Shape;466;p63"/>
              <p:cNvGrpSpPr/>
              <p:nvPr/>
            </p:nvGrpSpPr>
            <p:grpSpPr>
              <a:xfrm>
                <a:off x="1641" y="2400"/>
                <a:ext cx="1166" cy="1056"/>
                <a:chOff x="1641" y="2400"/>
                <a:chExt cx="1166" cy="1056"/>
              </a:xfrm>
            </p:grpSpPr>
            <p:sp>
              <p:nvSpPr>
                <p:cNvPr id="467" name="Google Shape;467;p63"/>
                <p:cNvSpPr txBox="1"/>
                <p:nvPr/>
              </p:nvSpPr>
              <p:spPr>
                <a:xfrm>
                  <a:off x="1684" y="2400"/>
                  <a:ext cx="1080" cy="10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Meditation: II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63"/>
                <p:cNvSpPr txBox="1"/>
                <p:nvPr/>
              </p:nvSpPr>
              <p:spPr>
                <a:xfrm>
                  <a:off x="1641" y="2400"/>
                  <a:ext cx="1166" cy="1056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69" name="Google Shape;469;p63"/>
            <p:cNvSpPr txBox="1"/>
            <p:nvPr/>
          </p:nvSpPr>
          <p:spPr>
            <a:xfrm>
              <a:off x="-3" y="-3"/>
              <a:ext cx="3799" cy="3462"/>
            </a:xfrm>
            <a:prstGeom prst="rect">
              <a:avLst/>
            </a:prstGeom>
            <a:noFill/>
            <a:ln cap="flat" cmpd="sng" w="11100">
              <a:solidFill>
                <a:srgbClr val="A0A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Linguistic Geography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533400" y="15240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of different dialects across space</a:t>
            </a:r>
            <a:endParaRPr/>
          </a:p>
          <a:p>
            <a:pPr indent="-15875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Speech community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group of people who speak together</a:t>
            </a:r>
            <a:endParaRPr/>
          </a:p>
          <a:p>
            <a:pPr indent="-15875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Isoglosses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Frequently parallel physical landscape features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Geographical dialect continuum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5" name="Google Shape;475;p64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Religions</a:t>
            </a:r>
            <a:endParaRPr/>
          </a:p>
        </p:txBody>
      </p:sp>
      <p:sp>
        <p:nvSpPr>
          <p:cNvPr id="476" name="Google Shape;476;p64"/>
          <p:cNvSpPr txBox="1"/>
          <p:nvPr>
            <p:ph idx="1" type="body"/>
          </p:nvPr>
        </p:nvSpPr>
        <p:spPr>
          <a:xfrm>
            <a:off x="381000" y="9906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Eastern Religions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Confucianism – China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Taoism – China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Shinto – Japan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Zoroastrianism – Iran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Baha'i – Iran </a:t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Animism and Shamanism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Animism 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in influence of spirits or spiritual forces in all creation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Shamanism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Shaman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2" name="Google Shape;482;p65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Zoroastrianism</a:t>
            </a:r>
            <a:endParaRPr/>
          </a:p>
        </p:txBody>
      </p:sp>
      <p:pic>
        <p:nvPicPr>
          <p:cNvPr descr="Zoroastrianism" id="483" name="Google Shape;48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143000"/>
            <a:ext cx="6477000" cy="52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9" name="Google Shape;489;p66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Baha'i </a:t>
            </a:r>
            <a:endParaRPr/>
          </a:p>
        </p:txBody>
      </p:sp>
      <p:pic>
        <p:nvPicPr>
          <p:cNvPr descr="Baha'i Faith" id="490" name="Google Shape;49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524000"/>
            <a:ext cx="5157787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6" name="Google Shape;496;p67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Taoism</a:t>
            </a:r>
            <a:endParaRPr/>
          </a:p>
        </p:txBody>
      </p:sp>
      <p:sp>
        <p:nvSpPr>
          <p:cNvPr id="497" name="Google Shape;497;p67"/>
          <p:cNvSpPr txBox="1"/>
          <p:nvPr>
            <p:ph idx="1" type="body"/>
          </p:nvPr>
        </p:nvSpPr>
        <p:spPr>
          <a:xfrm>
            <a:off x="0" y="0"/>
            <a:ext cx="4927600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natural is the essence</a:t>
            </a:r>
            <a:b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all that must be known,</a:t>
            </a:r>
            <a:b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place</a:t>
            </a:r>
            <a:b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all must return</a:t>
            </a:r>
            <a:endParaRPr/>
          </a:p>
          <a:p>
            <a:pPr indent="-158750" lvl="0" marL="34290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oism" id="498" name="Google Shape;49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200400"/>
            <a:ext cx="4648200" cy="294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3" id="499" name="Google Shape;49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8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5" name="Google Shape;505;p68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Confucianism</a:t>
            </a:r>
            <a:endParaRPr/>
          </a:p>
        </p:txBody>
      </p:sp>
      <p:pic>
        <p:nvPicPr>
          <p:cNvPr descr="= CONFUCIUS =" id="506" name="Google Shape;50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52400"/>
            <a:ext cx="2743200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04" id="507" name="Google Shape;50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2763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9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3" name="Google Shape;513;p69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Shintoism</a:t>
            </a:r>
            <a:endParaRPr/>
          </a:p>
        </p:txBody>
      </p:sp>
      <p:pic>
        <p:nvPicPr>
          <p:cNvPr descr="shintoism" id="514" name="Google Shape;51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981200"/>
            <a:ext cx="5257800" cy="38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0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0" name="Google Shape;520;p70"/>
          <p:cNvSpPr txBox="1"/>
          <p:nvPr>
            <p:ph type="title"/>
          </p:nvPr>
        </p:nvSpPr>
        <p:spPr>
          <a:xfrm>
            <a:off x="228600" y="0"/>
            <a:ext cx="4518025" cy="1233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Animism and Shamanism</a:t>
            </a:r>
            <a:endParaRPr/>
          </a:p>
        </p:txBody>
      </p:sp>
      <p:sp>
        <p:nvSpPr>
          <p:cNvPr id="521" name="Google Shape;521;p70"/>
          <p:cNvSpPr txBox="1"/>
          <p:nvPr>
            <p:ph idx="1" type="body"/>
          </p:nvPr>
        </p:nvSpPr>
        <p:spPr>
          <a:xfrm>
            <a:off x="0" y="19050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Animism 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in influence of spirits or spiritual forces in all creation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of many African &amp; Native American religions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Shamanism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religion of certain peoples, esp. some indigenous to N Asia, based on a belief in good and evil spirits who can be influenced only by the shamans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002" id="522" name="Google Shape;52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825" y="0"/>
            <a:ext cx="203517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1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8" name="Google Shape;528;p71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Religion &amp; Politics</a:t>
            </a:r>
            <a:endParaRPr/>
          </a:p>
        </p:txBody>
      </p:sp>
      <p:sp>
        <p:nvSpPr>
          <p:cNvPr id="529" name="Google Shape;529;p71"/>
          <p:cNvSpPr txBox="1"/>
          <p:nvPr>
            <p:ph idx="1" type="body"/>
          </p:nvPr>
        </p:nvSpPr>
        <p:spPr>
          <a:xfrm>
            <a:off x="381000" y="1143000"/>
            <a:ext cx="8763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 of religion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Historically the exception rather than the “rule.”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Theocracy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Church rules directly – government based on “scriptures.”</a:t>
            </a:r>
            <a:endParaRPr/>
          </a:p>
          <a:p>
            <a:pPr indent="-15875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Separation of church and state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Islamic fundamentalists oppose it – favor theocracy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Instituted by United States Constitution to preserve religious freedom.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Terrorism – unacceptable resort of those who feel marginalized – usually more about power than it is about religion (emotional excuse for violence)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2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5" name="Google Shape;535;p72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Social Impact of Religion</a:t>
            </a:r>
            <a:endParaRPr/>
          </a:p>
        </p:txBody>
      </p:sp>
      <p:sp>
        <p:nvSpPr>
          <p:cNvPr id="536" name="Google Shape;536;p72"/>
          <p:cNvSpPr txBox="1"/>
          <p:nvPr>
            <p:ph idx="1" type="body"/>
          </p:nvPr>
        </p:nvSpPr>
        <p:spPr>
          <a:xfrm>
            <a:off x="381000" y="1295400"/>
            <a:ext cx="8763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roles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 rights, duties, obligations, opportunities, etc.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Patriarchal or matriarchal societies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 and food preparation restrictions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Kosher – ruled relate to how acceptable food is prepared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Pork – forbidden to Jews &amp; Muslims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Beef – unacceptable to Hindus – many are vegetarians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 – forbidden to Muslims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and morals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 for the “good” life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and social and medical institutions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3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2" name="Google Shape;542;p73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 Impact</a:t>
            </a:r>
            <a:endParaRPr/>
          </a:p>
        </p:txBody>
      </p:sp>
      <p:sp>
        <p:nvSpPr>
          <p:cNvPr id="543" name="Google Shape;543;p73"/>
          <p:cNvSpPr txBox="1"/>
          <p:nvPr>
            <p:ph idx="1" type="body"/>
          </p:nvPr>
        </p:nvSpPr>
        <p:spPr>
          <a:xfrm>
            <a:off x="304800" y="12192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Burial practices – costs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constraints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Disposal methods &amp; preparations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Protestantism and capitalis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“Protestant work ethic.” – version of Calvinism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Catholic Church and capitalism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Usury was considered sinful in the early church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Individualism with a social conscience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Confucianism verses individualism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01"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407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 rot="-5400000">
            <a:off x="-1863725" y="2778125"/>
            <a:ext cx="50387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ISOGLOSS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4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9" name="Google Shape;549;p74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Religion and Environment</a:t>
            </a:r>
            <a:endParaRPr/>
          </a:p>
        </p:txBody>
      </p:sp>
      <p:sp>
        <p:nvSpPr>
          <p:cNvPr id="550" name="Google Shape;550;p74"/>
          <p:cNvSpPr txBox="1"/>
          <p:nvPr>
            <p:ph idx="1" type="body"/>
          </p:nvPr>
        </p:nvSpPr>
        <p:spPr>
          <a:xfrm>
            <a:off x="381000" y="1066800"/>
            <a:ext cx="8763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Burial practices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considerations in India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of the world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have some creation story which usually indicates the place of humans in that creation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 with nature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Exploitive approach – Christianity in practice rather in teaching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approach – Animism and most “Eastern” religions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5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6" name="Google Shape;556;p75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Differences</a:t>
            </a:r>
            <a:endParaRPr/>
          </a:p>
        </p:txBody>
      </p:sp>
      <p:sp>
        <p:nvSpPr>
          <p:cNvPr id="557" name="Google Shape;557;p75"/>
          <p:cNvSpPr txBox="1"/>
          <p:nvPr>
            <p:ph idx="1" type="body"/>
          </p:nvPr>
        </p:nvSpPr>
        <p:spPr>
          <a:xfrm>
            <a:off x="381000" y="1219200"/>
            <a:ext cx="8450262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 of God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to others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Naturally ecumenical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Universalizing – emphasis on proselytizing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Ethnic – no emphasis on proselytizing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6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3" name="Google Shape;563;p76"/>
          <p:cNvSpPr txBox="1"/>
          <p:nvPr>
            <p:ph type="title"/>
          </p:nvPr>
        </p:nvSpPr>
        <p:spPr>
          <a:xfrm>
            <a:off x="1066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Multi-religious State</a:t>
            </a:r>
            <a:endParaRPr/>
          </a:p>
        </p:txBody>
      </p:sp>
      <p:sp>
        <p:nvSpPr>
          <p:cNvPr id="564" name="Google Shape;564;p76"/>
          <p:cNvSpPr txBox="1"/>
          <p:nvPr>
            <p:ph idx="1" type="body"/>
          </p:nvPr>
        </p:nvSpPr>
        <p:spPr>
          <a:xfrm>
            <a:off x="228600" y="1219200"/>
            <a:ext cx="7848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two religions compete to write the laws, a means of working together is needed to avoid possible conflict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 Ireland &amp; Canada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Lebanon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Philippines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Nigeria, Sudan,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India in 1948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Sri Lanka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7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0" name="Google Shape;570;p77"/>
          <p:cNvSpPr txBox="1"/>
          <p:nvPr/>
        </p:nvSpPr>
        <p:spPr>
          <a:xfrm>
            <a:off x="3111500" y="2886075"/>
            <a:ext cx="26225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of Chapter 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7070725" y="62214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206375" y="138112"/>
            <a:ext cx="7343775" cy="846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World’s Major Languages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177800" y="1652587"/>
            <a:ext cx="8785225" cy="4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3,000 distinct languages</a:t>
            </a:r>
            <a:endParaRPr/>
          </a:p>
          <a:p>
            <a:pPr indent="-15875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of world population speak one of 12 major languages listed </a:t>
            </a:r>
            <a:endParaRPr/>
          </a:p>
          <a:p>
            <a:pPr indent="-15875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Mandarin Chinese is largest with 885 million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is the primary language of 350 million and is the official language of about 50 countries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T01"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0"/>
            <a:ext cx="6283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>
            <a:off x="0" y="1752600"/>
            <a:ext cx="9153525" cy="4851400"/>
            <a:chOff x="-123" y="534"/>
            <a:chExt cx="5766" cy="3056"/>
          </a:xfrm>
        </p:grpSpPr>
        <p:pic>
          <p:nvPicPr>
            <p:cNvPr descr="07_02L" id="158" name="Google Shape;15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23" y="547"/>
              <a:ext cx="2983" cy="3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7_02R" id="159" name="Google Shape;15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53" y="534"/>
              <a:ext cx="2990" cy="30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3"/>
          <p:cNvSpPr txBox="1"/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Official Languages of Countries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lass design template [2]">
  <a:themeElements>
    <a:clrScheme name="Glass design template [2]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Glass design template [2]">
  <a:themeElements>
    <a:clrScheme name="Glass design template [2]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