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Roboto"/>
      <p:regular r:id="rId40"/>
      <p:bold r:id="rId41"/>
      <p:italic r:id="rId42"/>
      <p:boldItalic r:id="rId43"/>
    </p:embeddedFont>
    <p:embeddedFont>
      <p:font typeface="Source Code Pro"/>
      <p:regular r:id="rId44"/>
      <p:bold r:id="rId45"/>
      <p:italic r:id="rId46"/>
      <p:boldItalic r:id="rId47"/>
    </p:embeddedFont>
    <p:embeddedFont>
      <p:font typeface="Oswald"/>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SourceCodePro-regular.fntdata"/><Relationship Id="rId43" Type="http://schemas.openxmlformats.org/officeDocument/2006/relationships/font" Target="fonts/Roboto-boldItalic.fntdata"/><Relationship Id="rId46" Type="http://schemas.openxmlformats.org/officeDocument/2006/relationships/font" Target="fonts/SourceCodePro-italic.fntdata"/><Relationship Id="rId45" Type="http://schemas.openxmlformats.org/officeDocument/2006/relationships/font" Target="fonts/SourceCodePr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swald-regular.fntdata"/><Relationship Id="rId47" Type="http://schemas.openxmlformats.org/officeDocument/2006/relationships/font" Target="fonts/SourceCodePro-boldItalic.fntdata"/><Relationship Id="rId49"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s.law.columbia.edu/abolition1313/files/2020/08/Morgan-Partus.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aihs.org/the-capitalized-womb/"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unerlibrary.blogspot.com/2010/03/power-of-satire.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istoryofyesterday.com/the-myth-of-black-people-not-feeling-pain-is-still-believed-to-this-day-ddc73e0b8428" TargetMode="External"/><Relationship Id="rId3" Type="http://schemas.openxmlformats.org/officeDocument/2006/relationships/hyperlink" Target="https://wams.nyhistory.org/a-nation-divided/antebellum/anarcha-betsy-lucy/#teachi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kenmarch.com/2022/04/mothers-of-gynecology-monument/" TargetMode="External"/><Relationship Id="rId3" Type="http://schemas.openxmlformats.org/officeDocument/2006/relationships/hyperlink" Target="https://www.atlasobscura.com/articles/midwives-gynecology-gulf-south"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litzercenter.org/sites/default/files/inline-images/cQvWHUIWqDDzO4F8AvK8H76SnK3JyCfyLY0tBasFpQUUse4Ffn.pdf"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litzercenter.org/sites/default/files/2023-07/Health%20Care%20Inequities%20Note%20Catcher.pdf" TargetMode="External"/><Relationship Id="rId3" Type="http://schemas.openxmlformats.org/officeDocument/2006/relationships/hyperlink" Target="https://pulitzercenter.org/sites/default/files/2023-07/Health%20Care%20Inequities%20Note%20Catcher.docx"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crypted-tbn0.gstatic.com/images?q=tbn:ANd9GcScDv8LtouMlFnxkLwATsMrTeC2JQBpkMB0oTrbaucPdIpEfAU&amp;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cd1faef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3cd1faef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https://blogs.law.columbia.edu/abolition1313/files/2020/08/Morgan-Partus.pdf</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448cab54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448cab54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Homework: Read and annotate Linda Villarosa article “Medical Inequality” from </a:t>
            </a:r>
            <a:r>
              <a:rPr i="1" lang="en"/>
              <a:t>The 1619 Project</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478dbf53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478dbf53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Capitalized Wombs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d78a87fa7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d78a87fa7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d78a87fa7a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d78a87fa7a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at </a:t>
            </a:r>
            <a:r>
              <a:rPr lang="en" u="sng">
                <a:solidFill>
                  <a:schemeClr val="hlink"/>
                </a:solidFill>
                <a:hlinkClick r:id="rId2"/>
              </a:rPr>
              <a:t>https://raunerlibrary.blogspot.com/2010/03/power-of-satire.html</a:t>
            </a:r>
            <a:r>
              <a:rPr lang="en"/>
              <a:t> for satirical ad in Hanover.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d78a87fa7a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d78a87fa7a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800">
                <a:solidFill>
                  <a:srgbClr val="424242"/>
                </a:solidFill>
                <a:latin typeface="Source Code Pro"/>
                <a:ea typeface="Source Code Pro"/>
                <a:cs typeface="Source Code Pro"/>
                <a:sym typeface="Source Code Pro"/>
              </a:rPr>
              <a:t>The enslaved were ranked based on their health and body conditions (notice #29). The scale was 5 points with .25 increments. “Prime” hands had a rating of 1 or A1, which projected the amount of work a person could do. </a:t>
            </a:r>
            <a:endParaRPr sz="800">
              <a:solidFill>
                <a:srgbClr val="424242"/>
              </a:solidFill>
              <a:latin typeface="Source Code Pro"/>
              <a:ea typeface="Source Code Pro"/>
              <a:cs typeface="Source Code Pro"/>
              <a:sym typeface="Source Code Pro"/>
            </a:endParaRPr>
          </a:p>
          <a:p>
            <a:pPr indent="0" lvl="0" marL="0" rtl="0" algn="l">
              <a:spcBef>
                <a:spcPts val="1200"/>
              </a:spcBef>
              <a:spcAft>
                <a:spcPts val="0"/>
              </a:spcAft>
              <a:buNone/>
            </a:pPr>
            <a:r>
              <a:t/>
            </a:r>
            <a:endParaRPr sz="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d78a87fa7a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d78a87fa7a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d78a87fa7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d78a87fa7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459631d7c5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459631d7c5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d78a87fa7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d78a87fa7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430e87eb8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430e87eb8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430e87eb8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430e87eb8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430e87eb8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430e87eb8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465603c70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465603c70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430e87eb8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430e87eb8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3cd1faefa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3cd1faefa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contradictions are brought to light?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459631d7c5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459631d7c5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430e87eb8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430e87eb8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https://historyofyesterday.com/the-myth-of-black-people-not-feeling-pain-is-still-believed-to-this-day-ddc73e0b8428</a:t>
            </a:r>
            <a:endParaRPr/>
          </a:p>
          <a:p>
            <a:pPr indent="0" lvl="0" marL="0" rtl="0" algn="l">
              <a:spcBef>
                <a:spcPts val="0"/>
              </a:spcBef>
              <a:spcAft>
                <a:spcPts val="0"/>
              </a:spcAft>
              <a:buClr>
                <a:schemeClr val="dk1"/>
              </a:buClr>
              <a:buSzPts val="1100"/>
              <a:buFont typeface="Arial"/>
              <a:buNone/>
            </a:pPr>
            <a:r>
              <a:rPr lang="en">
                <a:solidFill>
                  <a:schemeClr val="dk1"/>
                </a:solidFill>
              </a:rPr>
              <a:t>Lucy, Betsy and Anarcha: </a:t>
            </a:r>
            <a:r>
              <a:rPr lang="en" u="sng">
                <a:solidFill>
                  <a:schemeClr val="hlink"/>
                </a:solidFill>
                <a:hlinkClick r:id="rId3"/>
              </a:rPr>
              <a:t>https://wams.nyhistory.org/a-nation-divided/antebellum/anarcha-betsy-lucy/#teaching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430e87eb85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430e87eb85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430e87eb8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430e87eb8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http://kenmarch.com/2022/04/mothers-of-gynecology-monument/</a:t>
            </a:r>
            <a:endParaRPr/>
          </a:p>
          <a:p>
            <a:pPr indent="0" lvl="0" marL="0" rtl="0" algn="l">
              <a:spcBef>
                <a:spcPts val="0"/>
              </a:spcBef>
              <a:spcAft>
                <a:spcPts val="0"/>
              </a:spcAft>
              <a:buNone/>
            </a:pPr>
            <a:r>
              <a:rPr lang="en" u="sng">
                <a:solidFill>
                  <a:schemeClr val="hlink"/>
                </a:solidFill>
                <a:hlinkClick r:id="rId3"/>
              </a:rPr>
              <a:t>https://www.atlasobscura.com/articles/midwives-gynecology-gulf-south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459631d7c5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459631d7c5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3e6ef3d84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3e6ef3d84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Villarosa - Medical Inequality</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430e87eb8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430e87eb8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PDF note catcher</a:t>
            </a:r>
            <a:r>
              <a:rPr lang="en"/>
              <a:t> / </a:t>
            </a:r>
            <a:r>
              <a:rPr lang="en" u="sng">
                <a:solidFill>
                  <a:schemeClr val="hlink"/>
                </a:solidFill>
                <a:hlinkClick r:id="rId3"/>
              </a:rPr>
              <a:t>Word doc note catcher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d78a87fa7a_1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d78a87fa7a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d78a87fa7a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d78a87fa7a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d78a87fa7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d78a87fa7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3e6ef3d8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3e6ef3d8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d78a87fa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d78a87fa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465603c70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465603c70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https://drive.google.com/drive/u/0/search?q=challenging%20conversations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465603c70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465603c70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d78a87fa7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d78a87fa7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https://encrypted-tbn0.gstatic.com/images?q=tbn:ANd9GcScDv8LtouMlFnxkLwATsMrTeC2JQBpkMB0oTrbaucPdIpEfAU&amp;s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d78a87fa7a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d78a87fa7a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d78a87fa7a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d78a87fa7a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44" name="Google Shape;44;p9"/>
          <p:cNvSpPr txBox="1"/>
          <p:nvPr>
            <p:ph type="title"/>
          </p:nvPr>
        </p:nvSpPr>
        <p:spPr>
          <a:xfrm>
            <a:off x="265500" y="1078750"/>
            <a:ext cx="4045200" cy="1789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5" name="Google Shape;45;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pulitzercenter.org/sites/default/files/2023-07/Legislating%20Reproduction%20-%20Primary%20Document%20Analysis%20%281%29.pdf" TargetMode="External"/><Relationship Id="rId4" Type="http://schemas.openxmlformats.org/officeDocument/2006/relationships/hyperlink" Target="https://pulitzercenter.org/sites/default/files/2023-07/Legislating%20Reproduction%20-%20Primary%20Document%20Analysis%20%281%29.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slavevoyages.org/assessment/estimates?selected_tab=timelin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www.beacon.org/The-Price-for-Their-Pound-of-Flesh-P1227.aspx#:~:text=The%20Price%20for%20Their%20Pound%20of%20Flesh%20is%20the%20first,early%20American%20domestic%20slave%20trade." TargetMode="External"/><Relationship Id="rId4" Type="http://schemas.openxmlformats.org/officeDocument/2006/relationships/hyperlink" Target="http://www.chicagoreviewpress.com/american-slave-coast--the-products-9781613748206.php"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pulitzercenter.org/sites/default/files/2023-07/Commodified%20Womb%20-%20Primary%20Document%20Analysis.pdf" TargetMode="External"/><Relationship Id="rId4" Type="http://schemas.openxmlformats.org/officeDocument/2006/relationships/image" Target="../media/image24.jpg"/><Relationship Id="rId5" Type="http://schemas.openxmlformats.org/officeDocument/2006/relationships/image" Target="../media/image1.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pulitzercenter.org/sites/default/files/inline-images/cQvWHUIWqDDzO4F8AvK8H76SnK3JyCfyLY0tBasFpQUUse4Ffn.pdf" TargetMode="External"/><Relationship Id="rId4" Type="http://schemas.openxmlformats.org/officeDocument/2006/relationships/hyperlink" Target="https://pulitzercenter.org/sites/default/files/inline-images/cQvWHUIWqDDzO4F8AvK8H76SnK3JyCfyLY0tBasFpQUUse4Ffn.pdf" TargetMode="External"/><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hyperlink" Target="https://www.npr.org/2017/02/10/514150399/what-s-race-got-to-do-with-medicine#:~:text=Dorothy%20Roberts%20is%20a%20social,in%20the%20Twenty%2Dfirst%20Centur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www.youtube.com/watch?v=k63RC0rJEd8"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youtube.com/watch?v=fsazhCnIkhM" TargetMode="External"/><Relationship Id="rId4" Type="http://schemas.openxmlformats.org/officeDocument/2006/relationships/image" Target="../media/image14.png"/><Relationship Id="rId5"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hyperlink" Target="https://youtu.be/IfYRzxeMdG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youtube.com/watch?v=fsazhCnIkhM" TargetMode="Externa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vox.com/health-care/2017/12/7/16746790/health-care-black-history-inequality" TargetMode="Externa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hyperlink" Target="https://wams.nyhistory.org/a-nation-divided/antebellum/anarcha-betsy-lucy/#resourc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kenmarch.com/2022/04/mothers-of-gynecology-monument/" TargetMode="External"/><Relationship Id="rId4" Type="http://schemas.openxmlformats.org/officeDocument/2006/relationships/hyperlink" Target="https://www.anarchalucybetsey.org/" TargetMode="External"/><Relationship Id="rId5" Type="http://schemas.openxmlformats.org/officeDocument/2006/relationships/image" Target="../media/image25.png"/><Relationship Id="rId6" Type="http://schemas.openxmlformats.org/officeDocument/2006/relationships/hyperlink" Target="https://www.youtube.com/watch?v=bTHX4yW2fbU&amp;list=TLGGxfQqZGJHOXoxMDEyMjAyM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hopkinsmedicine.org/henriettalacks/" TargetMode="External"/><Relationship Id="rId4" Type="http://schemas.openxmlformats.org/officeDocument/2006/relationships/hyperlink" Target="https://nhpbs.pbslearningmedia.org/resource/finding-your-roots-510/tuskegee-study/" TargetMode="External"/><Relationship Id="rId5" Type="http://schemas.openxmlformats.org/officeDocument/2006/relationships/hyperlink" Target="https://nhpbs.pbslearningmedia.org/resource/finding-your-roots-510/tuskegee-study/" TargetMode="External"/><Relationship Id="rId6" Type="http://schemas.openxmlformats.org/officeDocument/2006/relationships/hyperlink" Target="https://msmagazine.com/2011/07/21/sterilization-of-women-of-color-does-unforced-mean-freely-chosen/" TargetMode="External"/><Relationship Id="rId7" Type="http://schemas.openxmlformats.org/officeDocument/2006/relationships/hyperlink" Target="https://pulitzercenter.org/sites/default/files/2023-07/Health%20Care%20Inequities%20Note%20Catcher.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hsph.harvard.edu/magazine/magazine_article/america-is-failing-its-black-mothers/" TargetMode="Externa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pulitzercenter.org/sites/default/files/2023-07/Black%20Women%20and%20their%20Bodies%20-%20Final%20Project.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sowleadershipdevelopment.org/theariahfoundation" TargetMode="External"/><Relationship Id="rId4" Type="http://schemas.openxmlformats.org/officeDocument/2006/relationships/hyperlink" Target="https://irthapp.com/" TargetMode="External"/><Relationship Id="rId5" Type="http://schemas.openxmlformats.org/officeDocument/2006/relationships/hyperlink" Target="https://www.wolomi.com/" TargetMode="External"/><Relationship Id="rId6" Type="http://schemas.openxmlformats.org/officeDocument/2006/relationships/image" Target="../media/image21.png"/><Relationship Id="rId7"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292075" y="644300"/>
            <a:ext cx="8282400" cy="2109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700">
                <a:latin typeface="Georgia"/>
                <a:ea typeface="Georgia"/>
                <a:cs typeface="Georgia"/>
                <a:sym typeface="Georgia"/>
              </a:rPr>
              <a:t>Black Women and Their Bodies: How Slavery Laid the Groundwork for Healthcare Disparities for Women of Color</a:t>
            </a:r>
            <a:endParaRPr sz="6800"/>
          </a:p>
        </p:txBody>
      </p:sp>
      <p:sp>
        <p:nvSpPr>
          <p:cNvPr id="63" name="Google Shape;63;p13"/>
          <p:cNvSpPr txBox="1"/>
          <p:nvPr>
            <p:ph idx="1" type="subTitle"/>
          </p:nvPr>
        </p:nvSpPr>
        <p:spPr>
          <a:xfrm>
            <a:off x="292075" y="3592650"/>
            <a:ext cx="8520600" cy="792600"/>
          </a:xfrm>
          <a:prstGeom prst="rect">
            <a:avLst/>
          </a:prstGeom>
        </p:spPr>
        <p:txBody>
          <a:bodyPr anchorCtr="0" anchor="ctr" bIns="91425" lIns="91425" spcFirstLastPara="1" rIns="91425" wrap="square" tIns="91425">
            <a:noAutofit/>
          </a:bodyPr>
          <a:lstStyle/>
          <a:p>
            <a:pPr indent="0" lvl="0" marL="0" rtl="0" algn="ctr">
              <a:spcBef>
                <a:spcPts val="500"/>
              </a:spcBef>
              <a:spcAft>
                <a:spcPts val="0"/>
              </a:spcAft>
              <a:buClr>
                <a:schemeClr val="dk1"/>
              </a:buClr>
              <a:buSzPts val="1100"/>
              <a:buFont typeface="Arial"/>
              <a:buNone/>
            </a:pPr>
            <a:r>
              <a:rPr i="1" lang="en" sz="3000">
                <a:solidFill>
                  <a:schemeClr val="dk1"/>
                </a:solidFill>
                <a:latin typeface="Times New Roman"/>
                <a:ea typeface="Times New Roman"/>
                <a:cs typeface="Times New Roman"/>
                <a:sym typeface="Times New Roman"/>
              </a:rPr>
              <a:t>By Hanover High School Social Studies</a:t>
            </a:r>
            <a:endParaRPr i="1" sz="3000">
              <a:solidFill>
                <a:schemeClr val="dk1"/>
              </a:solidFill>
              <a:latin typeface="Times New Roman"/>
              <a:ea typeface="Times New Roman"/>
              <a:cs typeface="Times New Roman"/>
              <a:sym typeface="Times New Roman"/>
            </a:endParaRPr>
          </a:p>
          <a:p>
            <a:pPr indent="0" lvl="0" marL="0" rtl="0" algn="ctr">
              <a:spcBef>
                <a:spcPts val="500"/>
              </a:spcBef>
              <a:spcAft>
                <a:spcPts val="500"/>
              </a:spcAft>
              <a:buClr>
                <a:schemeClr val="dk1"/>
              </a:buClr>
              <a:buSzPts val="1100"/>
              <a:buFont typeface="Arial"/>
              <a:buNone/>
            </a:pPr>
            <a:r>
              <a:rPr i="1" lang="en" sz="2500">
                <a:solidFill>
                  <a:schemeClr val="dk1"/>
                </a:solidFill>
                <a:latin typeface="Times New Roman"/>
                <a:ea typeface="Times New Roman"/>
                <a:cs typeface="Times New Roman"/>
                <a:sym typeface="Times New Roman"/>
              </a:rPr>
              <a:t>part of the 2022 cohort of </a:t>
            </a:r>
            <a:r>
              <a:rPr lang="en" sz="2500">
                <a:solidFill>
                  <a:schemeClr val="dk1"/>
                </a:solidFill>
                <a:latin typeface="Times New Roman"/>
                <a:ea typeface="Times New Roman"/>
                <a:cs typeface="Times New Roman"/>
                <a:sym typeface="Times New Roman"/>
              </a:rPr>
              <a:t>The 1619 Project</a:t>
            </a:r>
            <a:r>
              <a:rPr i="1" lang="en" sz="2500">
                <a:solidFill>
                  <a:schemeClr val="dk1"/>
                </a:solidFill>
                <a:latin typeface="Times New Roman"/>
                <a:ea typeface="Times New Roman"/>
                <a:cs typeface="Times New Roman"/>
                <a:sym typeface="Times New Roman"/>
              </a:rPr>
              <a:t> Education Network</a:t>
            </a:r>
            <a:endParaRPr i="1" sz="2500">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190475" y="1058325"/>
            <a:ext cx="8520600" cy="572700"/>
          </a:xfrm>
          <a:prstGeom prst="rect">
            <a:avLst/>
          </a:prstGeom>
        </p:spPr>
        <p:txBody>
          <a:bodyPr anchorCtr="0" anchor="b" bIns="91425" lIns="91425" spcFirstLastPara="1" rIns="91425" wrap="square" tIns="91425">
            <a:normAutofit fontScale="90000"/>
          </a:bodyPr>
          <a:lstStyle/>
          <a:p>
            <a:pPr indent="0" lvl="0" marL="0" rtl="0" algn="l">
              <a:lnSpc>
                <a:spcPct val="125000"/>
              </a:lnSpc>
              <a:spcBef>
                <a:spcPts val="300"/>
              </a:spcBef>
              <a:spcAft>
                <a:spcPts val="0"/>
              </a:spcAft>
              <a:buNone/>
            </a:pPr>
            <a:r>
              <a:rPr i="1" lang="en" sz="2100">
                <a:solidFill>
                  <a:srgbClr val="2A2A2A"/>
                </a:solidFill>
                <a:highlight>
                  <a:schemeClr val="lt1"/>
                </a:highlight>
              </a:rPr>
              <a:t>Partus sequitur ventrem</a:t>
            </a:r>
            <a:r>
              <a:rPr lang="en" sz="2100">
                <a:solidFill>
                  <a:srgbClr val="2A2A2A"/>
                </a:solidFill>
                <a:highlight>
                  <a:schemeClr val="lt1"/>
                </a:highlight>
              </a:rPr>
              <a:t>: Law, Race, and Reproduction in Colonial Slavery</a:t>
            </a:r>
            <a:endParaRPr sz="2100">
              <a:solidFill>
                <a:srgbClr val="2A2A2A"/>
              </a:solidFill>
              <a:highlight>
                <a:schemeClr val="lt1"/>
              </a:highlight>
            </a:endParaRPr>
          </a:p>
          <a:p>
            <a:pPr indent="0" lvl="0" marL="0" rtl="0" algn="l">
              <a:lnSpc>
                <a:spcPct val="125000"/>
              </a:lnSpc>
              <a:spcBef>
                <a:spcPts val="300"/>
              </a:spcBef>
              <a:spcAft>
                <a:spcPts val="0"/>
              </a:spcAft>
              <a:buNone/>
            </a:pPr>
            <a:r>
              <a:rPr lang="en" sz="2100">
                <a:solidFill>
                  <a:srgbClr val="006FB7"/>
                </a:solidFill>
                <a:highlight>
                  <a:schemeClr val="lt1"/>
                </a:highlight>
                <a:latin typeface="Roboto"/>
                <a:ea typeface="Roboto"/>
                <a:cs typeface="Roboto"/>
                <a:sym typeface="Roboto"/>
              </a:rPr>
              <a:t>Jennifer L. Morgan</a:t>
            </a:r>
            <a:endParaRPr sz="2100">
              <a:solidFill>
                <a:srgbClr val="006FB7"/>
              </a:solidFill>
              <a:highlight>
                <a:schemeClr val="lt1"/>
              </a:highlight>
              <a:latin typeface="Roboto"/>
              <a:ea typeface="Roboto"/>
              <a:cs typeface="Roboto"/>
              <a:sym typeface="Roboto"/>
            </a:endParaRPr>
          </a:p>
          <a:p>
            <a:pPr indent="0" lvl="0" marL="0" rtl="0" algn="l">
              <a:lnSpc>
                <a:spcPct val="125000"/>
              </a:lnSpc>
              <a:spcBef>
                <a:spcPts val="300"/>
              </a:spcBef>
              <a:spcAft>
                <a:spcPts val="0"/>
              </a:spcAft>
              <a:buClr>
                <a:schemeClr val="dk1"/>
              </a:buClr>
              <a:buSzPct val="52380"/>
              <a:buFont typeface="Arial"/>
              <a:buNone/>
            </a:pPr>
            <a:r>
              <a:rPr lang="en" sz="2100">
                <a:solidFill>
                  <a:srgbClr val="2A2A2A"/>
                </a:solidFill>
                <a:highlight>
                  <a:schemeClr val="lt1"/>
                </a:highlight>
              </a:rPr>
              <a:t> </a:t>
            </a:r>
            <a:endParaRPr/>
          </a:p>
        </p:txBody>
      </p:sp>
      <p:sp>
        <p:nvSpPr>
          <p:cNvPr id="118" name="Google Shape;118;p22"/>
          <p:cNvSpPr txBox="1"/>
          <p:nvPr>
            <p:ph idx="1" type="body"/>
          </p:nvPr>
        </p:nvSpPr>
        <p:spPr>
          <a:xfrm>
            <a:off x="311700" y="1468825"/>
            <a:ext cx="8520600" cy="30999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0"/>
              </a:spcAft>
              <a:buNone/>
            </a:pPr>
            <a:r>
              <a:rPr lang="en" sz="2100">
                <a:solidFill>
                  <a:schemeClr val="dk1"/>
                </a:solidFill>
                <a:highlight>
                  <a:srgbClr val="FFFFFF"/>
                </a:highlight>
                <a:latin typeface="Roboto"/>
                <a:ea typeface="Roboto"/>
                <a:cs typeface="Roboto"/>
                <a:sym typeface="Roboto"/>
              </a:rPr>
              <a:t>“From the moment of its introduction into the Atlantic world, hereditary racial slavery depended on an understanding that enslaved women’s reproductive lives would be tethered to the institution of slavery. At the same time, few colonial slave codes explicitly defined the status of these children. The presumption that their children would also be enslaved produced a visceral understanding of early modern racial formations for enslaved women.”</a:t>
            </a:r>
            <a:endParaRPr sz="2100">
              <a:solidFill>
                <a:srgbClr val="006FB7"/>
              </a:solidFill>
              <a:highlight>
                <a:srgbClr val="FFFFFF"/>
              </a:highlight>
              <a:latin typeface="Roboto"/>
              <a:ea typeface="Roboto"/>
              <a:cs typeface="Roboto"/>
              <a:sym typeface="Roboto"/>
            </a:endParaRPr>
          </a:p>
          <a:p>
            <a:pPr indent="0" lvl="0" marL="0" rtl="0" algn="l">
              <a:spcBef>
                <a:spcPts val="1800"/>
              </a:spcBef>
              <a:spcAft>
                <a:spcPts val="0"/>
              </a:spcAft>
              <a:buClr>
                <a:schemeClr val="dk1"/>
              </a:buClr>
              <a:buSzPct val="52380"/>
              <a:buFont typeface="Arial"/>
              <a:buNone/>
            </a:pPr>
            <a:r>
              <a:t/>
            </a:r>
            <a:endParaRPr sz="2100">
              <a:solidFill>
                <a:srgbClr val="006FB7"/>
              </a:solidFill>
              <a:highlight>
                <a:srgbClr val="FFFFFF"/>
              </a:highlight>
              <a:latin typeface="Roboto"/>
              <a:ea typeface="Roboto"/>
              <a:cs typeface="Roboto"/>
              <a:sym typeface="Roboto"/>
            </a:endParaRPr>
          </a:p>
          <a:p>
            <a:pPr indent="0" lvl="0" marL="0" rtl="0" algn="l">
              <a:spcBef>
                <a:spcPts val="1200"/>
              </a:spcBef>
              <a:spcAft>
                <a:spcPts val="0"/>
              </a:spcAft>
              <a:buClr>
                <a:schemeClr val="dk1"/>
              </a:buClr>
              <a:buSzPct val="104761"/>
              <a:buFont typeface="Arial"/>
              <a:buNone/>
            </a:pPr>
            <a:r>
              <a:t/>
            </a:r>
            <a:endParaRPr sz="1050">
              <a:solidFill>
                <a:srgbClr val="006FB7"/>
              </a:solidFill>
              <a:highlight>
                <a:srgbClr val="FFFFFF"/>
              </a:highlight>
              <a:latin typeface="Roboto"/>
              <a:ea typeface="Roboto"/>
              <a:cs typeface="Roboto"/>
              <a:sym typeface="Roboto"/>
            </a:endParaRPr>
          </a:p>
          <a:p>
            <a:pPr indent="0" lvl="0" marL="0" rtl="0" algn="l">
              <a:spcBef>
                <a:spcPts val="0"/>
              </a:spcBef>
              <a:spcAft>
                <a:spcPts val="1200"/>
              </a:spcAft>
              <a:buNone/>
            </a:pPr>
            <a:r>
              <a:t/>
            </a:r>
            <a:endParaRPr sz="1200">
              <a:solidFill>
                <a:schemeClr val="dk1"/>
              </a:solidFill>
              <a:highlight>
                <a:srgbClr val="FFFFFF"/>
              </a:highlight>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11700" y="372500"/>
            <a:ext cx="8520600" cy="733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Complete Primary Document Analysis - </a:t>
            </a:r>
            <a:r>
              <a:rPr lang="en" u="sng">
                <a:solidFill>
                  <a:schemeClr val="hlink"/>
                </a:solidFill>
                <a:latin typeface="Times New Roman"/>
                <a:ea typeface="Times New Roman"/>
                <a:cs typeface="Times New Roman"/>
                <a:sym typeface="Times New Roman"/>
                <a:hlinkClick r:id="rId3"/>
              </a:rPr>
              <a:t>Legislating</a:t>
            </a:r>
            <a:r>
              <a:rPr lang="en" u="sng">
                <a:solidFill>
                  <a:schemeClr val="hlink"/>
                </a:solidFill>
                <a:latin typeface="Times New Roman"/>
                <a:ea typeface="Times New Roman"/>
                <a:cs typeface="Times New Roman"/>
                <a:sym typeface="Times New Roman"/>
                <a:hlinkClick r:id="rId4"/>
              </a:rPr>
              <a:t> Reproduction </a:t>
            </a:r>
            <a:endParaRPr>
              <a:latin typeface="Times New Roman"/>
              <a:ea typeface="Times New Roman"/>
              <a:cs typeface="Times New Roman"/>
              <a:sym typeface="Times New Roman"/>
            </a:endParaRPr>
          </a:p>
        </p:txBody>
      </p:sp>
      <p:sp>
        <p:nvSpPr>
          <p:cNvPr id="124" name="Google Shape;124;p23"/>
          <p:cNvSpPr txBox="1"/>
          <p:nvPr>
            <p:ph idx="1" type="body"/>
          </p:nvPr>
        </p:nvSpPr>
        <p:spPr>
          <a:xfrm>
            <a:off x="311700" y="1106000"/>
            <a:ext cx="8520600" cy="3462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t/>
            </a:r>
            <a:endParaRPr/>
          </a:p>
          <a:p>
            <a:pPr indent="0" lvl="0" marL="0" rtl="0" algn="l">
              <a:spcBef>
                <a:spcPts val="1200"/>
              </a:spcBef>
              <a:spcAft>
                <a:spcPts val="0"/>
              </a:spcAft>
              <a:buClr>
                <a:schemeClr val="dk1"/>
              </a:buClr>
              <a:buSzPts val="1100"/>
              <a:buFont typeface="Arial"/>
              <a:buNone/>
            </a:pPr>
            <a:r>
              <a:rPr b="1" lang="en" sz="2100">
                <a:solidFill>
                  <a:schemeClr val="dk1"/>
                </a:solidFill>
                <a:latin typeface="Times New Roman"/>
                <a:ea typeface="Times New Roman"/>
                <a:cs typeface="Times New Roman"/>
                <a:sym typeface="Times New Roman"/>
              </a:rPr>
              <a:t>Discussion Questions: </a:t>
            </a:r>
            <a:endParaRPr b="1" sz="2100">
              <a:solidFill>
                <a:schemeClr val="dk1"/>
              </a:solidFill>
              <a:latin typeface="Times New Roman"/>
              <a:ea typeface="Times New Roman"/>
              <a:cs typeface="Times New Roman"/>
              <a:sym typeface="Times New Roman"/>
            </a:endParaRPr>
          </a:p>
          <a:p>
            <a:pPr indent="-361950" lvl="0" marL="457200" rtl="0" algn="l">
              <a:spcBef>
                <a:spcPts val="800"/>
              </a:spcBef>
              <a:spcAft>
                <a:spcPts val="0"/>
              </a:spcAft>
              <a:buClr>
                <a:srgbClr val="2C2C2C"/>
              </a:buClr>
              <a:buSzPts val="2100"/>
              <a:buFont typeface="Times New Roman"/>
              <a:buChar char="●"/>
            </a:pPr>
            <a:r>
              <a:rPr b="1" lang="en" sz="2100">
                <a:solidFill>
                  <a:srgbClr val="2C2C2C"/>
                </a:solidFill>
                <a:latin typeface="Times New Roman"/>
                <a:ea typeface="Times New Roman"/>
                <a:cs typeface="Times New Roman"/>
                <a:sym typeface="Times New Roman"/>
              </a:rPr>
              <a:t>Why was the differentiation between white and Black women in the 1643 tax code an important moment in history?</a:t>
            </a:r>
            <a:endParaRPr b="1" sz="2100">
              <a:solidFill>
                <a:srgbClr val="2C2C2C"/>
              </a:solidFill>
              <a:latin typeface="Times New Roman"/>
              <a:ea typeface="Times New Roman"/>
              <a:cs typeface="Times New Roman"/>
              <a:sym typeface="Times New Roman"/>
            </a:endParaRPr>
          </a:p>
          <a:p>
            <a:pPr indent="-361950" lvl="0" marL="457200" rtl="0" algn="l">
              <a:spcBef>
                <a:spcPts val="0"/>
              </a:spcBef>
              <a:spcAft>
                <a:spcPts val="0"/>
              </a:spcAft>
              <a:buClr>
                <a:srgbClr val="2C2C2C"/>
              </a:buClr>
              <a:buSzPts val="2100"/>
              <a:buFont typeface="Times New Roman"/>
              <a:buChar char="●"/>
            </a:pPr>
            <a:r>
              <a:rPr b="1" lang="en" sz="2100">
                <a:solidFill>
                  <a:srgbClr val="2C2C2C"/>
                </a:solidFill>
                <a:latin typeface="Times New Roman"/>
                <a:ea typeface="Times New Roman"/>
                <a:cs typeface="Times New Roman"/>
                <a:sym typeface="Times New Roman"/>
              </a:rPr>
              <a:t>Why were the planters of Virginia concerned about the birth of mixed-race children?</a:t>
            </a:r>
            <a:endParaRPr b="1" sz="2100">
              <a:solidFill>
                <a:srgbClr val="2C2C2C"/>
              </a:solidFill>
              <a:latin typeface="Times New Roman"/>
              <a:ea typeface="Times New Roman"/>
              <a:cs typeface="Times New Roman"/>
              <a:sym typeface="Times New Roman"/>
            </a:endParaRPr>
          </a:p>
          <a:p>
            <a:pPr indent="-361950" lvl="0" marL="457200" rtl="0" algn="l">
              <a:spcBef>
                <a:spcPts val="0"/>
              </a:spcBef>
              <a:spcAft>
                <a:spcPts val="0"/>
              </a:spcAft>
              <a:buClr>
                <a:srgbClr val="2C2C2C"/>
              </a:buClr>
              <a:buSzPts val="2100"/>
              <a:buFont typeface="Times New Roman"/>
              <a:buChar char="●"/>
            </a:pPr>
            <a:r>
              <a:rPr b="1" lang="en" sz="2100">
                <a:solidFill>
                  <a:srgbClr val="2C2C2C"/>
                </a:solidFill>
                <a:latin typeface="Times New Roman"/>
                <a:ea typeface="Times New Roman"/>
                <a:cs typeface="Times New Roman"/>
                <a:sym typeface="Times New Roman"/>
              </a:rPr>
              <a:t>Why did laws about racial difference center on women? What implications would these laws have for the entire society?</a:t>
            </a:r>
            <a:endParaRPr b="1" sz="2100">
              <a:solidFill>
                <a:srgbClr val="2C2C2C"/>
              </a:solidFill>
              <a:latin typeface="Times New Roman"/>
              <a:ea typeface="Times New Roman"/>
              <a:cs typeface="Times New Roman"/>
              <a:sym typeface="Times New Roman"/>
            </a:endParaRPr>
          </a:p>
          <a:p>
            <a:pPr indent="-361950" lvl="0" marL="457200" rtl="0" algn="l">
              <a:spcBef>
                <a:spcPts val="0"/>
              </a:spcBef>
              <a:spcAft>
                <a:spcPts val="0"/>
              </a:spcAft>
              <a:buClr>
                <a:srgbClr val="2C2C2C"/>
              </a:buClr>
              <a:buSzPts val="2100"/>
              <a:buFont typeface="Times New Roman"/>
              <a:buChar char="●"/>
            </a:pPr>
            <a:r>
              <a:rPr b="1" lang="en" sz="2100">
                <a:solidFill>
                  <a:srgbClr val="2C2C2C"/>
                </a:solidFill>
                <a:latin typeface="Times New Roman"/>
                <a:ea typeface="Times New Roman"/>
                <a:cs typeface="Times New Roman"/>
                <a:sym typeface="Times New Roman"/>
              </a:rPr>
              <a:t>Why did women bear the brunt of punishments for breaking these laws?</a:t>
            </a:r>
            <a:endParaRPr sz="2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551400" y="265475"/>
            <a:ext cx="8041200" cy="5727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50510"/>
              <a:buFont typeface="Arial"/>
              <a:buNone/>
            </a:pPr>
            <a:r>
              <a:t/>
            </a:r>
            <a:endParaRPr sz="2177">
              <a:latin typeface="Times New Roman"/>
              <a:ea typeface="Times New Roman"/>
              <a:cs typeface="Times New Roman"/>
              <a:sym typeface="Times New Roman"/>
            </a:endParaRPr>
          </a:p>
          <a:p>
            <a:pPr indent="0" lvl="0" marL="914400" rtl="0" algn="l">
              <a:lnSpc>
                <a:spcPct val="115000"/>
              </a:lnSpc>
              <a:spcBef>
                <a:spcPts val="0"/>
              </a:spcBef>
              <a:spcAft>
                <a:spcPts val="0"/>
              </a:spcAft>
              <a:buNone/>
            </a:pPr>
            <a:r>
              <a:t/>
            </a:r>
            <a:endParaRPr/>
          </a:p>
        </p:txBody>
      </p:sp>
      <p:sp>
        <p:nvSpPr>
          <p:cNvPr id="130" name="Google Shape;130;p24"/>
          <p:cNvSpPr txBox="1"/>
          <p:nvPr>
            <p:ph idx="1" type="body"/>
          </p:nvPr>
        </p:nvSpPr>
        <p:spPr>
          <a:xfrm>
            <a:off x="311700" y="190000"/>
            <a:ext cx="8520600" cy="4627800"/>
          </a:xfrm>
          <a:prstGeom prst="rect">
            <a:avLst/>
          </a:prstGeom>
        </p:spPr>
        <p:txBody>
          <a:bodyPr anchorCtr="0" anchor="t" bIns="91425" lIns="91425" spcFirstLastPara="1" rIns="91425" wrap="square" tIns="91425">
            <a:normAutofit fontScale="40000" lnSpcReduction="20000"/>
          </a:bodyPr>
          <a:lstStyle/>
          <a:p>
            <a:pPr indent="0" lvl="0" marL="914400" rtl="0" algn="l">
              <a:spcBef>
                <a:spcPts val="0"/>
              </a:spcBef>
              <a:spcAft>
                <a:spcPts val="0"/>
              </a:spcAft>
              <a:buClr>
                <a:schemeClr val="dk1"/>
              </a:buClr>
              <a:buSzPct val="25287"/>
              <a:buFont typeface="Arial"/>
              <a:buNone/>
            </a:pPr>
            <a:r>
              <a:t/>
            </a:r>
            <a:endParaRPr sz="4350">
              <a:solidFill>
                <a:schemeClr val="dk1"/>
              </a:solidFill>
            </a:endParaRPr>
          </a:p>
          <a:p>
            <a:pPr indent="0" lvl="0" marL="0" rtl="0" algn="l">
              <a:spcBef>
                <a:spcPts val="0"/>
              </a:spcBef>
              <a:spcAft>
                <a:spcPts val="0"/>
              </a:spcAft>
              <a:buNone/>
            </a:pPr>
            <a:r>
              <a:rPr b="1" lang="en" sz="4850">
                <a:solidFill>
                  <a:srgbClr val="202124"/>
                </a:solidFill>
                <a:highlight>
                  <a:srgbClr val="FFFFFF"/>
                </a:highlight>
                <a:latin typeface="Times New Roman"/>
                <a:ea typeface="Times New Roman"/>
                <a:cs typeface="Times New Roman"/>
                <a:sym typeface="Times New Roman"/>
              </a:rPr>
              <a:t>Article 1, Section 9</a:t>
            </a:r>
            <a:r>
              <a:rPr lang="en" sz="4850">
                <a:solidFill>
                  <a:srgbClr val="202124"/>
                </a:solidFill>
                <a:highlight>
                  <a:srgbClr val="FFFFFF"/>
                </a:highlight>
                <a:latin typeface="Times New Roman"/>
                <a:ea typeface="Times New Roman"/>
                <a:cs typeface="Times New Roman"/>
                <a:sym typeface="Times New Roman"/>
              </a:rPr>
              <a:t> of the Constitution stated that Congress could not prohibit the "importation" of persons prior to 1808. Twenty years later, the Act "to prohibit the importation of slaves in any port or place within the jurisdiction of the United States, from and after the first day of January [1808.]" was passed.</a:t>
            </a:r>
            <a:endParaRPr sz="4850">
              <a:solidFill>
                <a:srgbClr val="202124"/>
              </a:solidFill>
              <a:highlight>
                <a:schemeClr val="lt1"/>
              </a:highlight>
              <a:latin typeface="Times New Roman"/>
              <a:ea typeface="Times New Roman"/>
              <a:cs typeface="Times New Roman"/>
              <a:sym typeface="Times New Roman"/>
            </a:endParaRPr>
          </a:p>
          <a:p>
            <a:pPr indent="0" lvl="0" marL="0" rtl="0" algn="l">
              <a:spcBef>
                <a:spcPts val="1200"/>
              </a:spcBef>
              <a:spcAft>
                <a:spcPts val="0"/>
              </a:spcAft>
              <a:buNone/>
            </a:pPr>
            <a:r>
              <a:t/>
            </a:r>
            <a:endParaRPr b="1" i="1" sz="3045">
              <a:solidFill>
                <a:srgbClr val="202124"/>
              </a:solidFill>
              <a:highlight>
                <a:schemeClr val="lt1"/>
              </a:highlight>
              <a:latin typeface="Times New Roman"/>
              <a:ea typeface="Times New Roman"/>
              <a:cs typeface="Times New Roman"/>
              <a:sym typeface="Times New Roman"/>
            </a:endParaRPr>
          </a:p>
          <a:p>
            <a:pPr indent="0" lvl="0" marL="0" rtl="0" algn="l">
              <a:spcBef>
                <a:spcPts val="1200"/>
              </a:spcBef>
              <a:spcAft>
                <a:spcPts val="0"/>
              </a:spcAft>
              <a:buNone/>
            </a:pPr>
            <a:r>
              <a:rPr b="1" i="1" lang="en" sz="5050">
                <a:solidFill>
                  <a:srgbClr val="202124"/>
                </a:solidFill>
                <a:highlight>
                  <a:schemeClr val="lt1"/>
                </a:highlight>
                <a:latin typeface="Times New Roman"/>
                <a:ea typeface="Times New Roman"/>
                <a:cs typeface="Times New Roman"/>
                <a:sym typeface="Times New Roman"/>
              </a:rPr>
              <a:t>Speculate:</a:t>
            </a:r>
            <a:r>
              <a:rPr b="1" lang="en" sz="5050">
                <a:solidFill>
                  <a:srgbClr val="202124"/>
                </a:solidFill>
                <a:highlight>
                  <a:schemeClr val="lt1"/>
                </a:highlight>
                <a:latin typeface="Times New Roman"/>
                <a:ea typeface="Times New Roman"/>
                <a:cs typeface="Times New Roman"/>
                <a:sym typeface="Times New Roman"/>
              </a:rPr>
              <a:t> </a:t>
            </a:r>
            <a:endParaRPr b="1" sz="5050">
              <a:solidFill>
                <a:srgbClr val="202124"/>
              </a:solidFill>
              <a:highlight>
                <a:schemeClr val="lt1"/>
              </a:highlight>
              <a:latin typeface="Times New Roman"/>
              <a:ea typeface="Times New Roman"/>
              <a:cs typeface="Times New Roman"/>
              <a:sym typeface="Times New Roman"/>
            </a:endParaRPr>
          </a:p>
          <a:p>
            <a:pPr indent="0" lvl="0" marL="0" rtl="0" algn="l">
              <a:lnSpc>
                <a:spcPct val="80000"/>
              </a:lnSpc>
              <a:spcBef>
                <a:spcPts val="1200"/>
              </a:spcBef>
              <a:spcAft>
                <a:spcPts val="0"/>
              </a:spcAft>
              <a:buClr>
                <a:srgbClr val="000000"/>
              </a:buClr>
              <a:buSzPts val="242"/>
              <a:buFont typeface="Arial"/>
              <a:buNone/>
            </a:pPr>
            <a:r>
              <a:rPr b="1" i="1" lang="en" sz="5050">
                <a:solidFill>
                  <a:schemeClr val="dk1"/>
                </a:solidFill>
                <a:latin typeface="Times New Roman"/>
                <a:ea typeface="Times New Roman"/>
                <a:cs typeface="Times New Roman"/>
                <a:sym typeface="Times New Roman"/>
              </a:rPr>
              <a:t>Review </a:t>
            </a:r>
            <a:r>
              <a:rPr b="1" i="1" lang="en" sz="5050" u="sng">
                <a:solidFill>
                  <a:schemeClr val="accent5"/>
                </a:solidFill>
                <a:latin typeface="Times New Roman"/>
                <a:ea typeface="Times New Roman"/>
                <a:cs typeface="Times New Roman"/>
                <a:sym typeface="Times New Roman"/>
                <a:hlinkClick r:id="rId3">
                  <a:extLst>
                    <a:ext uri="{A12FA001-AC4F-418D-AE19-62706E023703}">
                      <ahyp:hlinkClr val="tx"/>
                    </a:ext>
                  </a:extLst>
                </a:hlinkClick>
              </a:rPr>
              <a:t>Database Images</a:t>
            </a:r>
            <a:r>
              <a:rPr b="1" i="1" lang="en" sz="5050">
                <a:solidFill>
                  <a:schemeClr val="dk1"/>
                </a:solidFill>
                <a:latin typeface="Times New Roman"/>
                <a:ea typeface="Times New Roman"/>
                <a:cs typeface="Times New Roman"/>
                <a:sym typeface="Times New Roman"/>
              </a:rPr>
              <a:t> from the Slave Voyages website. </a:t>
            </a:r>
            <a:endParaRPr b="1" i="1" sz="5050">
              <a:solidFill>
                <a:schemeClr val="dk1"/>
              </a:solidFill>
              <a:latin typeface="Times New Roman"/>
              <a:ea typeface="Times New Roman"/>
              <a:cs typeface="Times New Roman"/>
              <a:sym typeface="Times New Roman"/>
            </a:endParaRPr>
          </a:p>
          <a:p>
            <a:pPr indent="0" lvl="0" marL="0" rtl="0" algn="l">
              <a:lnSpc>
                <a:spcPct val="80000"/>
              </a:lnSpc>
              <a:spcBef>
                <a:spcPts val="500"/>
              </a:spcBef>
              <a:spcAft>
                <a:spcPts val="0"/>
              </a:spcAft>
              <a:buClr>
                <a:srgbClr val="000000"/>
              </a:buClr>
              <a:buSzPts val="242"/>
              <a:buFont typeface="Arial"/>
              <a:buNone/>
            </a:pPr>
            <a:r>
              <a:t/>
            </a:r>
            <a:endParaRPr b="1" i="1" sz="5050">
              <a:solidFill>
                <a:schemeClr val="dk1"/>
              </a:solidFill>
              <a:latin typeface="Times New Roman"/>
              <a:ea typeface="Times New Roman"/>
              <a:cs typeface="Times New Roman"/>
              <a:sym typeface="Times New Roman"/>
            </a:endParaRPr>
          </a:p>
          <a:p>
            <a:pPr indent="-356870" lvl="0" marL="457200" rtl="0" algn="l">
              <a:lnSpc>
                <a:spcPct val="80000"/>
              </a:lnSpc>
              <a:spcBef>
                <a:spcPts val="500"/>
              </a:spcBef>
              <a:spcAft>
                <a:spcPts val="0"/>
              </a:spcAft>
              <a:buClr>
                <a:schemeClr val="dk1"/>
              </a:buClr>
              <a:buSzPct val="100000"/>
              <a:buFont typeface="Times New Roman"/>
              <a:buChar char="●"/>
            </a:pPr>
            <a:r>
              <a:rPr i="1" lang="en" sz="5050">
                <a:solidFill>
                  <a:schemeClr val="dk1"/>
                </a:solidFill>
                <a:latin typeface="Times New Roman"/>
                <a:ea typeface="Times New Roman"/>
                <a:cs typeface="Times New Roman"/>
                <a:sym typeface="Times New Roman"/>
              </a:rPr>
              <a:t>Set filter to view ships in USA only. </a:t>
            </a:r>
            <a:endParaRPr i="1" sz="5050">
              <a:solidFill>
                <a:schemeClr val="dk1"/>
              </a:solidFill>
              <a:latin typeface="Times New Roman"/>
              <a:ea typeface="Times New Roman"/>
              <a:cs typeface="Times New Roman"/>
              <a:sym typeface="Times New Roman"/>
            </a:endParaRPr>
          </a:p>
          <a:p>
            <a:pPr indent="0" lvl="0" marL="914400" rtl="0" algn="l">
              <a:lnSpc>
                <a:spcPct val="80000"/>
              </a:lnSpc>
              <a:spcBef>
                <a:spcPts val="500"/>
              </a:spcBef>
              <a:spcAft>
                <a:spcPts val="0"/>
              </a:spcAft>
              <a:buNone/>
            </a:pPr>
            <a:r>
              <a:t/>
            </a:r>
            <a:endParaRPr i="1" sz="5050">
              <a:solidFill>
                <a:schemeClr val="dk1"/>
              </a:solidFill>
              <a:latin typeface="Times New Roman"/>
              <a:ea typeface="Times New Roman"/>
              <a:cs typeface="Times New Roman"/>
              <a:sym typeface="Times New Roman"/>
            </a:endParaRPr>
          </a:p>
          <a:p>
            <a:pPr indent="-356870" lvl="0" marL="457200" rtl="0" algn="l">
              <a:lnSpc>
                <a:spcPct val="80000"/>
              </a:lnSpc>
              <a:spcBef>
                <a:spcPts val="500"/>
              </a:spcBef>
              <a:spcAft>
                <a:spcPts val="0"/>
              </a:spcAft>
              <a:buClr>
                <a:schemeClr val="dk1"/>
              </a:buClr>
              <a:buSzPct val="100000"/>
              <a:buFont typeface="Times New Roman"/>
              <a:buChar char="●"/>
            </a:pPr>
            <a:r>
              <a:rPr b="1" i="1" lang="en" sz="5050">
                <a:solidFill>
                  <a:schemeClr val="dk1"/>
                </a:solidFill>
                <a:latin typeface="Times New Roman"/>
                <a:ea typeface="Times New Roman"/>
                <a:cs typeface="Times New Roman"/>
                <a:sym typeface="Times New Roman"/>
              </a:rPr>
              <a:t>Predict:</a:t>
            </a:r>
            <a:r>
              <a:rPr i="1" lang="en" sz="5050">
                <a:solidFill>
                  <a:schemeClr val="dk1"/>
                </a:solidFill>
                <a:latin typeface="Times New Roman"/>
                <a:ea typeface="Times New Roman"/>
                <a:cs typeface="Times New Roman"/>
                <a:sym typeface="Times New Roman"/>
              </a:rPr>
              <a:t> Why does the graph show a drastic increase in voyages in 1807?</a:t>
            </a:r>
            <a:endParaRPr i="1" sz="5050">
              <a:solidFill>
                <a:schemeClr val="dk1"/>
              </a:solidFill>
              <a:latin typeface="Times New Roman"/>
              <a:ea typeface="Times New Roman"/>
              <a:cs typeface="Times New Roman"/>
              <a:sym typeface="Times New Roman"/>
            </a:endParaRPr>
          </a:p>
          <a:p>
            <a:pPr indent="0" lvl="0" marL="914400" rtl="0" algn="l">
              <a:lnSpc>
                <a:spcPct val="80000"/>
              </a:lnSpc>
              <a:spcBef>
                <a:spcPts val="500"/>
              </a:spcBef>
              <a:spcAft>
                <a:spcPts val="0"/>
              </a:spcAft>
              <a:buNone/>
            </a:pPr>
            <a:r>
              <a:t/>
            </a:r>
            <a:endParaRPr i="1" sz="2400">
              <a:solidFill>
                <a:schemeClr val="dk1"/>
              </a:solidFill>
              <a:latin typeface="Times New Roman"/>
              <a:ea typeface="Times New Roman"/>
              <a:cs typeface="Times New Roman"/>
              <a:sym typeface="Times New Roman"/>
            </a:endParaRPr>
          </a:p>
          <a:p>
            <a:pPr indent="0" lvl="0" marL="0" rtl="0" algn="l">
              <a:spcBef>
                <a:spcPts val="500"/>
              </a:spcBef>
              <a:spcAft>
                <a:spcPts val="0"/>
              </a:spcAft>
              <a:buClr>
                <a:schemeClr val="dk1"/>
              </a:buClr>
              <a:buSzPct val="44497"/>
              <a:buFont typeface="Arial"/>
              <a:buNone/>
            </a:pPr>
            <a:r>
              <a:t/>
            </a:r>
            <a:endParaRPr b="1" sz="2472">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ct val="52380"/>
              <a:buFont typeface="Arial"/>
              <a:buNone/>
            </a:pPr>
            <a:r>
              <a:t/>
            </a:r>
            <a:endParaRPr sz="2100">
              <a:solidFill>
                <a:srgbClr val="202124"/>
              </a:solidFill>
              <a:highlight>
                <a:srgbClr val="FFFFFF"/>
              </a:highlight>
              <a:latin typeface="Times New Roman"/>
              <a:ea typeface="Times New Roman"/>
              <a:cs typeface="Times New Roman"/>
              <a:sym typeface="Times New Roman"/>
            </a:endParaRPr>
          </a:p>
          <a:p>
            <a:pPr indent="0" lvl="0" marL="0" rtl="0" algn="l">
              <a:spcBef>
                <a:spcPts val="0"/>
              </a:spcBef>
              <a:spcAft>
                <a:spcPts val="1200"/>
              </a:spcAft>
              <a:buNone/>
            </a:pPr>
            <a:r>
              <a:t/>
            </a:r>
            <a:endParaRPr b="1" sz="2472">
              <a:solidFill>
                <a:schemeClr val="dk1"/>
              </a:solidFill>
              <a:highlight>
                <a:schemeClr val="lt1"/>
              </a:highlight>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Small Group Discussion</a:t>
            </a:r>
            <a:endParaRPr/>
          </a:p>
        </p:txBody>
      </p:sp>
      <p:sp>
        <p:nvSpPr>
          <p:cNvPr id="136" name="Google Shape;136;p25"/>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72">
                <a:solidFill>
                  <a:schemeClr val="dk1"/>
                </a:solidFill>
                <a:highlight>
                  <a:schemeClr val="lt1"/>
                </a:highlight>
                <a:latin typeface="Times New Roman"/>
                <a:ea typeface="Times New Roman"/>
                <a:cs typeface="Times New Roman"/>
                <a:sym typeface="Times New Roman"/>
              </a:rPr>
              <a:t>How are the hereditary slave laws connected to the American economy after 1808? </a:t>
            </a:r>
            <a:endParaRPr b="1" sz="2472">
              <a:solidFill>
                <a:schemeClr val="dk1"/>
              </a:solidFill>
              <a:highlight>
                <a:schemeClr val="lt1"/>
              </a:highlight>
              <a:latin typeface="Times New Roman"/>
              <a:ea typeface="Times New Roman"/>
              <a:cs typeface="Times New Roman"/>
              <a:sym typeface="Times New Roman"/>
            </a:endParaRPr>
          </a:p>
          <a:p>
            <a:pPr indent="0" lvl="0" marL="0" rtl="0" algn="l">
              <a:spcBef>
                <a:spcPts val="1200"/>
              </a:spcBef>
              <a:spcAft>
                <a:spcPts val="1200"/>
              </a:spcAft>
              <a:buNone/>
            </a:pPr>
            <a:r>
              <a:rPr b="1" lang="en" sz="2472">
                <a:solidFill>
                  <a:schemeClr val="dk1"/>
                </a:solidFill>
                <a:highlight>
                  <a:schemeClr val="lt1"/>
                </a:highlight>
                <a:latin typeface="Times New Roman"/>
                <a:ea typeface="Times New Roman"/>
                <a:cs typeface="Times New Roman"/>
                <a:sym typeface="Times New Roman"/>
              </a:rPr>
              <a:t>How do you think this constitutional change impacted the lives of enslaved women?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The Capitalized Womb</a:t>
            </a:r>
            <a:endParaRPr/>
          </a:p>
        </p:txBody>
      </p:sp>
      <p:sp>
        <p:nvSpPr>
          <p:cNvPr id="142" name="Google Shape;142;p26"/>
          <p:cNvSpPr txBox="1"/>
          <p:nvPr>
            <p:ph idx="1" type="body"/>
          </p:nvPr>
        </p:nvSpPr>
        <p:spPr>
          <a:xfrm>
            <a:off x="311700" y="1468825"/>
            <a:ext cx="3999900" cy="30999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sz="1700">
                <a:solidFill>
                  <a:srgbClr val="000000"/>
                </a:solidFill>
                <a:latin typeface="Oswald"/>
                <a:ea typeface="Oswald"/>
                <a:cs typeface="Oswald"/>
                <a:sym typeface="Oswald"/>
              </a:rPr>
              <a:t>In her book </a:t>
            </a:r>
            <a:r>
              <a:rPr i="1" lang="en" sz="1700">
                <a:solidFill>
                  <a:srgbClr val="993B24"/>
                </a:solidFill>
                <a:uFill>
                  <a:noFill/>
                </a:uFill>
                <a:latin typeface="Oswald"/>
                <a:ea typeface="Oswald"/>
                <a:cs typeface="Oswald"/>
                <a:sym typeface="Oswald"/>
                <a:hlinkClick r:id="rId3">
                  <a:extLst>
                    <a:ext uri="{A12FA001-AC4F-418D-AE19-62706E023703}">
                      <ahyp:hlinkClr val="tx"/>
                    </a:ext>
                  </a:extLst>
                </a:hlinkClick>
              </a:rPr>
              <a:t>The Price for their Pound of Flesh: The Value of the Enslaved from Womb to Grave in the Building of a Nation,</a:t>
            </a:r>
            <a:r>
              <a:rPr lang="en" sz="1700">
                <a:solidFill>
                  <a:srgbClr val="993B24"/>
                </a:solidFill>
                <a:latin typeface="Oswald"/>
                <a:ea typeface="Oswald"/>
                <a:cs typeface="Oswald"/>
                <a:sym typeface="Oswald"/>
              </a:rPr>
              <a:t> </a:t>
            </a:r>
            <a:r>
              <a:rPr lang="en" sz="1700">
                <a:solidFill>
                  <a:srgbClr val="000000"/>
                </a:solidFill>
                <a:latin typeface="Oswald"/>
                <a:ea typeface="Oswald"/>
                <a:cs typeface="Oswald"/>
                <a:sym typeface="Oswald"/>
              </a:rPr>
              <a:t>h</a:t>
            </a:r>
            <a:r>
              <a:rPr lang="en" sz="1700">
                <a:solidFill>
                  <a:srgbClr val="000000"/>
                </a:solidFill>
                <a:latin typeface="Oswald"/>
                <a:ea typeface="Oswald"/>
                <a:cs typeface="Oswald"/>
                <a:sym typeface="Oswald"/>
              </a:rPr>
              <a:t>istorian Daina Ramey Berry specifies the differences between the meaning of the word “breeding” and how in the late eighteenth century and early nineteenth century “breeding” meant “pregnant or nursing women,” who were not highly valued. By the mid-nineteenth century, however, Ramey Berry found that the term had shifted to mean “reproduction for profit,” signifying a distinct shift in the commodification of sex and reproduction.</a:t>
            </a:r>
            <a:endParaRPr i="1">
              <a:solidFill>
                <a:srgbClr val="000000"/>
              </a:solidFill>
              <a:latin typeface="Oswald"/>
              <a:ea typeface="Oswald"/>
              <a:cs typeface="Oswald"/>
              <a:sym typeface="Oswald"/>
            </a:endParaRPr>
          </a:p>
        </p:txBody>
      </p:sp>
      <p:sp>
        <p:nvSpPr>
          <p:cNvPr id="143" name="Google Shape;143;p26"/>
          <p:cNvSpPr txBox="1"/>
          <p:nvPr>
            <p:ph idx="2" type="body"/>
          </p:nvPr>
        </p:nvSpPr>
        <p:spPr>
          <a:xfrm>
            <a:off x="4658950" y="451925"/>
            <a:ext cx="4173300" cy="411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50">
                <a:solidFill>
                  <a:srgbClr val="444444"/>
                </a:solidFill>
                <a:highlight>
                  <a:srgbClr val="FFFFFF"/>
                </a:highlight>
                <a:latin typeface="Oswald"/>
                <a:ea typeface="Oswald"/>
                <a:cs typeface="Oswald"/>
                <a:sym typeface="Oswald"/>
              </a:rPr>
              <a:t>In their book </a:t>
            </a:r>
            <a:r>
              <a:rPr i="1" lang="en" sz="1450">
                <a:solidFill>
                  <a:srgbClr val="993B24"/>
                </a:solidFill>
                <a:highlight>
                  <a:srgbClr val="FFFFFF"/>
                </a:highlight>
                <a:uFill>
                  <a:noFill/>
                </a:uFill>
                <a:latin typeface="Oswald"/>
                <a:ea typeface="Oswald"/>
                <a:cs typeface="Oswald"/>
                <a:sym typeface="Oswald"/>
                <a:hlinkClick r:id="rId4">
                  <a:extLst>
                    <a:ext uri="{A12FA001-AC4F-418D-AE19-62706E023703}">
                      <ahyp:hlinkClr val="tx"/>
                    </a:ext>
                  </a:extLst>
                </a:hlinkClick>
              </a:rPr>
              <a:t>The American Slave Coast: A History of the Slave Breeding Industry</a:t>
            </a:r>
            <a:r>
              <a:rPr lang="en" sz="1450">
                <a:solidFill>
                  <a:srgbClr val="444444"/>
                </a:solidFill>
                <a:highlight>
                  <a:srgbClr val="FFFFFF"/>
                </a:highlight>
                <a:latin typeface="Oswald"/>
                <a:ea typeface="Oswald"/>
                <a:cs typeface="Oswald"/>
                <a:sym typeface="Oswald"/>
              </a:rPr>
              <a:t>, Ned and Constance Sublette, “have managed to coin the brutal economic system that kept the institution of slavery alive as the “capitalized womb” (p. 24). They argue that the “capitalized womb” illustrates how enslaved women’s bodies served as the engine of the slave breeding industry and powered a global economy for cotton consumption. Their new book ties the violent experiences of enslaved women directly to the market. It tells the brutal story of how the slave industry made the reproductive labor of the people it referred to as “breeding women” essential to the country’s expansion. They contend: “In a land without silver, gold, or trustworthy paper money, enslaved women’s children and their children’s children into perpetuity were used as human savings accounts that functioned as the basis of money and credit.” </a:t>
            </a:r>
            <a:endParaRPr sz="1700">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433650"/>
            <a:ext cx="8520600" cy="733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Primary Source Analysis: </a:t>
            </a:r>
            <a:r>
              <a:rPr lang="en"/>
              <a:t>The Capitalized Womb</a:t>
            </a:r>
            <a:endParaRPr/>
          </a:p>
          <a:p>
            <a:pPr indent="0" lvl="0" marL="0" rtl="0" algn="l">
              <a:spcBef>
                <a:spcPts val="0"/>
              </a:spcBef>
              <a:spcAft>
                <a:spcPts val="0"/>
              </a:spcAft>
              <a:buNone/>
            </a:pPr>
            <a:r>
              <a:rPr i="1" lang="en" sz="2111"/>
              <a:t>Using the sources below, w</a:t>
            </a:r>
            <a:r>
              <a:rPr i="1" lang="en" sz="2111"/>
              <a:t>hat inferences can be drawn about how the lives of enslaved women changed after 1808? </a:t>
            </a:r>
            <a:endParaRPr i="1" sz="2111"/>
          </a:p>
        </p:txBody>
      </p:sp>
      <p:pic>
        <p:nvPicPr>
          <p:cNvPr id="149" name="Google Shape;149;p27"/>
          <p:cNvPicPr preferRelativeResize="0"/>
          <p:nvPr/>
        </p:nvPicPr>
        <p:blipFill>
          <a:blip r:embed="rId4">
            <a:alphaModFix/>
          </a:blip>
          <a:stretch>
            <a:fillRect/>
          </a:stretch>
        </p:blipFill>
        <p:spPr>
          <a:xfrm>
            <a:off x="5573725" y="1316849"/>
            <a:ext cx="2831939" cy="3775949"/>
          </a:xfrm>
          <a:prstGeom prst="rect">
            <a:avLst/>
          </a:prstGeom>
          <a:noFill/>
          <a:ln>
            <a:noFill/>
          </a:ln>
        </p:spPr>
      </p:pic>
      <p:pic>
        <p:nvPicPr>
          <p:cNvPr id="150" name="Google Shape;150;p27"/>
          <p:cNvPicPr preferRelativeResize="0"/>
          <p:nvPr/>
        </p:nvPicPr>
        <p:blipFill>
          <a:blip r:embed="rId5">
            <a:alphaModFix/>
          </a:blip>
          <a:stretch>
            <a:fillRect/>
          </a:stretch>
        </p:blipFill>
        <p:spPr>
          <a:xfrm>
            <a:off x="235500" y="1316847"/>
            <a:ext cx="3529950" cy="1342828"/>
          </a:xfrm>
          <a:prstGeom prst="rect">
            <a:avLst/>
          </a:prstGeom>
          <a:noFill/>
          <a:ln>
            <a:noFill/>
          </a:ln>
        </p:spPr>
      </p:pic>
      <p:pic>
        <p:nvPicPr>
          <p:cNvPr id="151" name="Google Shape;151;p27"/>
          <p:cNvPicPr preferRelativeResize="0"/>
          <p:nvPr/>
        </p:nvPicPr>
        <p:blipFill>
          <a:blip r:embed="rId6">
            <a:alphaModFix/>
          </a:blip>
          <a:stretch>
            <a:fillRect/>
          </a:stretch>
        </p:blipFill>
        <p:spPr>
          <a:xfrm>
            <a:off x="235500" y="3136950"/>
            <a:ext cx="3442300" cy="1981625"/>
          </a:xfrm>
          <a:prstGeom prst="rect">
            <a:avLst/>
          </a:prstGeom>
          <a:noFill/>
          <a:ln>
            <a:noFill/>
          </a:ln>
        </p:spPr>
      </p:pic>
      <p:sp>
        <p:nvSpPr>
          <p:cNvPr id="152" name="Google Shape;152;p27"/>
          <p:cNvSpPr txBox="1"/>
          <p:nvPr/>
        </p:nvSpPr>
        <p:spPr>
          <a:xfrm>
            <a:off x="3765450" y="455512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8"/>
          <p:cNvPicPr preferRelativeResize="0"/>
          <p:nvPr/>
        </p:nvPicPr>
        <p:blipFill>
          <a:blip r:embed="rId3">
            <a:alphaModFix/>
          </a:blip>
          <a:stretch>
            <a:fillRect/>
          </a:stretch>
        </p:blipFill>
        <p:spPr>
          <a:xfrm>
            <a:off x="169558" y="0"/>
            <a:ext cx="6502485"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Reading assignment for Lesson 2</a:t>
            </a:r>
            <a:endParaRPr/>
          </a:p>
        </p:txBody>
      </p:sp>
      <p:sp>
        <p:nvSpPr>
          <p:cNvPr id="163" name="Google Shape;163;p29"/>
          <p:cNvSpPr txBox="1"/>
          <p:nvPr>
            <p:ph idx="1" type="body"/>
          </p:nvPr>
        </p:nvSpPr>
        <p:spPr>
          <a:xfrm>
            <a:off x="311700" y="1468825"/>
            <a:ext cx="3999900" cy="30999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700">
                <a:solidFill>
                  <a:srgbClr val="000000"/>
                </a:solidFill>
                <a:latin typeface="Oswald"/>
                <a:ea typeface="Oswald"/>
                <a:cs typeface="Oswald"/>
                <a:sym typeface="Oswald"/>
              </a:rPr>
              <a:t>Read and annotate </a:t>
            </a:r>
            <a:r>
              <a:rPr lang="en" sz="2700" u="sng">
                <a:solidFill>
                  <a:srgbClr val="0000FF"/>
                </a:solidFill>
                <a:latin typeface="Oswald"/>
                <a:ea typeface="Oswald"/>
                <a:cs typeface="Oswald"/>
                <a:sym typeface="Oswald"/>
                <a:hlinkClick r:id="rId3">
                  <a:extLst>
                    <a:ext uri="{A12FA001-AC4F-418D-AE19-62706E023703}">
                      <ahyp:hlinkClr val="tx"/>
                    </a:ext>
                  </a:extLst>
                </a:hlinkClick>
              </a:rPr>
              <a:t>“Medical Inequality” by Linda Villarosa from </a:t>
            </a:r>
            <a:r>
              <a:rPr i="1" lang="en" sz="2700" u="sng">
                <a:solidFill>
                  <a:srgbClr val="0000FF"/>
                </a:solidFill>
                <a:latin typeface="Oswald"/>
                <a:ea typeface="Oswald"/>
                <a:cs typeface="Oswald"/>
                <a:sym typeface="Oswald"/>
                <a:hlinkClick r:id="rId4">
                  <a:extLst>
                    <a:ext uri="{A12FA001-AC4F-418D-AE19-62706E023703}">
                      <ahyp:hlinkClr val="tx"/>
                    </a:ext>
                  </a:extLst>
                </a:hlinkClick>
              </a:rPr>
              <a:t>The 1619 Project</a:t>
            </a:r>
            <a:endParaRPr i="1" sz="2700">
              <a:solidFill>
                <a:srgbClr val="0000FF"/>
              </a:solidFill>
              <a:latin typeface="Oswald"/>
              <a:ea typeface="Oswald"/>
              <a:cs typeface="Oswald"/>
              <a:sym typeface="Oswald"/>
            </a:endParaRPr>
          </a:p>
          <a:p>
            <a:pPr indent="0" lvl="0" marL="0" rtl="0" algn="l">
              <a:spcBef>
                <a:spcPts val="0"/>
              </a:spcBef>
              <a:spcAft>
                <a:spcPts val="1200"/>
              </a:spcAft>
              <a:buNone/>
            </a:pPr>
            <a:r>
              <a:t/>
            </a:r>
            <a:endParaRPr/>
          </a:p>
        </p:txBody>
      </p:sp>
      <p:pic>
        <p:nvPicPr>
          <p:cNvPr id="164" name="Google Shape;164;p29"/>
          <p:cNvPicPr preferRelativeResize="0"/>
          <p:nvPr/>
        </p:nvPicPr>
        <p:blipFill>
          <a:blip r:embed="rId5">
            <a:alphaModFix/>
          </a:blip>
          <a:stretch>
            <a:fillRect/>
          </a:stretch>
        </p:blipFill>
        <p:spPr>
          <a:xfrm>
            <a:off x="4478400" y="995874"/>
            <a:ext cx="4407301" cy="39037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0"/>
          <p:cNvSpPr txBox="1"/>
          <p:nvPr>
            <p:ph type="title"/>
          </p:nvPr>
        </p:nvSpPr>
        <p:spPr>
          <a:xfrm>
            <a:off x="366000" y="386075"/>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Lesson 2: History of Medical Racism</a:t>
            </a:r>
            <a:endParaRPr/>
          </a:p>
        </p:txBody>
      </p:sp>
      <p:sp>
        <p:nvSpPr>
          <p:cNvPr id="170" name="Google Shape;170;p30"/>
          <p:cNvSpPr txBox="1"/>
          <p:nvPr>
            <p:ph idx="1" type="body"/>
          </p:nvPr>
        </p:nvSpPr>
        <p:spPr>
          <a:xfrm>
            <a:off x="4872075" y="1468825"/>
            <a:ext cx="3960300" cy="3099900"/>
          </a:xfrm>
          <a:prstGeom prst="rect">
            <a:avLst/>
          </a:prstGeom>
        </p:spPr>
        <p:txBody>
          <a:bodyPr anchorCtr="0" anchor="t" bIns="91425" lIns="91425" spcFirstLastPara="1" rIns="91425" wrap="square" tIns="91425">
            <a:normAutofit fontScale="55000" lnSpcReduction="10000"/>
          </a:bodyPr>
          <a:lstStyle/>
          <a:p>
            <a:pPr indent="0" lvl="0" marL="0" rtl="0" algn="l">
              <a:lnSpc>
                <a:spcPct val="100000"/>
              </a:lnSpc>
              <a:spcBef>
                <a:spcPts val="500"/>
              </a:spcBef>
              <a:spcAft>
                <a:spcPts val="0"/>
              </a:spcAft>
              <a:buNone/>
            </a:pPr>
            <a:r>
              <a:t/>
            </a:r>
            <a:endParaRPr i="1" sz="2400">
              <a:solidFill>
                <a:schemeClr val="dk1"/>
              </a:solidFill>
              <a:latin typeface="Times New Roman"/>
              <a:ea typeface="Times New Roman"/>
              <a:cs typeface="Times New Roman"/>
              <a:sym typeface="Times New Roman"/>
            </a:endParaRPr>
          </a:p>
          <a:p>
            <a:pPr indent="-326390" lvl="0" marL="457200" rtl="0" algn="l">
              <a:lnSpc>
                <a:spcPct val="100000"/>
              </a:lnSpc>
              <a:spcBef>
                <a:spcPts val="500"/>
              </a:spcBef>
              <a:spcAft>
                <a:spcPts val="0"/>
              </a:spcAft>
              <a:buClr>
                <a:schemeClr val="dk1"/>
              </a:buClr>
              <a:buSzPct val="100000"/>
              <a:buFont typeface="Times New Roman"/>
              <a:buChar char="●"/>
            </a:pPr>
            <a:r>
              <a:rPr i="1" lang="en" sz="2800">
                <a:solidFill>
                  <a:schemeClr val="dk1"/>
                </a:solidFill>
                <a:latin typeface="Times New Roman"/>
                <a:ea typeface="Times New Roman"/>
                <a:cs typeface="Times New Roman"/>
                <a:sym typeface="Times New Roman"/>
              </a:rPr>
              <a:t>Why is it important to engage in a specific focus on Black women’s experiences in the context of American History?</a:t>
            </a:r>
            <a:endParaRPr i="1" sz="2800">
              <a:solidFill>
                <a:schemeClr val="dk1"/>
              </a:solidFill>
              <a:latin typeface="Times New Roman"/>
              <a:ea typeface="Times New Roman"/>
              <a:cs typeface="Times New Roman"/>
              <a:sym typeface="Times New Roman"/>
            </a:endParaRPr>
          </a:p>
          <a:p>
            <a:pPr indent="-326390" lvl="0" marL="457200" rtl="0" algn="l">
              <a:lnSpc>
                <a:spcPct val="100000"/>
              </a:lnSpc>
              <a:spcBef>
                <a:spcPts val="500"/>
              </a:spcBef>
              <a:spcAft>
                <a:spcPts val="0"/>
              </a:spcAft>
              <a:buClr>
                <a:schemeClr val="dk1"/>
              </a:buClr>
              <a:buSzPct val="100000"/>
              <a:buFont typeface="Times New Roman"/>
              <a:buChar char="●"/>
            </a:pPr>
            <a:r>
              <a:rPr i="1" lang="en" sz="2800">
                <a:solidFill>
                  <a:schemeClr val="dk1"/>
                </a:solidFill>
                <a:latin typeface="Times New Roman"/>
                <a:ea typeface="Times New Roman"/>
                <a:cs typeface="Times New Roman"/>
                <a:sym typeface="Times New Roman"/>
              </a:rPr>
              <a:t>How have stereotypes of Black bodies developed during slavery become embedded in our social construct?</a:t>
            </a:r>
            <a:endParaRPr i="1" sz="2800">
              <a:solidFill>
                <a:schemeClr val="dk1"/>
              </a:solidFill>
              <a:latin typeface="Times New Roman"/>
              <a:ea typeface="Times New Roman"/>
              <a:cs typeface="Times New Roman"/>
              <a:sym typeface="Times New Roman"/>
            </a:endParaRPr>
          </a:p>
          <a:p>
            <a:pPr indent="-326390" lvl="0" marL="457200" rtl="0" algn="l">
              <a:lnSpc>
                <a:spcPct val="100000"/>
              </a:lnSpc>
              <a:spcBef>
                <a:spcPts val="0"/>
              </a:spcBef>
              <a:spcAft>
                <a:spcPts val="0"/>
              </a:spcAft>
              <a:buClr>
                <a:schemeClr val="dk1"/>
              </a:buClr>
              <a:buSzPct val="100000"/>
              <a:buFont typeface="Times New Roman"/>
              <a:buChar char="●"/>
            </a:pPr>
            <a:r>
              <a:rPr i="1" lang="en" sz="2800">
                <a:solidFill>
                  <a:schemeClr val="dk1"/>
                </a:solidFill>
                <a:latin typeface="Times New Roman"/>
                <a:ea typeface="Times New Roman"/>
                <a:cs typeface="Times New Roman"/>
                <a:sym typeface="Times New Roman"/>
              </a:rPr>
              <a:t>How did enslaved women’s experiences factor into the story of reproductive research?</a:t>
            </a:r>
            <a:endParaRPr i="1" sz="2800">
              <a:solidFill>
                <a:schemeClr val="dk1"/>
              </a:solidFill>
              <a:latin typeface="Times New Roman"/>
              <a:ea typeface="Times New Roman"/>
              <a:cs typeface="Times New Roman"/>
              <a:sym typeface="Times New Roman"/>
            </a:endParaRPr>
          </a:p>
          <a:p>
            <a:pPr indent="-326390" lvl="0" marL="457200" rtl="0" algn="l">
              <a:lnSpc>
                <a:spcPct val="100000"/>
              </a:lnSpc>
              <a:spcBef>
                <a:spcPts val="0"/>
              </a:spcBef>
              <a:spcAft>
                <a:spcPts val="0"/>
              </a:spcAft>
              <a:buClr>
                <a:schemeClr val="dk1"/>
              </a:buClr>
              <a:buSzPct val="100000"/>
              <a:buFont typeface="Times New Roman"/>
              <a:buChar char="●"/>
            </a:pPr>
            <a:r>
              <a:rPr i="1" lang="en" sz="2800">
                <a:solidFill>
                  <a:schemeClr val="dk1"/>
                </a:solidFill>
                <a:latin typeface="Times New Roman"/>
                <a:ea typeface="Times New Roman"/>
                <a:cs typeface="Times New Roman"/>
                <a:sym typeface="Times New Roman"/>
              </a:rPr>
              <a:t>What does slavery have to do with health care inequities in the 21st century?</a:t>
            </a:r>
            <a:endParaRPr i="1" sz="2800">
              <a:solidFill>
                <a:schemeClr val="dk1"/>
              </a:solidFill>
              <a:latin typeface="Times New Roman"/>
              <a:ea typeface="Times New Roman"/>
              <a:cs typeface="Times New Roman"/>
              <a:sym typeface="Times New Roman"/>
            </a:endParaRPr>
          </a:p>
          <a:p>
            <a:pPr indent="0" lvl="0" marL="457200" rtl="0" algn="l">
              <a:lnSpc>
                <a:spcPct val="100000"/>
              </a:lnSpc>
              <a:spcBef>
                <a:spcPts val="500"/>
              </a:spcBef>
              <a:spcAft>
                <a:spcPts val="500"/>
              </a:spcAft>
              <a:buNone/>
            </a:pPr>
            <a:r>
              <a:t/>
            </a:r>
            <a:endParaRPr i="1" sz="2400">
              <a:solidFill>
                <a:schemeClr val="dk1"/>
              </a:solidFill>
              <a:latin typeface="Times New Roman"/>
              <a:ea typeface="Times New Roman"/>
              <a:cs typeface="Times New Roman"/>
              <a:sym typeface="Times New Roman"/>
            </a:endParaRPr>
          </a:p>
        </p:txBody>
      </p:sp>
      <p:pic>
        <p:nvPicPr>
          <p:cNvPr id="171" name="Google Shape;171;p30"/>
          <p:cNvPicPr preferRelativeResize="0"/>
          <p:nvPr/>
        </p:nvPicPr>
        <p:blipFill>
          <a:blip r:embed="rId3">
            <a:alphaModFix/>
          </a:blip>
          <a:stretch>
            <a:fillRect/>
          </a:stretch>
        </p:blipFill>
        <p:spPr>
          <a:xfrm>
            <a:off x="239625" y="1628425"/>
            <a:ext cx="4332375" cy="24297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5012488" y="0"/>
            <a:ext cx="5306224" cy="5143500"/>
          </a:xfrm>
          <a:prstGeom prst="rect">
            <a:avLst/>
          </a:prstGeom>
          <a:noFill/>
          <a:ln>
            <a:noFill/>
          </a:ln>
        </p:spPr>
      </p:pic>
      <p:sp>
        <p:nvSpPr>
          <p:cNvPr id="177" name="Google Shape;177;p31"/>
          <p:cNvSpPr txBox="1"/>
          <p:nvPr>
            <p:ph type="title"/>
          </p:nvPr>
        </p:nvSpPr>
        <p:spPr>
          <a:xfrm>
            <a:off x="265500" y="1078750"/>
            <a:ext cx="4045200" cy="17892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78" name="Google Shape;178;p31"/>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79" name="Google Shape;179;p31"/>
          <p:cNvSpPr txBox="1"/>
          <p:nvPr>
            <p:ph idx="2" type="body"/>
          </p:nvPr>
        </p:nvSpPr>
        <p:spPr>
          <a:xfrm>
            <a:off x="5425375" y="1618600"/>
            <a:ext cx="3198900" cy="280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solidFill>
                <a:schemeClr val="lt1"/>
              </a:solidFill>
            </a:endParaRPr>
          </a:p>
          <a:p>
            <a:pPr indent="0" lvl="0" marL="0" rtl="0" algn="l">
              <a:spcBef>
                <a:spcPts val="1200"/>
              </a:spcBef>
              <a:spcAft>
                <a:spcPts val="0"/>
              </a:spcAft>
              <a:buNone/>
            </a:pPr>
            <a:r>
              <a:rPr lang="en" u="sng">
                <a:solidFill>
                  <a:schemeClr val="lt1"/>
                </a:solidFill>
              </a:rPr>
              <a:t>Linda Villarosa.</a:t>
            </a:r>
            <a:endParaRPr u="sng">
              <a:solidFill>
                <a:schemeClr val="lt1"/>
              </a:solidFill>
            </a:endParaRPr>
          </a:p>
          <a:p>
            <a:pPr indent="0" lvl="0" marL="0" rtl="0" algn="l">
              <a:spcBef>
                <a:spcPts val="1200"/>
              </a:spcBef>
              <a:spcAft>
                <a:spcPts val="1200"/>
              </a:spcAft>
              <a:buNone/>
            </a:pPr>
            <a:r>
              <a:rPr lang="en">
                <a:solidFill>
                  <a:schemeClr val="lt1"/>
                </a:solidFill>
              </a:rPr>
              <a:t>“Medical Inequality” Author, </a:t>
            </a:r>
            <a:r>
              <a:rPr i="1" lang="en">
                <a:solidFill>
                  <a:schemeClr val="lt1"/>
                </a:solidFill>
              </a:rPr>
              <a:t>NYT</a:t>
            </a:r>
            <a:r>
              <a:rPr lang="en">
                <a:solidFill>
                  <a:schemeClr val="lt1"/>
                </a:solidFill>
              </a:rPr>
              <a:t> Reporter</a:t>
            </a:r>
            <a:endParaRPr>
              <a:solidFill>
                <a:schemeClr val="lt1"/>
              </a:solidFill>
            </a:endParaRPr>
          </a:p>
        </p:txBody>
      </p:sp>
      <p:pic>
        <p:nvPicPr>
          <p:cNvPr id="180" name="Google Shape;180;p31"/>
          <p:cNvPicPr preferRelativeResize="0"/>
          <p:nvPr/>
        </p:nvPicPr>
        <p:blipFill rotWithShape="1">
          <a:blip r:embed="rId4">
            <a:alphaModFix/>
          </a:blip>
          <a:srcRect b="18969" l="0" r="0" t="0"/>
          <a:stretch/>
        </p:blipFill>
        <p:spPr>
          <a:xfrm>
            <a:off x="139125" y="0"/>
            <a:ext cx="4321950" cy="5143501"/>
          </a:xfrm>
          <a:prstGeom prst="rect">
            <a:avLst/>
          </a:prstGeom>
          <a:noFill/>
          <a:ln>
            <a:noFill/>
          </a:ln>
        </p:spPr>
      </p:pic>
      <p:sp>
        <p:nvSpPr>
          <p:cNvPr id="181" name="Google Shape;181;p31"/>
          <p:cNvSpPr txBox="1"/>
          <p:nvPr/>
        </p:nvSpPr>
        <p:spPr>
          <a:xfrm>
            <a:off x="2100" y="3572100"/>
            <a:ext cx="4572000" cy="1571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lt1"/>
                </a:solidFill>
              </a:rPr>
              <a:t>Listen here:</a:t>
            </a:r>
            <a:r>
              <a:rPr lang="en"/>
              <a:t> </a:t>
            </a:r>
            <a:r>
              <a:rPr lang="en" sz="1800" u="sng">
                <a:solidFill>
                  <a:schemeClr val="lt1"/>
                </a:solidFill>
                <a:latin typeface="Source Code Pro"/>
                <a:ea typeface="Source Code Pro"/>
                <a:cs typeface="Source Code Pro"/>
                <a:sym typeface="Source Code Pro"/>
                <a:hlinkClick r:id="rId5">
                  <a:extLst>
                    <a:ext uri="{A12FA001-AC4F-418D-AE19-62706E023703}">
                      <ahyp:hlinkClr val="tx"/>
                    </a:ext>
                  </a:extLst>
                </a:hlinkClick>
              </a:rPr>
              <a:t>Dorothy Roberts “What’s Race Got to Do with Medicine?”</a:t>
            </a:r>
            <a:endParaRPr sz="1800">
              <a:solidFill>
                <a:schemeClr val="lt1"/>
              </a:solidFill>
              <a:latin typeface="Source Code Pro"/>
              <a:ea typeface="Source Code Pro"/>
              <a:cs typeface="Source Code Pro"/>
              <a:sym typeface="Source Code Pro"/>
            </a:endParaRPr>
          </a:p>
          <a:p>
            <a:pPr indent="0" lvl="0" marL="0" rtl="0" algn="ctr">
              <a:lnSpc>
                <a:spcPct val="115000"/>
              </a:lnSpc>
              <a:spcBef>
                <a:spcPts val="1200"/>
              </a:spcBef>
              <a:spcAft>
                <a:spcPts val="1200"/>
              </a:spcAft>
              <a:buNone/>
            </a:pPr>
            <a:r>
              <a:rPr lang="en" sz="1800">
                <a:solidFill>
                  <a:schemeClr val="lt1"/>
                </a:solidFill>
                <a:latin typeface="Source Code Pro"/>
                <a:ea typeface="Source Code Pro"/>
                <a:cs typeface="Source Code Pro"/>
                <a:sym typeface="Source Code Pro"/>
              </a:rPr>
              <a:t>Sociologist, University of Pennsylvania</a:t>
            </a:r>
            <a:endParaRPr sz="1800">
              <a:solidFill>
                <a:schemeClr val="lt1"/>
              </a:solidFill>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i="1" lang="en" sz="3020" u="sng">
                <a:solidFill>
                  <a:schemeClr val="hlink"/>
                </a:solidFill>
                <a:hlinkClick r:id="rId3"/>
              </a:rPr>
              <a:t>Aftershock</a:t>
            </a:r>
            <a:endParaRPr i="1" sz="3020"/>
          </a:p>
        </p:txBody>
      </p:sp>
      <p:sp>
        <p:nvSpPr>
          <p:cNvPr id="69" name="Google Shape;69;p14"/>
          <p:cNvSpPr txBox="1"/>
          <p:nvPr>
            <p:ph idx="1" type="body"/>
          </p:nvPr>
        </p:nvSpPr>
        <p:spPr>
          <a:xfrm>
            <a:off x="311700" y="1468825"/>
            <a:ext cx="3999900" cy="30999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Initial reactions to trailer - turn and talk</a:t>
            </a:r>
            <a:endParaRPr sz="2000"/>
          </a:p>
          <a:p>
            <a:pPr indent="-355600" lvl="0" marL="457200" rtl="0" algn="l">
              <a:spcBef>
                <a:spcPts val="0"/>
              </a:spcBef>
              <a:spcAft>
                <a:spcPts val="0"/>
              </a:spcAft>
              <a:buSzPts val="2000"/>
              <a:buChar char="●"/>
            </a:pPr>
            <a:r>
              <a:rPr lang="en" sz="2000"/>
              <a:t>What stereotypes did you recognize?</a:t>
            </a:r>
            <a:endParaRPr sz="2000"/>
          </a:p>
          <a:p>
            <a:pPr indent="-355600" lvl="0" marL="457200" rtl="0" algn="l">
              <a:spcBef>
                <a:spcPts val="0"/>
              </a:spcBef>
              <a:spcAft>
                <a:spcPts val="0"/>
              </a:spcAft>
              <a:buSzPts val="2000"/>
              <a:buChar char="●"/>
            </a:pPr>
            <a:r>
              <a:rPr lang="en" sz="2000"/>
              <a:t>What is meant by “aftershock?”</a:t>
            </a:r>
            <a:endParaRPr sz="2000"/>
          </a:p>
          <a:p>
            <a:pPr indent="-355600" lvl="0" marL="457200" rtl="0" algn="l">
              <a:spcBef>
                <a:spcPts val="0"/>
              </a:spcBef>
              <a:spcAft>
                <a:spcPts val="0"/>
              </a:spcAft>
              <a:buSzPts val="2000"/>
              <a:buChar char="●"/>
            </a:pPr>
            <a:r>
              <a:rPr lang="en" sz="2000"/>
              <a:t>Questions?</a:t>
            </a:r>
            <a:endParaRPr sz="2000"/>
          </a:p>
        </p:txBody>
      </p:sp>
      <p:pic>
        <p:nvPicPr>
          <p:cNvPr id="70" name="Google Shape;70;p14"/>
          <p:cNvPicPr preferRelativeResize="0"/>
          <p:nvPr/>
        </p:nvPicPr>
        <p:blipFill>
          <a:blip r:embed="rId4">
            <a:alphaModFix/>
          </a:blip>
          <a:stretch>
            <a:fillRect/>
          </a:stretch>
        </p:blipFill>
        <p:spPr>
          <a:xfrm>
            <a:off x="5129725" y="234375"/>
            <a:ext cx="3880100" cy="4850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idx="4294967295" type="title"/>
          </p:nvPr>
        </p:nvSpPr>
        <p:spPr>
          <a:xfrm>
            <a:off x="140950" y="227600"/>
            <a:ext cx="8926800" cy="95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400">
              <a:solidFill>
                <a:srgbClr val="151515"/>
              </a:solidFill>
              <a:latin typeface="Source Code Pro"/>
              <a:ea typeface="Source Code Pro"/>
              <a:cs typeface="Source Code Pro"/>
              <a:sym typeface="Source Code Pro"/>
            </a:endParaRPr>
          </a:p>
          <a:p>
            <a:pPr indent="0" lvl="0" marL="0" rtl="0" algn="l">
              <a:spcBef>
                <a:spcPts val="0"/>
              </a:spcBef>
              <a:spcAft>
                <a:spcPts val="0"/>
              </a:spcAft>
              <a:buNone/>
            </a:pPr>
            <a:r>
              <a:rPr lang="en" sz="2400">
                <a:solidFill>
                  <a:srgbClr val="151515"/>
                </a:solidFill>
                <a:latin typeface="Source Code Pro"/>
                <a:ea typeface="Source Code Pro"/>
                <a:cs typeface="Source Code Pro"/>
                <a:sym typeface="Source Code Pro"/>
              </a:rPr>
              <a:t>Journal/Discussion on “Medical Inequality” and “What’s Race Got To Do With Medicine?”</a:t>
            </a:r>
            <a:endParaRPr sz="2400"/>
          </a:p>
        </p:txBody>
      </p:sp>
      <p:sp>
        <p:nvSpPr>
          <p:cNvPr id="187" name="Google Shape;187;p32"/>
          <p:cNvSpPr txBox="1"/>
          <p:nvPr>
            <p:ph idx="4294967295" type="body"/>
          </p:nvPr>
        </p:nvSpPr>
        <p:spPr>
          <a:xfrm>
            <a:off x="311700" y="1209625"/>
            <a:ext cx="8520600" cy="3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275"/>
              <a:buNone/>
            </a:pPr>
            <a:r>
              <a:rPr lang="en" sz="1591">
                <a:solidFill>
                  <a:srgbClr val="151515"/>
                </a:solidFill>
              </a:rPr>
              <a:t>In your journals, write a response to the following questions, then discuss in </a:t>
            </a:r>
            <a:r>
              <a:rPr lang="en" sz="1591">
                <a:solidFill>
                  <a:srgbClr val="151515"/>
                </a:solidFill>
              </a:rPr>
              <a:t>small</a:t>
            </a:r>
            <a:r>
              <a:rPr lang="en" sz="1591">
                <a:solidFill>
                  <a:srgbClr val="151515"/>
                </a:solidFill>
              </a:rPr>
              <a:t> groups.</a:t>
            </a:r>
            <a:endParaRPr sz="1591">
              <a:solidFill>
                <a:srgbClr val="151515"/>
              </a:solidFill>
            </a:endParaRPr>
          </a:p>
          <a:p>
            <a:pPr indent="0" lvl="0" marL="457200" rtl="0" algn="l">
              <a:spcBef>
                <a:spcPts val="1200"/>
              </a:spcBef>
              <a:spcAft>
                <a:spcPts val="0"/>
              </a:spcAft>
              <a:buNone/>
            </a:pPr>
            <a:r>
              <a:rPr lang="en" sz="1700">
                <a:solidFill>
                  <a:srgbClr val="151515"/>
                </a:solidFill>
              </a:rPr>
              <a:t>1. What inaccurate and unfounded assumptions have doctors made throughout history about the bodies of enslaved Black people, and how did they attempt to prove those assumptions? </a:t>
            </a:r>
            <a:endParaRPr sz="1700">
              <a:solidFill>
                <a:srgbClr val="151515"/>
              </a:solidFill>
            </a:endParaRPr>
          </a:p>
          <a:p>
            <a:pPr indent="0" lvl="0" marL="457200" rtl="0" algn="l">
              <a:spcBef>
                <a:spcPts val="1200"/>
              </a:spcBef>
              <a:spcAft>
                <a:spcPts val="0"/>
              </a:spcAft>
              <a:buNone/>
            </a:pPr>
            <a:r>
              <a:rPr lang="en" sz="1512">
                <a:solidFill>
                  <a:srgbClr val="151515"/>
                </a:solidFill>
              </a:rPr>
              <a:t>2. </a:t>
            </a:r>
            <a:r>
              <a:rPr lang="en" sz="1712">
                <a:solidFill>
                  <a:srgbClr val="151515"/>
                </a:solidFill>
              </a:rPr>
              <a:t>How have racist medical practices and attitudes influenced the medical treatment that Black Americans have received throughout history, and continue to receive today?</a:t>
            </a:r>
            <a:endParaRPr sz="1712">
              <a:solidFill>
                <a:srgbClr val="151515"/>
              </a:solidFill>
            </a:endParaRPr>
          </a:p>
          <a:p>
            <a:pPr indent="-269875" lvl="1" marL="914400" rtl="0" algn="l">
              <a:spcBef>
                <a:spcPts val="1200"/>
              </a:spcBef>
              <a:spcAft>
                <a:spcPts val="0"/>
              </a:spcAft>
              <a:buClr>
                <a:srgbClr val="151515"/>
              </a:buClr>
              <a:buSzPts val="650"/>
              <a:buChar char="○"/>
            </a:pPr>
            <a:r>
              <a:t/>
            </a:r>
            <a:endParaRPr sz="650">
              <a:solidFill>
                <a:srgbClr val="151515"/>
              </a:solidFill>
            </a:endParaRPr>
          </a:p>
          <a:p>
            <a:pPr indent="0" lvl="0" marL="457200" rtl="0" algn="l">
              <a:spcBef>
                <a:spcPts val="1200"/>
              </a:spcBef>
              <a:spcAft>
                <a:spcPts val="0"/>
              </a:spcAft>
              <a:buSzPts val="275"/>
              <a:buNone/>
            </a:pPr>
            <a:r>
              <a:t/>
            </a:r>
            <a:endParaRPr sz="900">
              <a:solidFill>
                <a:srgbClr val="151515"/>
              </a:solidFill>
            </a:endParaRPr>
          </a:p>
          <a:p>
            <a:pPr indent="0" lvl="0" marL="0" rtl="0" algn="l">
              <a:spcBef>
                <a:spcPts val="1200"/>
              </a:spcBef>
              <a:spcAft>
                <a:spcPts val="1200"/>
              </a:spcAft>
              <a:buSzPts val="275"/>
              <a:buNone/>
            </a:pPr>
            <a:r>
              <a:t/>
            </a:r>
            <a:endParaRPr sz="775"/>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269450" y="445025"/>
            <a:ext cx="8520600" cy="572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Deirdre Cooper Owens Lecture</a:t>
            </a:r>
            <a:endParaRPr/>
          </a:p>
        </p:txBody>
      </p:sp>
      <p:sp>
        <p:nvSpPr>
          <p:cNvPr id="193" name="Google Shape;193;p33"/>
          <p:cNvSpPr txBox="1"/>
          <p:nvPr>
            <p:ph idx="1" type="body"/>
          </p:nvPr>
        </p:nvSpPr>
        <p:spPr>
          <a:xfrm>
            <a:off x="311700" y="1152475"/>
            <a:ext cx="28980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500"/>
              <a:t>As you listen, think about the question: </a:t>
            </a:r>
            <a:r>
              <a:rPr lang="en" sz="1500">
                <a:solidFill>
                  <a:schemeClr val="dk1"/>
                </a:solidFill>
              </a:rPr>
              <a:t> </a:t>
            </a:r>
            <a:r>
              <a:rPr b="1" lang="en" sz="1500">
                <a:solidFill>
                  <a:schemeClr val="dk1"/>
                </a:solidFill>
              </a:rPr>
              <a:t>How are the history of enslaved bodies and contemporary health inequities connected? </a:t>
            </a:r>
            <a:r>
              <a:rPr lang="en" sz="1491"/>
              <a:t>Be prepared to discuss the question.</a:t>
            </a:r>
            <a:r>
              <a:rPr b="1" lang="en" sz="1500">
                <a:solidFill>
                  <a:schemeClr val="dk1"/>
                </a:solidFill>
              </a:rPr>
              <a:t> </a:t>
            </a:r>
            <a:endParaRPr b="1" sz="1500">
              <a:solidFill>
                <a:schemeClr val="dk1"/>
              </a:solidFill>
            </a:endParaRPr>
          </a:p>
          <a:p>
            <a:pPr indent="0" lvl="0" marL="0" rtl="0" algn="l">
              <a:spcBef>
                <a:spcPts val="0"/>
              </a:spcBef>
              <a:spcAft>
                <a:spcPts val="0"/>
              </a:spcAft>
              <a:buNone/>
            </a:pPr>
            <a:r>
              <a:t/>
            </a:r>
            <a:endParaRPr b="1" sz="1500">
              <a:solidFill>
                <a:schemeClr val="dk1"/>
              </a:solidFill>
            </a:endParaRPr>
          </a:p>
          <a:p>
            <a:pPr indent="-330200" lvl="0" marL="457200" rtl="0" algn="l">
              <a:lnSpc>
                <a:spcPct val="100000"/>
              </a:lnSpc>
              <a:spcBef>
                <a:spcPts val="0"/>
              </a:spcBef>
              <a:spcAft>
                <a:spcPts val="0"/>
              </a:spcAft>
              <a:buClr>
                <a:schemeClr val="dk1"/>
              </a:buClr>
              <a:buSzPts val="1600"/>
              <a:buFont typeface="Georgia"/>
              <a:buChar char="-"/>
            </a:pPr>
            <a:r>
              <a:rPr b="1" lang="en" sz="16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Deirdre Cooper Owens Lecture</a:t>
            </a:r>
            <a:r>
              <a:rPr lang="en" sz="1600">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5:51-21:44 </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500">
              <a:solidFill>
                <a:schemeClr val="dk1"/>
              </a:solidFill>
            </a:endParaRPr>
          </a:p>
          <a:p>
            <a:pPr indent="0" lvl="0" marL="0" rtl="0" algn="l">
              <a:lnSpc>
                <a:spcPct val="10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pic>
        <p:nvPicPr>
          <p:cNvPr id="194" name="Google Shape;194;p33"/>
          <p:cNvPicPr preferRelativeResize="0"/>
          <p:nvPr/>
        </p:nvPicPr>
        <p:blipFill>
          <a:blip r:embed="rId4">
            <a:alphaModFix/>
          </a:blip>
          <a:stretch>
            <a:fillRect/>
          </a:stretch>
        </p:blipFill>
        <p:spPr>
          <a:xfrm>
            <a:off x="3900950" y="1465263"/>
            <a:ext cx="1762125" cy="2790825"/>
          </a:xfrm>
          <a:prstGeom prst="rect">
            <a:avLst/>
          </a:prstGeom>
          <a:noFill/>
          <a:ln>
            <a:noFill/>
          </a:ln>
        </p:spPr>
      </p:pic>
      <p:pic>
        <p:nvPicPr>
          <p:cNvPr id="195" name="Google Shape;195;p33"/>
          <p:cNvPicPr preferRelativeResize="0"/>
          <p:nvPr/>
        </p:nvPicPr>
        <p:blipFill>
          <a:blip r:embed="rId5">
            <a:alphaModFix/>
          </a:blip>
          <a:stretch>
            <a:fillRect/>
          </a:stretch>
        </p:blipFill>
        <p:spPr>
          <a:xfrm>
            <a:off x="6201725" y="228600"/>
            <a:ext cx="2637474" cy="1758316"/>
          </a:xfrm>
          <a:prstGeom prst="rect">
            <a:avLst/>
          </a:prstGeom>
          <a:noFill/>
          <a:ln>
            <a:noFill/>
          </a:ln>
        </p:spPr>
      </p:pic>
      <p:sp>
        <p:nvSpPr>
          <p:cNvPr id="196" name="Google Shape;196;p33"/>
          <p:cNvSpPr txBox="1"/>
          <p:nvPr/>
        </p:nvSpPr>
        <p:spPr>
          <a:xfrm>
            <a:off x="6125525" y="2094250"/>
            <a:ext cx="3000000" cy="3080100"/>
          </a:xfrm>
          <a:prstGeom prst="rect">
            <a:avLst/>
          </a:prstGeom>
          <a:noFill/>
          <a:ln>
            <a:noFill/>
          </a:ln>
        </p:spPr>
        <p:txBody>
          <a:bodyPr anchorCtr="0" anchor="t" bIns="91425" lIns="91425" spcFirstLastPara="1" rIns="91425" wrap="square" tIns="91425">
            <a:spAutoFit/>
          </a:bodyPr>
          <a:lstStyle/>
          <a:p>
            <a:pPr indent="0" lvl="0" marL="0" rtl="0" algn="l">
              <a:lnSpc>
                <a:spcPct val="113000"/>
              </a:lnSpc>
              <a:spcBef>
                <a:spcPts val="0"/>
              </a:spcBef>
              <a:spcAft>
                <a:spcPts val="0"/>
              </a:spcAft>
              <a:buNone/>
            </a:pPr>
            <a:r>
              <a:rPr b="1" lang="en" sz="1000">
                <a:solidFill>
                  <a:schemeClr val="dk1"/>
                </a:solidFill>
                <a:latin typeface="Verdana"/>
                <a:ea typeface="Verdana"/>
                <a:cs typeface="Verdana"/>
                <a:sym typeface="Verdana"/>
              </a:rPr>
              <a:t>EDUCATIONAL BACKGROUND</a:t>
            </a:r>
            <a:endParaRPr b="1" sz="1000">
              <a:solidFill>
                <a:schemeClr val="dk1"/>
              </a:solidFill>
              <a:latin typeface="Verdana"/>
              <a:ea typeface="Verdana"/>
              <a:cs typeface="Verdana"/>
              <a:sym typeface="Verdana"/>
            </a:endParaRPr>
          </a:p>
          <a:p>
            <a:pPr indent="0" lvl="0" marL="0" rtl="0" algn="l">
              <a:lnSpc>
                <a:spcPct val="115000"/>
              </a:lnSpc>
              <a:spcBef>
                <a:spcPts val="200"/>
              </a:spcBef>
              <a:spcAft>
                <a:spcPts val="0"/>
              </a:spcAft>
              <a:buNone/>
            </a:pPr>
            <a:r>
              <a:rPr lang="en" sz="1350">
                <a:solidFill>
                  <a:srgbClr val="424240"/>
                </a:solidFill>
                <a:latin typeface="Verdana"/>
                <a:ea typeface="Verdana"/>
                <a:cs typeface="Verdana"/>
                <a:sym typeface="Verdana"/>
              </a:rPr>
              <a:t>Ph.D., UCLA (History), 2008</a:t>
            </a:r>
            <a:endParaRPr sz="1350">
              <a:solidFill>
                <a:srgbClr val="424240"/>
              </a:solidFill>
              <a:latin typeface="Verdana"/>
              <a:ea typeface="Verdana"/>
              <a:cs typeface="Verdana"/>
              <a:sym typeface="Verdana"/>
            </a:endParaRPr>
          </a:p>
          <a:p>
            <a:pPr indent="0" lvl="0" marL="0" rtl="0" algn="l">
              <a:lnSpc>
                <a:spcPct val="115000"/>
              </a:lnSpc>
              <a:spcBef>
                <a:spcPts val="1200"/>
              </a:spcBef>
              <a:spcAft>
                <a:spcPts val="0"/>
              </a:spcAft>
              <a:buNone/>
            </a:pPr>
            <a:r>
              <a:rPr lang="en" sz="1350">
                <a:solidFill>
                  <a:srgbClr val="424240"/>
                </a:solidFill>
                <a:latin typeface="Verdana"/>
                <a:ea typeface="Verdana"/>
                <a:cs typeface="Verdana"/>
                <a:sym typeface="Verdana"/>
              </a:rPr>
              <a:t>M.A., Clark Atlanta University (African American Studies, History Concentration), 2001</a:t>
            </a:r>
            <a:endParaRPr sz="1350">
              <a:solidFill>
                <a:srgbClr val="424240"/>
              </a:solidFill>
              <a:latin typeface="Verdana"/>
              <a:ea typeface="Verdana"/>
              <a:cs typeface="Verdana"/>
              <a:sym typeface="Verdana"/>
            </a:endParaRPr>
          </a:p>
          <a:p>
            <a:pPr indent="0" lvl="0" marL="0" rtl="0" algn="l">
              <a:lnSpc>
                <a:spcPct val="115000"/>
              </a:lnSpc>
              <a:spcBef>
                <a:spcPts val="1200"/>
              </a:spcBef>
              <a:spcAft>
                <a:spcPts val="0"/>
              </a:spcAft>
              <a:buNone/>
            </a:pPr>
            <a:r>
              <a:rPr lang="en" sz="1350">
                <a:solidFill>
                  <a:srgbClr val="424240"/>
                </a:solidFill>
                <a:latin typeface="Verdana"/>
                <a:ea typeface="Verdana"/>
                <a:cs typeface="Verdana"/>
                <a:sym typeface="Verdana"/>
              </a:rPr>
              <a:t>B.A., Bennett College, 1994</a:t>
            </a:r>
            <a:endParaRPr sz="1350">
              <a:solidFill>
                <a:srgbClr val="424240"/>
              </a:solidFill>
              <a:latin typeface="Verdana"/>
              <a:ea typeface="Verdana"/>
              <a:cs typeface="Verdana"/>
              <a:sym typeface="Verdana"/>
            </a:endParaRPr>
          </a:p>
          <a:p>
            <a:pPr indent="0" lvl="0" marL="0" rtl="0" algn="l">
              <a:lnSpc>
                <a:spcPct val="113000"/>
              </a:lnSpc>
              <a:spcBef>
                <a:spcPts val="1200"/>
              </a:spcBef>
              <a:spcAft>
                <a:spcPts val="0"/>
              </a:spcAft>
              <a:buNone/>
            </a:pPr>
            <a:r>
              <a:rPr b="1" lang="en" sz="1000">
                <a:solidFill>
                  <a:schemeClr val="dk1"/>
                </a:solidFill>
                <a:latin typeface="Verdana"/>
                <a:ea typeface="Verdana"/>
                <a:cs typeface="Verdana"/>
                <a:sym typeface="Verdana"/>
              </a:rPr>
              <a:t>EXPERTISE/AREAS OF STUDY</a:t>
            </a:r>
            <a:endParaRPr b="1" sz="1000">
              <a:solidFill>
                <a:schemeClr val="dk1"/>
              </a:solidFill>
              <a:latin typeface="Verdana"/>
              <a:ea typeface="Verdana"/>
              <a:cs typeface="Verdana"/>
              <a:sym typeface="Verdana"/>
            </a:endParaRPr>
          </a:p>
          <a:p>
            <a:pPr indent="0" lvl="0" marL="0" rtl="0" algn="l">
              <a:lnSpc>
                <a:spcPct val="115000"/>
              </a:lnSpc>
              <a:spcBef>
                <a:spcPts val="200"/>
              </a:spcBef>
              <a:spcAft>
                <a:spcPts val="0"/>
              </a:spcAft>
              <a:buNone/>
            </a:pPr>
            <a:r>
              <a:rPr lang="en" sz="1350">
                <a:solidFill>
                  <a:srgbClr val="424240"/>
                </a:solidFill>
                <a:latin typeface="Verdana"/>
                <a:ea typeface="Verdana"/>
                <a:cs typeface="Verdana"/>
                <a:sym typeface="Verdana"/>
              </a:rPr>
              <a:t>History of Medicine;Slavery;</a:t>
            </a:r>
            <a:endParaRPr sz="1350">
              <a:solidFill>
                <a:srgbClr val="424240"/>
              </a:solidFill>
              <a:latin typeface="Verdana"/>
              <a:ea typeface="Verdana"/>
              <a:cs typeface="Verdana"/>
              <a:sym typeface="Verdana"/>
            </a:endParaRPr>
          </a:p>
          <a:p>
            <a:pPr indent="0" lvl="0" marL="0" rtl="0" algn="l">
              <a:lnSpc>
                <a:spcPct val="115000"/>
              </a:lnSpc>
              <a:spcBef>
                <a:spcPts val="1200"/>
              </a:spcBef>
              <a:spcAft>
                <a:spcPts val="1200"/>
              </a:spcAft>
              <a:buNone/>
            </a:pPr>
            <a:r>
              <a:rPr lang="en" sz="1350">
                <a:solidFill>
                  <a:srgbClr val="424240"/>
                </a:solidFill>
                <a:latin typeface="Verdana"/>
                <a:ea typeface="Verdana"/>
                <a:cs typeface="Verdana"/>
                <a:sym typeface="Verdana"/>
              </a:rPr>
              <a:t>19th Century U.S. History;Women's History</a:t>
            </a:r>
            <a:endParaRPr sz="1350">
              <a:solidFill>
                <a:srgbClr val="424240"/>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txBox="1"/>
          <p:nvPr>
            <p:ph type="title"/>
          </p:nvPr>
        </p:nvSpPr>
        <p:spPr>
          <a:xfrm>
            <a:off x="252150" y="331225"/>
            <a:ext cx="4045200" cy="1789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The U.S. Medical System is Still Haunted by Slavery</a:t>
            </a:r>
            <a:endParaRPr/>
          </a:p>
        </p:txBody>
      </p:sp>
      <p:pic>
        <p:nvPicPr>
          <p:cNvPr id="202" name="Google Shape;202;p34"/>
          <p:cNvPicPr preferRelativeResize="0"/>
          <p:nvPr/>
        </p:nvPicPr>
        <p:blipFill>
          <a:blip r:embed="rId3">
            <a:alphaModFix/>
          </a:blip>
          <a:stretch>
            <a:fillRect/>
          </a:stretch>
        </p:blipFill>
        <p:spPr>
          <a:xfrm>
            <a:off x="4571999" y="389663"/>
            <a:ext cx="4742349" cy="4364175"/>
          </a:xfrm>
          <a:prstGeom prst="rect">
            <a:avLst/>
          </a:prstGeom>
          <a:noFill/>
          <a:ln>
            <a:noFill/>
          </a:ln>
        </p:spPr>
      </p:pic>
      <p:sp>
        <p:nvSpPr>
          <p:cNvPr id="203" name="Google Shape;203;p34"/>
          <p:cNvSpPr txBox="1"/>
          <p:nvPr>
            <p:ph idx="1" type="subTitle"/>
          </p:nvPr>
        </p:nvSpPr>
        <p:spPr>
          <a:xfrm>
            <a:off x="312675" y="2240550"/>
            <a:ext cx="4045200" cy="2712300"/>
          </a:xfrm>
          <a:prstGeom prst="rect">
            <a:avLst/>
          </a:prstGeom>
        </p:spPr>
        <p:txBody>
          <a:bodyPr anchorCtr="0" anchor="t" bIns="91425" lIns="91425" spcFirstLastPara="1" rIns="91425" wrap="square" tIns="91425">
            <a:normAutofit fontScale="62500" lnSpcReduction="20000"/>
          </a:bodyPr>
          <a:lstStyle/>
          <a:p>
            <a:pPr indent="0" lvl="0" marL="0" rtl="0" algn="ctr">
              <a:spcBef>
                <a:spcPts val="0"/>
              </a:spcBef>
              <a:spcAft>
                <a:spcPts val="0"/>
              </a:spcAft>
              <a:buNone/>
            </a:pPr>
            <a:r>
              <a:rPr lang="en" sz="3029"/>
              <a:t>Who is J. Marion Sims?</a:t>
            </a:r>
            <a:endParaRPr sz="3029"/>
          </a:p>
          <a:p>
            <a:pPr indent="0" lvl="0" marL="0" rtl="0" algn="ctr">
              <a:spcBef>
                <a:spcPts val="0"/>
              </a:spcBef>
              <a:spcAft>
                <a:spcPts val="0"/>
              </a:spcAft>
              <a:buNone/>
            </a:pPr>
            <a:r>
              <a:rPr lang="en" sz="3029"/>
              <a:t>How did he come to be known as father of </a:t>
            </a:r>
            <a:r>
              <a:rPr lang="en" sz="3029"/>
              <a:t>modern</a:t>
            </a:r>
            <a:r>
              <a:rPr lang="en" sz="3029"/>
              <a:t> gynecology?</a:t>
            </a:r>
            <a:endParaRPr sz="3029"/>
          </a:p>
          <a:p>
            <a:pPr indent="0" lvl="0" marL="0" rtl="0" algn="l">
              <a:spcBef>
                <a:spcPts val="0"/>
              </a:spcBef>
              <a:spcAft>
                <a:spcPts val="0"/>
              </a:spcAft>
              <a:buNone/>
            </a:pPr>
            <a:r>
              <a:t/>
            </a:r>
            <a:endParaRPr sz="3029"/>
          </a:p>
          <a:p>
            <a:pPr indent="0" lvl="0" marL="0" rtl="0" algn="l">
              <a:spcBef>
                <a:spcPts val="0"/>
              </a:spcBef>
              <a:spcAft>
                <a:spcPts val="0"/>
              </a:spcAft>
              <a:buNone/>
            </a:pPr>
            <a:r>
              <a:rPr lang="en" sz="3029"/>
              <a:t>Watch </a:t>
            </a:r>
            <a:r>
              <a:rPr b="1" lang="en" sz="3029" u="sng">
                <a:solidFill>
                  <a:schemeClr val="hlink"/>
                </a:solidFill>
                <a:hlinkClick r:id="rId4"/>
              </a:rPr>
              <a:t>VOX Video</a:t>
            </a:r>
            <a:r>
              <a:rPr b="1" lang="en" sz="3029"/>
              <a:t>:</a:t>
            </a:r>
            <a:r>
              <a:rPr lang="en" sz="3029"/>
              <a:t> “The US Medical System Is Still Haunted by Slavery.” </a:t>
            </a:r>
            <a:endParaRPr sz="3029"/>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idx="1" type="body"/>
          </p:nvPr>
        </p:nvSpPr>
        <p:spPr>
          <a:xfrm>
            <a:off x="311700" y="147400"/>
            <a:ext cx="2385000" cy="4837200"/>
          </a:xfrm>
          <a:prstGeom prst="rect">
            <a:avLst/>
          </a:prstGeom>
        </p:spPr>
        <p:txBody>
          <a:bodyPr anchorCtr="0" anchor="t" bIns="91425" lIns="91425" spcFirstLastPara="1" rIns="91425" wrap="square" tIns="91425">
            <a:normAutofit fontScale="40000" lnSpcReduction="20000"/>
          </a:bodyPr>
          <a:lstStyle/>
          <a:p>
            <a:pPr indent="0" lvl="0" marL="0" rtl="0" algn="l">
              <a:lnSpc>
                <a:spcPct val="100000"/>
              </a:lnSpc>
              <a:spcBef>
                <a:spcPts val="0"/>
              </a:spcBef>
              <a:spcAft>
                <a:spcPts val="0"/>
              </a:spcAft>
              <a:buNone/>
            </a:pPr>
            <a:r>
              <a:rPr b="1" lang="en" sz="375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Deirdre Cooper Owens Lecture</a:t>
            </a:r>
            <a:r>
              <a:rPr lang="en" sz="3750">
                <a:solidFill>
                  <a:schemeClr val="dk1"/>
                </a:solidFill>
                <a:latin typeface="Times New Roman"/>
                <a:ea typeface="Times New Roman"/>
                <a:cs typeface="Times New Roman"/>
                <a:sym typeface="Times New Roman"/>
              </a:rPr>
              <a:t>: </a:t>
            </a:r>
            <a:endParaRPr sz="375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375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3750">
                <a:solidFill>
                  <a:schemeClr val="dk1"/>
                </a:solidFill>
                <a:latin typeface="Times New Roman"/>
                <a:ea typeface="Times New Roman"/>
                <a:cs typeface="Times New Roman"/>
                <a:sym typeface="Times New Roman"/>
              </a:rPr>
              <a:t>43:45-49</a:t>
            </a:r>
            <a:endParaRPr sz="375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375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375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4615">
                <a:solidFill>
                  <a:schemeClr val="dk1"/>
                </a:solidFill>
                <a:latin typeface="Times New Roman"/>
                <a:ea typeface="Times New Roman"/>
                <a:cs typeface="Times New Roman"/>
                <a:sym typeface="Times New Roman"/>
              </a:rPr>
              <a:t>Reiterate what Cooper Owens means by “racial cognitive dissonance”? Where do you see these examples in her lecture? Where do you see examples in the document on the next page?</a:t>
            </a:r>
            <a:endParaRPr sz="4615">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i="1" sz="9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0"/>
              </a:spcAft>
              <a:buNone/>
            </a:pPr>
            <a:r>
              <a:t/>
            </a:r>
            <a:endParaRPr i="1" sz="900">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1200"/>
              </a:spcAft>
              <a:buNone/>
            </a:pPr>
            <a:r>
              <a:rPr i="1" lang="en" sz="3053">
                <a:solidFill>
                  <a:schemeClr val="dk1"/>
                </a:solidFill>
                <a:highlight>
                  <a:srgbClr val="FFFFFF"/>
                </a:highlight>
                <a:latin typeface="Times New Roman"/>
                <a:ea typeface="Times New Roman"/>
                <a:cs typeface="Times New Roman"/>
                <a:sym typeface="Times New Roman"/>
              </a:rPr>
              <a:t>J. Marion Sims Home in Montgomery County, 19th century. Courtesy of Alabama Department of Archives and History.</a:t>
            </a:r>
            <a:endParaRPr sz="3953">
              <a:solidFill>
                <a:schemeClr val="dk1"/>
              </a:solidFill>
              <a:latin typeface="Times New Roman"/>
              <a:ea typeface="Times New Roman"/>
              <a:cs typeface="Times New Roman"/>
              <a:sym typeface="Times New Roman"/>
            </a:endParaRPr>
          </a:p>
        </p:txBody>
      </p:sp>
      <p:pic>
        <p:nvPicPr>
          <p:cNvPr id="209" name="Google Shape;209;p35"/>
          <p:cNvPicPr preferRelativeResize="0"/>
          <p:nvPr/>
        </p:nvPicPr>
        <p:blipFill>
          <a:blip r:embed="rId4">
            <a:alphaModFix/>
          </a:blip>
          <a:stretch>
            <a:fillRect/>
          </a:stretch>
        </p:blipFill>
        <p:spPr>
          <a:xfrm>
            <a:off x="3196400" y="405950"/>
            <a:ext cx="5834750" cy="4578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215" name="Google Shape;215;p36"/>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6" name="Google Shape;216;p36"/>
          <p:cNvPicPr preferRelativeResize="0"/>
          <p:nvPr/>
        </p:nvPicPr>
        <p:blipFill>
          <a:blip r:embed="rId3">
            <a:alphaModFix/>
          </a:blip>
          <a:stretch>
            <a:fillRect/>
          </a:stretch>
        </p:blipFill>
        <p:spPr>
          <a:xfrm>
            <a:off x="246075" y="-105000"/>
            <a:ext cx="3428475" cy="5302200"/>
          </a:xfrm>
          <a:prstGeom prst="rect">
            <a:avLst/>
          </a:prstGeom>
          <a:noFill/>
          <a:ln>
            <a:noFill/>
          </a:ln>
        </p:spPr>
      </p:pic>
      <p:pic>
        <p:nvPicPr>
          <p:cNvPr id="217" name="Google Shape;217;p36"/>
          <p:cNvPicPr preferRelativeResize="0"/>
          <p:nvPr/>
        </p:nvPicPr>
        <p:blipFill>
          <a:blip r:embed="rId4">
            <a:alphaModFix/>
          </a:blip>
          <a:stretch>
            <a:fillRect/>
          </a:stretch>
        </p:blipFill>
        <p:spPr>
          <a:xfrm>
            <a:off x="4457835" y="53700"/>
            <a:ext cx="4609430"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7"/>
          <p:cNvSpPr txBox="1"/>
          <p:nvPr>
            <p:ph type="title"/>
          </p:nvPr>
        </p:nvSpPr>
        <p:spPr>
          <a:xfrm>
            <a:off x="311700" y="46885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Lesson 3</a:t>
            </a:r>
            <a:r>
              <a:rPr lang="en"/>
              <a:t>: Enslaved Women: Mothers of Modern Gynecology </a:t>
            </a:r>
            <a:endParaRPr/>
          </a:p>
        </p:txBody>
      </p:sp>
      <p:sp>
        <p:nvSpPr>
          <p:cNvPr id="223" name="Google Shape;223;p37"/>
          <p:cNvSpPr txBox="1"/>
          <p:nvPr>
            <p:ph idx="1" type="body"/>
          </p:nvPr>
        </p:nvSpPr>
        <p:spPr>
          <a:xfrm>
            <a:off x="380075" y="1623100"/>
            <a:ext cx="7570200" cy="30999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500"/>
              </a:spcBef>
              <a:spcAft>
                <a:spcPts val="0"/>
              </a:spcAft>
              <a:buClr>
                <a:schemeClr val="dk1"/>
              </a:buClr>
              <a:buSzPts val="1800"/>
              <a:buFont typeface="Times New Roman"/>
              <a:buChar char="●"/>
            </a:pPr>
            <a:r>
              <a:rPr i="1" lang="en">
                <a:solidFill>
                  <a:schemeClr val="dk1"/>
                </a:solidFill>
                <a:latin typeface="Times New Roman"/>
                <a:ea typeface="Times New Roman"/>
                <a:cs typeface="Times New Roman"/>
                <a:sym typeface="Times New Roman"/>
              </a:rPr>
              <a:t>Why is it important to engage in a specific focus on Black women’s experiences in the context of American History?</a:t>
            </a:r>
            <a:endParaRPr i="1">
              <a:solidFill>
                <a:schemeClr val="dk1"/>
              </a:solidFill>
              <a:latin typeface="Times New Roman"/>
              <a:ea typeface="Times New Roman"/>
              <a:cs typeface="Times New Roman"/>
              <a:sym typeface="Times New Roman"/>
            </a:endParaRPr>
          </a:p>
          <a:p>
            <a:pPr indent="-342900" lvl="0" marL="457200" rtl="0" algn="l">
              <a:lnSpc>
                <a:spcPct val="100000"/>
              </a:lnSpc>
              <a:spcBef>
                <a:spcPts val="500"/>
              </a:spcBef>
              <a:spcAft>
                <a:spcPts val="0"/>
              </a:spcAft>
              <a:buClr>
                <a:schemeClr val="dk1"/>
              </a:buClr>
              <a:buSzPts val="1800"/>
              <a:buFont typeface="Times New Roman"/>
              <a:buChar char="●"/>
            </a:pPr>
            <a:r>
              <a:rPr i="1" lang="en">
                <a:solidFill>
                  <a:schemeClr val="dk1"/>
                </a:solidFill>
                <a:latin typeface="Times New Roman"/>
                <a:ea typeface="Times New Roman"/>
                <a:cs typeface="Times New Roman"/>
                <a:sym typeface="Times New Roman"/>
              </a:rPr>
              <a:t>How did enslaved women’s experiences factor into the story of reproductive research?</a:t>
            </a:r>
            <a:endParaRPr i="1">
              <a:solidFill>
                <a:schemeClr val="dk1"/>
              </a:solidFill>
              <a:latin typeface="Times New Roman"/>
              <a:ea typeface="Times New Roman"/>
              <a:cs typeface="Times New Roman"/>
              <a:sym typeface="Times New Roman"/>
            </a:endParaRPr>
          </a:p>
          <a:p>
            <a:pPr indent="-342900" lvl="0" marL="457200" rtl="0" algn="l">
              <a:lnSpc>
                <a:spcPct val="100000"/>
              </a:lnSpc>
              <a:spcBef>
                <a:spcPts val="0"/>
              </a:spcBef>
              <a:spcAft>
                <a:spcPts val="0"/>
              </a:spcAft>
              <a:buClr>
                <a:schemeClr val="dk1"/>
              </a:buClr>
              <a:buSzPts val="1800"/>
              <a:buFont typeface="Times New Roman"/>
              <a:buChar char="●"/>
            </a:pPr>
            <a:r>
              <a:rPr i="1" lang="en">
                <a:solidFill>
                  <a:schemeClr val="dk1"/>
                </a:solidFill>
                <a:latin typeface="Times New Roman"/>
                <a:ea typeface="Times New Roman"/>
                <a:cs typeface="Times New Roman"/>
                <a:sym typeface="Times New Roman"/>
              </a:rPr>
              <a:t>Does shifting the historical narrative to reflect Black women’s stories change the way we understand the history of healthcare? </a:t>
            </a:r>
            <a:endParaRPr i="1">
              <a:solidFill>
                <a:schemeClr val="dk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8"/>
          <p:cNvSpPr txBox="1"/>
          <p:nvPr>
            <p:ph type="title"/>
          </p:nvPr>
        </p:nvSpPr>
        <p:spPr>
          <a:xfrm>
            <a:off x="7043625" y="1207025"/>
            <a:ext cx="1788600" cy="572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1200">
                <a:highlight>
                  <a:srgbClr val="FFFFFF"/>
                </a:highlight>
              </a:rPr>
              <a:t>"J. Marion Sims: Gynecological Surgeon," from “The History of Medicine,” by Robert Thom, circa 1952. Archived at the University of Michigan. </a:t>
            </a:r>
            <a:endParaRPr sz="1200">
              <a:highlight>
                <a:srgbClr val="FFFFFF"/>
              </a:highlight>
            </a:endParaRPr>
          </a:p>
          <a:p>
            <a:pPr indent="0" lvl="0" marL="0" rtl="0" algn="l">
              <a:spcBef>
                <a:spcPts val="0"/>
              </a:spcBef>
              <a:spcAft>
                <a:spcPts val="0"/>
              </a:spcAft>
              <a:buNone/>
            </a:pPr>
            <a:r>
              <a:t/>
            </a:r>
            <a:endParaRPr sz="1200">
              <a:highlight>
                <a:srgbClr val="FFFFFF"/>
              </a:highlight>
            </a:endParaRPr>
          </a:p>
          <a:p>
            <a:pPr indent="0" lvl="0" marL="0" rtl="0" algn="l">
              <a:spcBef>
                <a:spcPts val="0"/>
              </a:spcBef>
              <a:spcAft>
                <a:spcPts val="0"/>
              </a:spcAft>
              <a:buNone/>
            </a:pPr>
            <a:r>
              <a:rPr lang="en" sz="1200">
                <a:highlight>
                  <a:srgbClr val="FFFFFF"/>
                </a:highlight>
              </a:rPr>
              <a:t>Image is purportedly the only depiction of Lucy, Anarcha and Betsy in the twentieth century </a:t>
            </a:r>
            <a:endParaRPr sz="1200">
              <a:highlight>
                <a:srgbClr val="FFFFFF"/>
              </a:highlight>
            </a:endParaRPr>
          </a:p>
        </p:txBody>
      </p:sp>
      <p:sp>
        <p:nvSpPr>
          <p:cNvPr id="229" name="Google Shape;229;p38"/>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0" name="Google Shape;230;p38">
            <a:hlinkClick r:id="rId3"/>
          </p:cNvPr>
          <p:cNvPicPr preferRelativeResize="0"/>
          <p:nvPr/>
        </p:nvPicPr>
        <p:blipFill>
          <a:blip r:embed="rId4">
            <a:alphaModFix/>
          </a:blip>
          <a:stretch>
            <a:fillRect/>
          </a:stretch>
        </p:blipFill>
        <p:spPr>
          <a:xfrm>
            <a:off x="127645" y="0"/>
            <a:ext cx="6839760" cy="5143500"/>
          </a:xfrm>
          <a:prstGeom prst="rect">
            <a:avLst/>
          </a:prstGeom>
          <a:noFill/>
          <a:ln>
            <a:noFill/>
          </a:ln>
        </p:spPr>
      </p:pic>
      <p:sp>
        <p:nvSpPr>
          <p:cNvPr id="231" name="Google Shape;231;p38"/>
          <p:cNvSpPr txBox="1"/>
          <p:nvPr/>
        </p:nvSpPr>
        <p:spPr>
          <a:xfrm>
            <a:off x="7096125" y="2216825"/>
            <a:ext cx="16836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t>See/</a:t>
            </a:r>
            <a:endParaRPr sz="3000"/>
          </a:p>
          <a:p>
            <a:pPr indent="0" lvl="0" marL="0" rtl="0" algn="l">
              <a:spcBef>
                <a:spcPts val="0"/>
              </a:spcBef>
              <a:spcAft>
                <a:spcPts val="0"/>
              </a:spcAft>
              <a:buNone/>
            </a:pPr>
            <a:r>
              <a:rPr lang="en" sz="3000"/>
              <a:t>Think/</a:t>
            </a:r>
            <a:endParaRPr sz="3000"/>
          </a:p>
          <a:p>
            <a:pPr indent="0" lvl="0" marL="0" rtl="0" algn="l">
              <a:spcBef>
                <a:spcPts val="0"/>
              </a:spcBef>
              <a:spcAft>
                <a:spcPts val="0"/>
              </a:spcAft>
              <a:buNone/>
            </a:pPr>
            <a:r>
              <a:rPr lang="en" sz="3000"/>
              <a:t>Wonder</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txBox="1"/>
          <p:nvPr>
            <p:ph idx="4294967295" type="title"/>
          </p:nvPr>
        </p:nvSpPr>
        <p:spPr>
          <a:xfrm>
            <a:off x="311700" y="854350"/>
            <a:ext cx="8520600" cy="7335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rPr lang="en" sz="2152">
                <a:solidFill>
                  <a:schemeClr val="dk1"/>
                </a:solidFill>
              </a:rPr>
              <a:t>Who are Anarcha, Betsy, and Lucy, and why are their stories important?</a:t>
            </a:r>
            <a:endParaRPr sz="2152">
              <a:solidFill>
                <a:schemeClr val="dk1"/>
              </a:solidFill>
            </a:endParaRPr>
          </a:p>
          <a:p>
            <a:pPr indent="0" lvl="0" marL="0" rtl="0" algn="l">
              <a:spcBef>
                <a:spcPts val="1200"/>
              </a:spcBef>
              <a:spcAft>
                <a:spcPts val="0"/>
              </a:spcAft>
              <a:buNone/>
            </a:pPr>
            <a:r>
              <a:t/>
            </a:r>
            <a:endParaRPr sz="2152">
              <a:solidFill>
                <a:schemeClr val="dk1"/>
              </a:solidFill>
              <a:latin typeface="Source Code Pro"/>
              <a:ea typeface="Source Code Pro"/>
              <a:cs typeface="Source Code Pro"/>
              <a:sym typeface="Source Code Pro"/>
            </a:endParaRPr>
          </a:p>
        </p:txBody>
      </p:sp>
      <p:sp>
        <p:nvSpPr>
          <p:cNvPr id="237" name="Google Shape;237;p39"/>
          <p:cNvSpPr txBox="1"/>
          <p:nvPr>
            <p:ph idx="4294967295" type="body"/>
          </p:nvPr>
        </p:nvSpPr>
        <p:spPr>
          <a:xfrm>
            <a:off x="513400" y="1322450"/>
            <a:ext cx="8520600" cy="3731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 </a:t>
            </a:r>
            <a:r>
              <a:rPr lang="en" u="sng">
                <a:solidFill>
                  <a:schemeClr val="hlink"/>
                </a:solidFill>
                <a:hlinkClick r:id="rId3"/>
              </a:rPr>
              <a:t>Read</a:t>
            </a:r>
            <a:r>
              <a:rPr lang="en"/>
              <a:t> and be ready to discuss the questions </a:t>
            </a:r>
            <a:r>
              <a:rPr lang="en"/>
              <a:t>below</a:t>
            </a:r>
            <a:r>
              <a:rPr lang="en"/>
              <a:t>. </a:t>
            </a:r>
            <a:endParaRPr/>
          </a:p>
          <a:p>
            <a:pPr indent="-347104" lvl="0" marL="457200" rtl="0" algn="l">
              <a:spcBef>
                <a:spcPts val="1200"/>
              </a:spcBef>
              <a:spcAft>
                <a:spcPts val="0"/>
              </a:spcAft>
              <a:buClr>
                <a:srgbClr val="2C2C2C"/>
              </a:buClr>
              <a:buSzPts val="1866"/>
              <a:buFont typeface="Times New Roman"/>
              <a:buChar char="●"/>
            </a:pPr>
            <a:r>
              <a:rPr lang="en" sz="1866">
                <a:solidFill>
                  <a:srgbClr val="2C2C2C"/>
                </a:solidFill>
                <a:highlight>
                  <a:srgbClr val="FFFFFF"/>
                </a:highlight>
                <a:latin typeface="Times New Roman"/>
                <a:ea typeface="Times New Roman"/>
                <a:cs typeface="Times New Roman"/>
                <a:sym typeface="Times New Roman"/>
              </a:rPr>
              <a:t>Why was Sims able to experiment freely on Anarcha, Betsy, and Lucy?</a:t>
            </a:r>
            <a:endParaRPr sz="1866">
              <a:solidFill>
                <a:srgbClr val="2C2C2C"/>
              </a:solidFill>
              <a:highlight>
                <a:srgbClr val="FFFFFF"/>
              </a:highlight>
              <a:latin typeface="Times New Roman"/>
              <a:ea typeface="Times New Roman"/>
              <a:cs typeface="Times New Roman"/>
              <a:sym typeface="Times New Roman"/>
            </a:endParaRPr>
          </a:p>
          <a:p>
            <a:pPr indent="-347104" lvl="0" marL="457200" rtl="0" algn="l">
              <a:spcBef>
                <a:spcPts val="0"/>
              </a:spcBef>
              <a:spcAft>
                <a:spcPts val="0"/>
              </a:spcAft>
              <a:buClr>
                <a:srgbClr val="2C2C2C"/>
              </a:buClr>
              <a:buSzPts val="1866"/>
              <a:buFont typeface="Times New Roman"/>
              <a:buChar char="●"/>
            </a:pPr>
            <a:r>
              <a:rPr lang="en" sz="1866">
                <a:solidFill>
                  <a:srgbClr val="2C2C2C"/>
                </a:solidFill>
                <a:highlight>
                  <a:srgbClr val="FFFFFF"/>
                </a:highlight>
                <a:latin typeface="Times New Roman"/>
                <a:ea typeface="Times New Roman"/>
                <a:cs typeface="Times New Roman"/>
                <a:sym typeface="Times New Roman"/>
              </a:rPr>
              <a:t>Why are Sims’s experiments still lauded as a major achievement in medical science?</a:t>
            </a:r>
            <a:endParaRPr sz="1866">
              <a:solidFill>
                <a:srgbClr val="2C2C2C"/>
              </a:solidFill>
              <a:highlight>
                <a:srgbClr val="FFFFFF"/>
              </a:highlight>
              <a:latin typeface="Times New Roman"/>
              <a:ea typeface="Times New Roman"/>
              <a:cs typeface="Times New Roman"/>
              <a:sym typeface="Times New Roman"/>
            </a:endParaRPr>
          </a:p>
          <a:p>
            <a:pPr indent="-347104" lvl="0" marL="457200" rtl="0" algn="l">
              <a:spcBef>
                <a:spcPts val="0"/>
              </a:spcBef>
              <a:spcAft>
                <a:spcPts val="0"/>
              </a:spcAft>
              <a:buClr>
                <a:srgbClr val="2C2C2C"/>
              </a:buClr>
              <a:buSzPts val="1866"/>
              <a:buFont typeface="Times New Roman"/>
              <a:buChar char="●"/>
            </a:pPr>
            <a:r>
              <a:rPr lang="en" sz="1866">
                <a:solidFill>
                  <a:srgbClr val="2C2C2C"/>
                </a:solidFill>
                <a:highlight>
                  <a:srgbClr val="FFFFFF"/>
                </a:highlight>
                <a:latin typeface="Times New Roman"/>
                <a:ea typeface="Times New Roman"/>
                <a:cs typeface="Times New Roman"/>
                <a:sym typeface="Times New Roman"/>
              </a:rPr>
              <a:t>Why is it important to acknowledge Anarcha, Betsy, and Lucy’s role in Sims’s advancements?</a:t>
            </a:r>
            <a:endParaRPr sz="1866">
              <a:solidFill>
                <a:srgbClr val="2C2C2C"/>
              </a:solidFill>
              <a:highlight>
                <a:srgbClr val="FFFFFF"/>
              </a:highlight>
              <a:latin typeface="Times New Roman"/>
              <a:ea typeface="Times New Roman"/>
              <a:cs typeface="Times New Roman"/>
              <a:sym typeface="Times New Roman"/>
            </a:endParaRPr>
          </a:p>
          <a:p>
            <a:pPr indent="-347104" lvl="0" marL="457200" rtl="0" algn="l">
              <a:spcBef>
                <a:spcPts val="0"/>
              </a:spcBef>
              <a:spcAft>
                <a:spcPts val="0"/>
              </a:spcAft>
              <a:buClr>
                <a:srgbClr val="2C2C2C"/>
              </a:buClr>
              <a:buSzPts val="1866"/>
              <a:buFont typeface="Times New Roman"/>
              <a:buChar char="●"/>
            </a:pPr>
            <a:r>
              <a:rPr lang="en" sz="1866">
                <a:solidFill>
                  <a:srgbClr val="2C2C2C"/>
                </a:solidFill>
                <a:highlight>
                  <a:srgbClr val="FFFFFF"/>
                </a:highlight>
                <a:latin typeface="Times New Roman"/>
                <a:ea typeface="Times New Roman"/>
                <a:cs typeface="Times New Roman"/>
                <a:sym typeface="Times New Roman"/>
              </a:rPr>
              <a:t>Where do you see evidence of Cooper-Owens’ idea of “racial cognitive dissonance?” </a:t>
            </a:r>
            <a:endParaRPr sz="1866">
              <a:solidFill>
                <a:srgbClr val="2C2C2C"/>
              </a:solidFill>
              <a:highlight>
                <a:srgbClr val="FFFFFF"/>
              </a:highlight>
              <a:latin typeface="Times New Roman"/>
              <a:ea typeface="Times New Roman"/>
              <a:cs typeface="Times New Roman"/>
              <a:sym typeface="Times New Roman"/>
            </a:endParaRPr>
          </a:p>
          <a:p>
            <a:pPr indent="0" lvl="0" marL="0" rtl="0" algn="l">
              <a:spcBef>
                <a:spcPts val="800"/>
              </a:spcBef>
              <a:spcAft>
                <a:spcPts val="0"/>
              </a:spcAft>
              <a:buNone/>
            </a:pPr>
            <a:r>
              <a:t/>
            </a:r>
            <a:endParaRPr sz="1550">
              <a:solidFill>
                <a:srgbClr val="2C2C2C"/>
              </a:solidFill>
              <a:highlight>
                <a:srgbClr val="FFFFFF"/>
              </a:highlight>
              <a:latin typeface="Times New Roman"/>
              <a:ea typeface="Times New Roman"/>
              <a:cs typeface="Times New Roman"/>
              <a:sym typeface="Times New Roman"/>
            </a:endParaRPr>
          </a:p>
          <a:p>
            <a:pPr indent="0" lvl="0" marL="0" rtl="0" algn="l">
              <a:spcBef>
                <a:spcPts val="800"/>
              </a:spcBef>
              <a:spcAft>
                <a:spcPts val="0"/>
              </a:spcAft>
              <a:buNone/>
            </a:pPr>
            <a:r>
              <a:t/>
            </a:r>
            <a:endParaRPr sz="1550">
              <a:solidFill>
                <a:srgbClr val="2C2C2C"/>
              </a:solidFill>
              <a:highlight>
                <a:srgbClr val="FFFFFF"/>
              </a:highlight>
              <a:latin typeface="Times New Roman"/>
              <a:ea typeface="Times New Roman"/>
              <a:cs typeface="Times New Roman"/>
              <a:sym typeface="Times New Roman"/>
            </a:endParaRPr>
          </a:p>
          <a:p>
            <a:pPr indent="0" lvl="0" marL="0" rtl="0" algn="l">
              <a:spcBef>
                <a:spcPts val="800"/>
              </a:spcBef>
              <a:spcAft>
                <a:spcPts val="12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ph type="title"/>
          </p:nvPr>
        </p:nvSpPr>
        <p:spPr>
          <a:xfrm>
            <a:off x="311700" y="170425"/>
            <a:ext cx="4622400" cy="572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Mothers of Gynecology Monument</a:t>
            </a:r>
            <a:endParaRPr/>
          </a:p>
        </p:txBody>
      </p:sp>
      <p:sp>
        <p:nvSpPr>
          <p:cNvPr id="243" name="Google Shape;243;p40"/>
          <p:cNvSpPr txBox="1"/>
          <p:nvPr>
            <p:ph idx="1" type="body"/>
          </p:nvPr>
        </p:nvSpPr>
        <p:spPr>
          <a:xfrm>
            <a:off x="103900" y="743125"/>
            <a:ext cx="3117300" cy="2232000"/>
          </a:xfrm>
          <a:prstGeom prst="rect">
            <a:avLst/>
          </a:prstGeom>
        </p:spPr>
        <p:txBody>
          <a:bodyPr anchorCtr="0" anchor="t" bIns="91425" lIns="91425" spcFirstLastPara="1" rIns="91425" wrap="square" tIns="91425">
            <a:normAutofit fontScale="25000" lnSpcReduction="20000"/>
          </a:bodyPr>
          <a:lstStyle/>
          <a:p>
            <a:pPr indent="0" lvl="0" marL="0" rtl="0" algn="l">
              <a:spcBef>
                <a:spcPts val="800"/>
              </a:spcBef>
              <a:spcAft>
                <a:spcPts val="0"/>
              </a:spcAft>
              <a:buNone/>
            </a:pPr>
            <a:r>
              <a:rPr lang="en" sz="6000">
                <a:solidFill>
                  <a:schemeClr val="dk1"/>
                </a:solidFill>
                <a:highlight>
                  <a:srgbClr val="FFFFFF"/>
                </a:highlight>
                <a:latin typeface="Times New Roman"/>
                <a:ea typeface="Times New Roman"/>
                <a:cs typeface="Times New Roman"/>
                <a:sym typeface="Times New Roman"/>
              </a:rPr>
              <a:t>S</a:t>
            </a:r>
            <a:r>
              <a:rPr lang="en" sz="6000">
                <a:solidFill>
                  <a:schemeClr val="dk1"/>
                </a:solidFill>
                <a:highlight>
                  <a:srgbClr val="FFFFFF"/>
                </a:highlight>
                <a:latin typeface="Times New Roman"/>
                <a:ea typeface="Times New Roman"/>
                <a:cs typeface="Times New Roman"/>
                <a:sym typeface="Times New Roman"/>
              </a:rPr>
              <a:t>pend a few minutes looking at the images of </a:t>
            </a:r>
            <a:r>
              <a:rPr lang="en" sz="6000" u="sng">
                <a:solidFill>
                  <a:schemeClr val="dk1"/>
                </a:solidFill>
                <a:highlight>
                  <a:srgbClr val="FFFFFF"/>
                </a:highlight>
                <a:latin typeface="Times New Roman"/>
                <a:ea typeface="Times New Roman"/>
                <a:cs typeface="Times New Roman"/>
                <a:sym typeface="Times New Roman"/>
                <a:hlinkClick r:id="rId3">
                  <a:extLst>
                    <a:ext uri="{A12FA001-AC4F-418D-AE19-62706E023703}">
                      <ahyp:hlinkClr val="tx"/>
                    </a:ext>
                  </a:extLst>
                </a:hlinkClick>
              </a:rPr>
              <a:t>Betsy, Lucy and Anarcha</a:t>
            </a:r>
            <a:r>
              <a:rPr lang="en" sz="6000">
                <a:solidFill>
                  <a:schemeClr val="dk1"/>
                </a:solidFill>
                <a:highlight>
                  <a:srgbClr val="FFFFFF"/>
                </a:highlight>
                <a:latin typeface="Times New Roman"/>
                <a:ea typeface="Times New Roman"/>
                <a:cs typeface="Times New Roman"/>
                <a:sym typeface="Times New Roman"/>
              </a:rPr>
              <a:t>. </a:t>
            </a:r>
            <a:endParaRPr sz="6000">
              <a:solidFill>
                <a:schemeClr val="dk1"/>
              </a:solidFill>
              <a:highlight>
                <a:srgbClr val="FFFFFF"/>
              </a:highlight>
              <a:latin typeface="Times New Roman"/>
              <a:ea typeface="Times New Roman"/>
              <a:cs typeface="Times New Roman"/>
              <a:sym typeface="Times New Roman"/>
            </a:endParaRPr>
          </a:p>
          <a:p>
            <a:pPr indent="0" lvl="0" marL="0" rtl="0" algn="l">
              <a:spcBef>
                <a:spcPts val="800"/>
              </a:spcBef>
              <a:spcAft>
                <a:spcPts val="0"/>
              </a:spcAft>
              <a:buNone/>
            </a:pPr>
            <a:r>
              <a:rPr lang="en" sz="6000">
                <a:solidFill>
                  <a:schemeClr val="dk1"/>
                </a:solidFill>
                <a:highlight>
                  <a:srgbClr val="FFFFFF"/>
                </a:highlight>
                <a:latin typeface="Times New Roman"/>
                <a:ea typeface="Times New Roman"/>
                <a:cs typeface="Times New Roman"/>
                <a:sym typeface="Times New Roman"/>
              </a:rPr>
              <a:t>As you look at the images, and consider these questions:</a:t>
            </a:r>
            <a:endParaRPr sz="6000">
              <a:solidFill>
                <a:schemeClr val="dk1"/>
              </a:solidFill>
              <a:highlight>
                <a:srgbClr val="FFFFFF"/>
              </a:highlight>
              <a:latin typeface="Times New Roman"/>
              <a:ea typeface="Times New Roman"/>
              <a:cs typeface="Times New Roman"/>
              <a:sym typeface="Times New Roman"/>
            </a:endParaRPr>
          </a:p>
          <a:p>
            <a:pPr indent="-323850" lvl="0" marL="457200" rtl="0" algn="l">
              <a:spcBef>
                <a:spcPts val="800"/>
              </a:spcBef>
              <a:spcAft>
                <a:spcPts val="0"/>
              </a:spcAft>
              <a:buClr>
                <a:schemeClr val="dk1"/>
              </a:buClr>
              <a:buSzPct val="100000"/>
              <a:buFont typeface="Times New Roman"/>
              <a:buAutoNum type="arabicPeriod"/>
            </a:pPr>
            <a:r>
              <a:rPr lang="en" sz="6000">
                <a:solidFill>
                  <a:schemeClr val="dk1"/>
                </a:solidFill>
                <a:highlight>
                  <a:srgbClr val="FFFFFF"/>
                </a:highlight>
                <a:latin typeface="Times New Roman"/>
                <a:ea typeface="Times New Roman"/>
                <a:cs typeface="Times New Roman"/>
                <a:sym typeface="Times New Roman"/>
              </a:rPr>
              <a:t>What details can you identify on these statues?</a:t>
            </a:r>
            <a:endParaRPr sz="6000">
              <a:solidFill>
                <a:schemeClr val="dk1"/>
              </a:solidFill>
              <a:highlight>
                <a:srgbClr val="FFFFFF"/>
              </a:highlight>
              <a:latin typeface="Times New Roman"/>
              <a:ea typeface="Times New Roman"/>
              <a:cs typeface="Times New Roman"/>
              <a:sym typeface="Times New Roman"/>
            </a:endParaRPr>
          </a:p>
          <a:p>
            <a:pPr indent="-323850" lvl="0" marL="457200" rtl="0" algn="l">
              <a:spcBef>
                <a:spcPts val="0"/>
              </a:spcBef>
              <a:spcAft>
                <a:spcPts val="0"/>
              </a:spcAft>
              <a:buClr>
                <a:schemeClr val="dk1"/>
              </a:buClr>
              <a:buSzPct val="100000"/>
              <a:buFont typeface="Times New Roman"/>
              <a:buAutoNum type="arabicPeriod"/>
            </a:pPr>
            <a:r>
              <a:rPr lang="en" sz="6000">
                <a:solidFill>
                  <a:schemeClr val="dk1"/>
                </a:solidFill>
                <a:highlight>
                  <a:srgbClr val="FFFFFF"/>
                </a:highlight>
                <a:latin typeface="Times New Roman"/>
                <a:ea typeface="Times New Roman"/>
                <a:cs typeface="Times New Roman"/>
                <a:sym typeface="Times New Roman"/>
              </a:rPr>
              <a:t>What examples of symbolism has the artist included?</a:t>
            </a:r>
            <a:endParaRPr sz="6000">
              <a:solidFill>
                <a:schemeClr val="dk1"/>
              </a:solidFill>
              <a:highlight>
                <a:srgbClr val="FFFFFF"/>
              </a:highlight>
              <a:latin typeface="Times New Roman"/>
              <a:ea typeface="Times New Roman"/>
              <a:cs typeface="Times New Roman"/>
              <a:sym typeface="Times New Roman"/>
            </a:endParaRPr>
          </a:p>
          <a:p>
            <a:pPr indent="-323850" lvl="0" marL="457200" rtl="0" algn="l">
              <a:spcBef>
                <a:spcPts val="0"/>
              </a:spcBef>
              <a:spcAft>
                <a:spcPts val="0"/>
              </a:spcAft>
              <a:buClr>
                <a:schemeClr val="dk1"/>
              </a:buClr>
              <a:buSzPct val="100000"/>
              <a:buFont typeface="Times New Roman"/>
              <a:buAutoNum type="arabicPeriod"/>
            </a:pPr>
            <a:r>
              <a:rPr lang="en" sz="6000">
                <a:solidFill>
                  <a:schemeClr val="dk1"/>
                </a:solidFill>
                <a:highlight>
                  <a:srgbClr val="FFFFFF"/>
                </a:highlight>
                <a:latin typeface="Times New Roman"/>
                <a:ea typeface="Times New Roman"/>
                <a:cs typeface="Times New Roman"/>
                <a:sym typeface="Times New Roman"/>
              </a:rPr>
              <a:t>Why do you think the artist made these choices?</a:t>
            </a:r>
            <a:endParaRPr sz="6000">
              <a:solidFill>
                <a:schemeClr val="dk1"/>
              </a:solidFill>
              <a:highlight>
                <a:srgbClr val="FFFFFF"/>
              </a:highlight>
              <a:latin typeface="Times New Roman"/>
              <a:ea typeface="Times New Roman"/>
              <a:cs typeface="Times New Roman"/>
              <a:sym typeface="Times New Roman"/>
            </a:endParaRPr>
          </a:p>
          <a:p>
            <a:pPr indent="-323850" lvl="0" marL="457200" rtl="0" algn="l">
              <a:spcBef>
                <a:spcPts val="0"/>
              </a:spcBef>
              <a:spcAft>
                <a:spcPts val="0"/>
              </a:spcAft>
              <a:buClr>
                <a:schemeClr val="dk1"/>
              </a:buClr>
              <a:buSzPct val="100000"/>
              <a:buFont typeface="Times New Roman"/>
              <a:buAutoNum type="arabicPeriod"/>
            </a:pPr>
            <a:r>
              <a:rPr lang="en" sz="6000">
                <a:solidFill>
                  <a:schemeClr val="dk1"/>
                </a:solidFill>
                <a:highlight>
                  <a:srgbClr val="FFFFFF"/>
                </a:highlight>
                <a:latin typeface="Times New Roman"/>
                <a:ea typeface="Times New Roman"/>
                <a:cs typeface="Times New Roman"/>
                <a:sym typeface="Times New Roman"/>
              </a:rPr>
              <a:t>What is your reaction to these statues?</a:t>
            </a:r>
            <a:endParaRPr sz="6000">
              <a:solidFill>
                <a:schemeClr val="dk1"/>
              </a:solidFill>
              <a:highlight>
                <a:srgbClr val="FFFFFF"/>
              </a:highlight>
              <a:latin typeface="Times New Roman"/>
              <a:ea typeface="Times New Roman"/>
              <a:cs typeface="Times New Roman"/>
              <a:sym typeface="Times New Roman"/>
            </a:endParaRPr>
          </a:p>
          <a:p>
            <a:pPr indent="-323850" lvl="0" marL="457200" rtl="0" algn="l">
              <a:spcBef>
                <a:spcPts val="0"/>
              </a:spcBef>
              <a:spcAft>
                <a:spcPts val="0"/>
              </a:spcAft>
              <a:buClr>
                <a:schemeClr val="dk1"/>
              </a:buClr>
              <a:buSzPct val="100000"/>
              <a:buFont typeface="Times New Roman"/>
              <a:buAutoNum type="arabicPeriod"/>
            </a:pPr>
            <a:r>
              <a:rPr lang="en" sz="6000">
                <a:solidFill>
                  <a:schemeClr val="dk1"/>
                </a:solidFill>
                <a:highlight>
                  <a:srgbClr val="FFFFFF"/>
                </a:highlight>
                <a:latin typeface="Times New Roman"/>
                <a:ea typeface="Times New Roman"/>
                <a:cs typeface="Times New Roman"/>
                <a:sym typeface="Times New Roman"/>
              </a:rPr>
              <a:t>What title would you give to this monument?</a:t>
            </a:r>
            <a:endParaRPr sz="6000">
              <a:solidFill>
                <a:schemeClr val="dk1"/>
              </a:solidFill>
              <a:highlight>
                <a:srgbClr val="FFFFFF"/>
              </a:highlight>
              <a:latin typeface="Times New Roman"/>
              <a:ea typeface="Times New Roman"/>
              <a:cs typeface="Times New Roman"/>
              <a:sym typeface="Times New Roman"/>
            </a:endParaRPr>
          </a:p>
          <a:p>
            <a:pPr indent="-323850" lvl="0" marL="457200" rtl="0" algn="l">
              <a:lnSpc>
                <a:spcPct val="100000"/>
              </a:lnSpc>
              <a:spcBef>
                <a:spcPts val="0"/>
              </a:spcBef>
              <a:spcAft>
                <a:spcPts val="0"/>
              </a:spcAft>
              <a:buClr>
                <a:schemeClr val="dk1"/>
              </a:buClr>
              <a:buSzPct val="100000"/>
              <a:buFont typeface="Times New Roman"/>
              <a:buAutoNum type="arabicPeriod"/>
            </a:pPr>
            <a:r>
              <a:rPr lang="en" sz="6000">
                <a:solidFill>
                  <a:schemeClr val="dk1"/>
                </a:solidFill>
                <a:latin typeface="Times New Roman"/>
                <a:ea typeface="Times New Roman"/>
                <a:cs typeface="Times New Roman"/>
                <a:sym typeface="Times New Roman"/>
              </a:rPr>
              <a:t>How does shifting the historical narrative to reflect Black women’s stories change the way we understand the history of healthcare? </a:t>
            </a:r>
            <a:endParaRPr sz="1550">
              <a:solidFill>
                <a:srgbClr val="2C2C2C"/>
              </a:solidFill>
              <a:highlight>
                <a:srgbClr val="FFFFFF"/>
              </a:highlight>
              <a:latin typeface="Times New Roman"/>
              <a:ea typeface="Times New Roman"/>
              <a:cs typeface="Times New Roman"/>
              <a:sym typeface="Times New Roman"/>
            </a:endParaRPr>
          </a:p>
          <a:p>
            <a:pPr indent="0" lvl="0" marL="0" rtl="0" algn="l">
              <a:spcBef>
                <a:spcPts val="800"/>
              </a:spcBef>
              <a:spcAft>
                <a:spcPts val="0"/>
              </a:spcAft>
              <a:buNone/>
            </a:pPr>
            <a:r>
              <a:t/>
            </a:r>
            <a:endParaRPr sz="5000"/>
          </a:p>
          <a:p>
            <a:pPr indent="0" lvl="0" marL="0" rtl="0" algn="l">
              <a:spcBef>
                <a:spcPts val="800"/>
              </a:spcBef>
              <a:spcAft>
                <a:spcPts val="800"/>
              </a:spcAft>
              <a:buNone/>
            </a:pPr>
            <a:r>
              <a:rPr lang="en" sz="4750" u="sng">
                <a:solidFill>
                  <a:schemeClr val="hlink"/>
                </a:solidFill>
                <a:highlight>
                  <a:srgbClr val="FFFFFF"/>
                </a:highlight>
                <a:latin typeface="Times New Roman"/>
                <a:ea typeface="Times New Roman"/>
                <a:cs typeface="Times New Roman"/>
                <a:sym typeface="Times New Roman"/>
                <a:hlinkClick r:id="rId4"/>
              </a:rPr>
              <a:t>Watch this video as a class</a:t>
            </a:r>
            <a:endParaRPr sz="5000"/>
          </a:p>
        </p:txBody>
      </p:sp>
      <p:pic>
        <p:nvPicPr>
          <p:cNvPr id="244" name="Google Shape;244;p40"/>
          <p:cNvPicPr preferRelativeResize="0"/>
          <p:nvPr/>
        </p:nvPicPr>
        <p:blipFill>
          <a:blip r:embed="rId5">
            <a:alphaModFix/>
          </a:blip>
          <a:stretch>
            <a:fillRect/>
          </a:stretch>
        </p:blipFill>
        <p:spPr>
          <a:xfrm>
            <a:off x="3276599" y="923875"/>
            <a:ext cx="5861676" cy="3345876"/>
          </a:xfrm>
          <a:prstGeom prst="rect">
            <a:avLst/>
          </a:prstGeom>
          <a:noFill/>
          <a:ln>
            <a:noFill/>
          </a:ln>
        </p:spPr>
      </p:pic>
      <p:sp>
        <p:nvSpPr>
          <p:cNvPr id="245" name="Google Shape;245;p40"/>
          <p:cNvSpPr txBox="1"/>
          <p:nvPr/>
        </p:nvSpPr>
        <p:spPr>
          <a:xfrm>
            <a:off x="3338525" y="4356375"/>
            <a:ext cx="5727000" cy="738900"/>
          </a:xfrm>
          <a:prstGeom prst="rect">
            <a:avLst/>
          </a:prstGeom>
          <a:noFill/>
          <a:ln cap="flat" cmpd="sng" w="9525">
            <a:solidFill>
              <a:srgbClr val="15151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highlight>
                  <a:schemeClr val="lt1"/>
                </a:highlight>
                <a:latin typeface="Times New Roman"/>
                <a:ea typeface="Times New Roman"/>
                <a:cs typeface="Times New Roman"/>
                <a:sym typeface="Times New Roman"/>
              </a:rPr>
              <a:t> </a:t>
            </a:r>
            <a:r>
              <a:rPr lang="en" sz="1800" u="sng">
                <a:solidFill>
                  <a:schemeClr val="dk1"/>
                </a:solidFill>
                <a:highlight>
                  <a:schemeClr val="lt1"/>
                </a:highlight>
                <a:latin typeface="Times New Roman"/>
                <a:ea typeface="Times New Roman"/>
                <a:cs typeface="Times New Roman"/>
                <a:sym typeface="Times New Roman"/>
                <a:hlinkClick r:id="rId6">
                  <a:extLst>
                    <a:ext uri="{A12FA001-AC4F-418D-AE19-62706E023703}">
                      <ahyp:hlinkClr val="tx"/>
                    </a:ext>
                  </a:extLst>
                </a:hlinkClick>
              </a:rPr>
              <a:t>Watch film</a:t>
            </a:r>
            <a:r>
              <a:rPr lang="en" sz="1800">
                <a:latin typeface="Source Code Pro"/>
                <a:ea typeface="Source Code Pro"/>
                <a:cs typeface="Source Code Pro"/>
                <a:sym typeface="Source Code Pro"/>
              </a:rPr>
              <a:t> and respond to the prompt: I used to think______, now I think ______.  </a:t>
            </a:r>
            <a:endParaRPr sz="1800">
              <a:latin typeface="Source Code Pro"/>
              <a:ea typeface="Source Code Pro"/>
              <a:cs typeface="Source Code Pro"/>
              <a:sym typeface="Source Code Pro"/>
            </a:endParaRPr>
          </a:p>
        </p:txBody>
      </p:sp>
      <p:sp>
        <p:nvSpPr>
          <p:cNvPr id="246" name="Google Shape;246;p40"/>
          <p:cNvSpPr txBox="1"/>
          <p:nvPr/>
        </p:nvSpPr>
        <p:spPr>
          <a:xfrm>
            <a:off x="8129175" y="6202050"/>
            <a:ext cx="7817100" cy="400200"/>
          </a:xfrm>
          <a:prstGeom prst="rect">
            <a:avLst/>
          </a:prstGeom>
          <a:noFill/>
          <a:ln cap="flat" cmpd="sng" w="9525">
            <a:solidFill>
              <a:srgbClr val="15151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1"/>
          <p:cNvSpPr txBox="1"/>
          <p:nvPr>
            <p:ph type="title"/>
          </p:nvPr>
        </p:nvSpPr>
        <p:spPr>
          <a:xfrm>
            <a:off x="265500" y="1078750"/>
            <a:ext cx="4045200" cy="1789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Lesson 4: Linking Legacy of Slavery to Healthcare Today - Guiding Questions</a:t>
            </a:r>
            <a:endParaRPr/>
          </a:p>
        </p:txBody>
      </p:sp>
      <p:pic>
        <p:nvPicPr>
          <p:cNvPr id="252" name="Google Shape;252;p41"/>
          <p:cNvPicPr preferRelativeResize="0"/>
          <p:nvPr/>
        </p:nvPicPr>
        <p:blipFill>
          <a:blip r:embed="rId3">
            <a:alphaModFix/>
          </a:blip>
          <a:stretch>
            <a:fillRect/>
          </a:stretch>
        </p:blipFill>
        <p:spPr>
          <a:xfrm>
            <a:off x="4692056" y="0"/>
            <a:ext cx="4287088" cy="5143501"/>
          </a:xfrm>
          <a:prstGeom prst="rect">
            <a:avLst/>
          </a:prstGeom>
          <a:noFill/>
          <a:ln>
            <a:noFill/>
          </a:ln>
        </p:spPr>
      </p:pic>
      <p:sp>
        <p:nvSpPr>
          <p:cNvPr id="253" name="Google Shape;253;p41"/>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lnSpcReduction="20000"/>
          </a:bodyPr>
          <a:lstStyle/>
          <a:p>
            <a:pPr indent="0" lvl="0" marL="0" rtl="0" algn="ctr">
              <a:spcBef>
                <a:spcPts val="500"/>
              </a:spcBef>
              <a:spcAft>
                <a:spcPts val="0"/>
              </a:spcAft>
              <a:buNone/>
            </a:pPr>
            <a:r>
              <a:rPr i="1" lang="en" sz="2100">
                <a:latin typeface="Times New Roman"/>
                <a:ea typeface="Times New Roman"/>
                <a:cs typeface="Times New Roman"/>
                <a:sym typeface="Times New Roman"/>
              </a:rPr>
              <a:t>What does slavery have to do with health care inequities in the 20th and 21st century?</a:t>
            </a:r>
            <a:endParaRPr sz="1800"/>
          </a:p>
          <a:p>
            <a:pPr indent="0" lvl="0" marL="0" rtl="0" algn="ctr">
              <a:spcBef>
                <a:spcPts val="5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idx="4294967295" type="title"/>
          </p:nvPr>
        </p:nvSpPr>
        <p:spPr>
          <a:xfrm>
            <a:off x="311700" y="372500"/>
            <a:ext cx="8520600" cy="410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2600"/>
              <a:t>Unit Objectives: </a:t>
            </a:r>
            <a:endParaRPr sz="2600"/>
          </a:p>
        </p:txBody>
      </p:sp>
      <p:sp>
        <p:nvSpPr>
          <p:cNvPr id="76" name="Google Shape;76;p15"/>
          <p:cNvSpPr txBox="1"/>
          <p:nvPr>
            <p:ph idx="4294967295" type="body"/>
          </p:nvPr>
        </p:nvSpPr>
        <p:spPr>
          <a:xfrm>
            <a:off x="767700" y="660075"/>
            <a:ext cx="8064600" cy="3099900"/>
          </a:xfrm>
          <a:prstGeom prst="rect">
            <a:avLst/>
          </a:prstGeom>
        </p:spPr>
        <p:txBody>
          <a:bodyPr anchorCtr="0" anchor="t" bIns="91425" lIns="91425" spcFirstLastPara="1" rIns="91425" wrap="square" tIns="91425">
            <a:noAutofit/>
          </a:bodyPr>
          <a:lstStyle/>
          <a:p>
            <a:pPr indent="-361950" lvl="0" marL="457200" rtl="0" algn="l">
              <a:lnSpc>
                <a:spcPct val="10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Engage in class discussions that focus on challenging concepts.</a:t>
            </a:r>
            <a:endParaRPr sz="2100">
              <a:solidFill>
                <a:schemeClr val="dk1"/>
              </a:solidFill>
              <a:latin typeface="Times New Roman"/>
              <a:ea typeface="Times New Roman"/>
              <a:cs typeface="Times New Roman"/>
              <a:sym typeface="Times New Roman"/>
            </a:endParaRPr>
          </a:p>
          <a:p>
            <a:pPr indent="-361950" lvl="0" marL="457200" rtl="0" algn="l">
              <a:lnSpc>
                <a:spcPct val="10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Analyze historical documents to draw conclusions about the legacy of matrilineal slavery and its implications for the expansion of the slave economy.</a:t>
            </a:r>
            <a:endParaRPr sz="2100">
              <a:solidFill>
                <a:schemeClr val="dk1"/>
              </a:solidFill>
              <a:latin typeface="Times New Roman"/>
              <a:ea typeface="Times New Roman"/>
              <a:cs typeface="Times New Roman"/>
              <a:sym typeface="Times New Roman"/>
            </a:endParaRPr>
          </a:p>
          <a:p>
            <a:pPr indent="-361950" lvl="0" marL="457200" rtl="0" algn="l">
              <a:lnSpc>
                <a:spcPct val="10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Point out the contradiction in white doctors using enslaved women’s bodies for medical experimentation, while at the same time relying on enslaved women’s medical expertise in midwifery.</a:t>
            </a:r>
            <a:endParaRPr sz="2100">
              <a:solidFill>
                <a:schemeClr val="dk1"/>
              </a:solidFill>
              <a:latin typeface="Times New Roman"/>
              <a:ea typeface="Times New Roman"/>
              <a:cs typeface="Times New Roman"/>
              <a:sym typeface="Times New Roman"/>
            </a:endParaRPr>
          </a:p>
          <a:p>
            <a:pPr indent="-361950" lvl="0" marL="457200" rtl="0" algn="l">
              <a:lnSpc>
                <a:spcPct val="10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Argue how stereotypes and abuse that stem from the legacy of slavery have had lasting effects on Black female advancement, as well as healthcare practices and outcomes.</a:t>
            </a:r>
            <a:endParaRPr sz="2100">
              <a:solidFill>
                <a:schemeClr val="dk1"/>
              </a:solidFill>
              <a:latin typeface="Times New Roman"/>
              <a:ea typeface="Times New Roman"/>
              <a:cs typeface="Times New Roman"/>
              <a:sym typeface="Times New Roman"/>
            </a:endParaRPr>
          </a:p>
          <a:p>
            <a:pPr indent="-361950" lvl="0" marL="457200" rtl="0" algn="l">
              <a:lnSpc>
                <a:spcPct val="100000"/>
              </a:lnSpc>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Articulate forms of advocacy and resistance to abuse and stereotyping that people of color have practiced.  </a:t>
            </a:r>
            <a:endParaRPr sz="2100">
              <a:solidFill>
                <a:schemeClr val="dk1"/>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2"/>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Other examples of this legacy throughout history</a:t>
            </a:r>
            <a:endParaRPr/>
          </a:p>
        </p:txBody>
      </p:sp>
      <p:sp>
        <p:nvSpPr>
          <p:cNvPr id="259" name="Google Shape;259;p42"/>
          <p:cNvSpPr txBox="1"/>
          <p:nvPr>
            <p:ph idx="1" type="body"/>
          </p:nvPr>
        </p:nvSpPr>
        <p:spPr>
          <a:xfrm>
            <a:off x="311700" y="1533475"/>
            <a:ext cx="4260300" cy="268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Henrietta Lacks</a:t>
            </a:r>
            <a:endParaRPr/>
          </a:p>
          <a:p>
            <a:pPr indent="0" lvl="0" marL="0" rtl="0" algn="l">
              <a:spcBef>
                <a:spcPts val="1200"/>
              </a:spcBef>
              <a:spcAft>
                <a:spcPts val="0"/>
              </a:spcAft>
              <a:buNone/>
            </a:pPr>
            <a:r>
              <a:rPr lang="en" u="sng">
                <a:solidFill>
                  <a:schemeClr val="hlink"/>
                </a:solidFill>
                <a:hlinkClick r:id="rId4"/>
              </a:rPr>
              <a:t>Tuskegee</a:t>
            </a:r>
            <a:r>
              <a:rPr lang="en" u="sng">
                <a:solidFill>
                  <a:schemeClr val="hlink"/>
                </a:solidFill>
                <a:hlinkClick r:id="rId5"/>
              </a:rPr>
              <a:t> Study</a:t>
            </a:r>
            <a:endParaRPr/>
          </a:p>
          <a:p>
            <a:pPr indent="0" lvl="0" marL="0" rtl="0" algn="l">
              <a:spcBef>
                <a:spcPts val="1200"/>
              </a:spcBef>
              <a:spcAft>
                <a:spcPts val="1200"/>
              </a:spcAft>
              <a:buNone/>
            </a:pPr>
            <a:r>
              <a:rPr lang="en" u="sng">
                <a:solidFill>
                  <a:schemeClr val="hlink"/>
                </a:solidFill>
                <a:hlinkClick r:id="rId6"/>
              </a:rPr>
              <a:t>Fannie Lou Hamer and Forced Sterilization</a:t>
            </a:r>
            <a:endParaRPr/>
          </a:p>
        </p:txBody>
      </p:sp>
      <p:sp>
        <p:nvSpPr>
          <p:cNvPr id="260" name="Google Shape;260;p42"/>
          <p:cNvSpPr txBox="1"/>
          <p:nvPr>
            <p:ph idx="1" type="body"/>
          </p:nvPr>
        </p:nvSpPr>
        <p:spPr>
          <a:xfrm>
            <a:off x="4572000" y="1293850"/>
            <a:ext cx="4260300" cy="3416400"/>
          </a:xfrm>
          <a:prstGeom prst="rect">
            <a:avLst/>
          </a:prstGeom>
        </p:spPr>
        <p:txBody>
          <a:bodyPr anchorCtr="0" anchor="t" bIns="91425" lIns="91425" spcFirstLastPara="1" rIns="91425" wrap="square" tIns="91425">
            <a:normAutofit fontScale="92500" lnSpcReduction="20000"/>
          </a:bodyPr>
          <a:lstStyle/>
          <a:p>
            <a:pPr indent="0" lvl="0" marL="0" rtl="0" algn="l">
              <a:lnSpc>
                <a:spcPct val="100000"/>
              </a:lnSpc>
              <a:spcBef>
                <a:spcPts val="500"/>
              </a:spcBef>
              <a:spcAft>
                <a:spcPts val="0"/>
              </a:spcAft>
              <a:buNone/>
            </a:pPr>
            <a:r>
              <a:rPr i="1" lang="en" sz="2100">
                <a:solidFill>
                  <a:schemeClr val="dk1"/>
                </a:solidFill>
                <a:latin typeface="Times New Roman"/>
                <a:ea typeface="Times New Roman"/>
                <a:cs typeface="Times New Roman"/>
                <a:sym typeface="Times New Roman"/>
              </a:rPr>
              <a:t>What does slavery have to do with health care inequities in the </a:t>
            </a:r>
            <a:r>
              <a:rPr b="1" i="1" lang="en" sz="2100">
                <a:solidFill>
                  <a:schemeClr val="dk1"/>
                </a:solidFill>
                <a:latin typeface="Times New Roman"/>
                <a:ea typeface="Times New Roman"/>
                <a:cs typeface="Times New Roman"/>
                <a:sym typeface="Times New Roman"/>
              </a:rPr>
              <a:t>20th century?</a:t>
            </a:r>
            <a:endParaRPr/>
          </a:p>
          <a:p>
            <a:pPr indent="0" lvl="0" marL="0" rtl="0" algn="l">
              <a:spcBef>
                <a:spcPts val="500"/>
              </a:spcBef>
              <a:spcAft>
                <a:spcPts val="0"/>
              </a:spcAft>
              <a:buNone/>
            </a:pPr>
            <a:r>
              <a:t/>
            </a:r>
            <a:endParaRPr/>
          </a:p>
          <a:p>
            <a:pPr indent="0" lvl="0" marL="0" rtl="0" algn="l">
              <a:spcBef>
                <a:spcPts val="1200"/>
              </a:spcBef>
              <a:spcAft>
                <a:spcPts val="0"/>
              </a:spcAft>
              <a:buNone/>
            </a:pPr>
            <a:r>
              <a:rPr lang="en"/>
              <a:t>As a table, read/watch about your assigned example. Make one google slide to include in a shared class presentation with an image and bullet points. Be prepared to share the details of your findings with the class. </a:t>
            </a:r>
            <a:endParaRPr/>
          </a:p>
          <a:p>
            <a:pPr indent="0" lvl="0" marL="0" rtl="0" algn="l">
              <a:lnSpc>
                <a:spcPct val="100000"/>
              </a:lnSpc>
              <a:spcBef>
                <a:spcPts val="1200"/>
              </a:spcBef>
              <a:spcAft>
                <a:spcPts val="500"/>
              </a:spcAft>
              <a:buClr>
                <a:schemeClr val="dk1"/>
              </a:buClr>
              <a:buSzPct val="61111"/>
              <a:buFont typeface="Arial"/>
              <a:buNone/>
            </a:pPr>
            <a:r>
              <a:t/>
            </a:r>
            <a:endParaRPr b="1"/>
          </a:p>
        </p:txBody>
      </p:sp>
      <p:sp>
        <p:nvSpPr>
          <p:cNvPr id="261" name="Google Shape;261;p42"/>
          <p:cNvSpPr txBox="1"/>
          <p:nvPr>
            <p:ph idx="1" type="body"/>
          </p:nvPr>
        </p:nvSpPr>
        <p:spPr>
          <a:xfrm>
            <a:off x="430775" y="3469000"/>
            <a:ext cx="4260300" cy="1293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As you listen to presentations, take notes on this </a:t>
            </a:r>
            <a:r>
              <a:rPr lang="en" u="sng">
                <a:solidFill>
                  <a:schemeClr val="hlink"/>
                </a:solidFill>
                <a:hlinkClick r:id="rId7"/>
              </a:rPr>
              <a:t>Note Catcher</a:t>
            </a:r>
            <a:r>
              <a:rPr lang="en"/>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3"/>
          <p:cNvSpPr txBox="1"/>
          <p:nvPr>
            <p:ph type="title"/>
          </p:nvPr>
        </p:nvSpPr>
        <p:spPr>
          <a:xfrm>
            <a:off x="311700" y="763225"/>
            <a:ext cx="8520600" cy="705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Reading assignment </a:t>
            </a:r>
            <a:endParaRPr/>
          </a:p>
          <a:p>
            <a:pPr indent="0" lvl="0" marL="0" rtl="0" algn="l">
              <a:spcBef>
                <a:spcPts val="0"/>
              </a:spcBef>
              <a:spcAft>
                <a:spcPts val="0"/>
              </a:spcAft>
              <a:buNone/>
            </a:pPr>
            <a:r>
              <a:t/>
            </a:r>
            <a:endParaRPr/>
          </a:p>
        </p:txBody>
      </p:sp>
      <p:sp>
        <p:nvSpPr>
          <p:cNvPr id="267" name="Google Shape;267;p43"/>
          <p:cNvSpPr txBox="1"/>
          <p:nvPr>
            <p:ph idx="1" type="body"/>
          </p:nvPr>
        </p:nvSpPr>
        <p:spPr>
          <a:xfrm>
            <a:off x="311700" y="1468825"/>
            <a:ext cx="4098900" cy="309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solidFill>
                  <a:srgbClr val="000000"/>
                </a:solidFill>
                <a:latin typeface="Oswald"/>
                <a:ea typeface="Oswald"/>
                <a:cs typeface="Oswald"/>
                <a:sym typeface="Oswald"/>
              </a:rPr>
              <a:t>Read and annotate</a:t>
            </a:r>
            <a:endParaRPr sz="2700">
              <a:solidFill>
                <a:srgbClr val="000000"/>
              </a:solidFill>
              <a:latin typeface="Oswald"/>
              <a:ea typeface="Oswald"/>
              <a:cs typeface="Oswald"/>
              <a:sym typeface="Oswald"/>
            </a:endParaRPr>
          </a:p>
          <a:p>
            <a:pPr indent="-400050" lvl="0" marL="457200" rtl="0" algn="l">
              <a:spcBef>
                <a:spcPts val="1200"/>
              </a:spcBef>
              <a:spcAft>
                <a:spcPts val="0"/>
              </a:spcAft>
              <a:buClr>
                <a:srgbClr val="000000"/>
              </a:buClr>
              <a:buSzPts val="2700"/>
              <a:buFont typeface="Oswald"/>
              <a:buChar char="-"/>
            </a:pPr>
            <a:r>
              <a:rPr lang="en" sz="2700" u="sng">
                <a:solidFill>
                  <a:schemeClr val="hlink"/>
                </a:solidFill>
                <a:latin typeface="Oswald"/>
                <a:ea typeface="Oswald"/>
                <a:cs typeface="Oswald"/>
                <a:sym typeface="Oswald"/>
                <a:hlinkClick r:id="rId3"/>
              </a:rPr>
              <a:t>“America is Failing its Black Mothers”</a:t>
            </a:r>
            <a:r>
              <a:rPr lang="en" sz="2700">
                <a:solidFill>
                  <a:srgbClr val="000000"/>
                </a:solidFill>
                <a:latin typeface="Oswald"/>
                <a:ea typeface="Oswald"/>
                <a:cs typeface="Oswald"/>
                <a:sym typeface="Oswald"/>
              </a:rPr>
              <a:t> by Amy Roeder from </a:t>
            </a:r>
            <a:r>
              <a:rPr i="1" lang="en" sz="2700">
                <a:solidFill>
                  <a:srgbClr val="000000"/>
                </a:solidFill>
                <a:latin typeface="Oswald"/>
                <a:ea typeface="Oswald"/>
                <a:cs typeface="Oswald"/>
                <a:sym typeface="Oswald"/>
              </a:rPr>
              <a:t>Harvard Public Health</a:t>
            </a:r>
            <a:endParaRPr i="1"/>
          </a:p>
        </p:txBody>
      </p:sp>
      <p:pic>
        <p:nvPicPr>
          <p:cNvPr id="268" name="Google Shape;268;p43"/>
          <p:cNvPicPr preferRelativeResize="0"/>
          <p:nvPr/>
        </p:nvPicPr>
        <p:blipFill>
          <a:blip r:embed="rId4">
            <a:alphaModFix/>
          </a:blip>
          <a:stretch>
            <a:fillRect/>
          </a:stretch>
        </p:blipFill>
        <p:spPr>
          <a:xfrm>
            <a:off x="4572000" y="387178"/>
            <a:ext cx="9144000" cy="453199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4"/>
          <p:cNvSpPr txBox="1"/>
          <p:nvPr>
            <p:ph type="title"/>
          </p:nvPr>
        </p:nvSpPr>
        <p:spPr>
          <a:xfrm>
            <a:off x="311700" y="533400"/>
            <a:ext cx="8520600" cy="540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Final Assessment</a:t>
            </a:r>
            <a:endParaRPr/>
          </a:p>
        </p:txBody>
      </p:sp>
      <p:sp>
        <p:nvSpPr>
          <p:cNvPr id="274" name="Google Shape;274;p44"/>
          <p:cNvSpPr txBox="1"/>
          <p:nvPr>
            <p:ph idx="1" type="body"/>
          </p:nvPr>
        </p:nvSpPr>
        <p:spPr>
          <a:xfrm>
            <a:off x="155850" y="1310925"/>
            <a:ext cx="8832300" cy="36021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rPr b="1" i="1" lang="en">
                <a:solidFill>
                  <a:srgbClr val="000000"/>
                </a:solidFill>
                <a:latin typeface="Times New Roman"/>
                <a:ea typeface="Times New Roman"/>
                <a:cs typeface="Times New Roman"/>
                <a:sym typeface="Times New Roman"/>
              </a:rPr>
              <a:t>What does slavery have to do with health care inequities in the 21st century?</a:t>
            </a:r>
            <a:endParaRPr b="1" i="1">
              <a:solidFill>
                <a:srgbClr val="000000"/>
              </a:solidFill>
              <a:latin typeface="Times New Roman"/>
              <a:ea typeface="Times New Roman"/>
              <a:cs typeface="Times New Roman"/>
              <a:sym typeface="Times New Roman"/>
            </a:endParaRPr>
          </a:p>
          <a:p>
            <a:pPr indent="0" lvl="0" marL="0" rtl="0" algn="l">
              <a:lnSpc>
                <a:spcPct val="100000"/>
              </a:lnSpc>
              <a:spcBef>
                <a:spcPts val="500"/>
              </a:spcBef>
              <a:spcAft>
                <a:spcPts val="0"/>
              </a:spcAft>
              <a:buNone/>
            </a:pPr>
            <a:r>
              <a:rPr b="1" i="1" lang="en">
                <a:solidFill>
                  <a:srgbClr val="000000"/>
                </a:solidFill>
                <a:latin typeface="Times New Roman"/>
                <a:ea typeface="Times New Roman"/>
                <a:cs typeface="Times New Roman"/>
                <a:sym typeface="Times New Roman"/>
              </a:rPr>
              <a:t>How do stereotypes of Black bodies developed during slavery continue to influence contemporary medical practices and outcomes?</a:t>
            </a:r>
            <a:endParaRPr b="1">
              <a:solidFill>
                <a:srgbClr val="000000"/>
              </a:solidFill>
              <a:latin typeface="Times New Roman"/>
              <a:ea typeface="Times New Roman"/>
              <a:cs typeface="Times New Roman"/>
              <a:sym typeface="Times New Roman"/>
            </a:endParaRPr>
          </a:p>
          <a:p>
            <a:pPr indent="0" lvl="0" marL="0" rtl="0" algn="l">
              <a:lnSpc>
                <a:spcPct val="80000"/>
              </a:lnSpc>
              <a:spcBef>
                <a:spcPts val="500"/>
              </a:spcBef>
              <a:spcAft>
                <a:spcPts val="0"/>
              </a:spcAft>
              <a:buNone/>
            </a:pPr>
            <a:r>
              <a:t/>
            </a:r>
            <a:endParaRPr>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rPr lang="en">
                <a:solidFill>
                  <a:srgbClr val="000000"/>
                </a:solidFill>
                <a:latin typeface="Times New Roman"/>
                <a:ea typeface="Times New Roman"/>
                <a:cs typeface="Times New Roman"/>
                <a:sym typeface="Times New Roman"/>
              </a:rPr>
              <a:t>Option 1: Analyze how current inequities in medical practices and outcomes for women of color today can be traced to slavery. </a:t>
            </a:r>
            <a:endParaRPr>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rPr lang="en">
                <a:solidFill>
                  <a:srgbClr val="000000"/>
                </a:solidFill>
                <a:latin typeface="Times New Roman"/>
                <a:ea typeface="Times New Roman"/>
                <a:cs typeface="Times New Roman"/>
                <a:sym typeface="Times New Roman"/>
              </a:rPr>
              <a:t>Option 2: Examine how the narrative around medical racism is shifting and what evidence suggests this shift. </a:t>
            </a:r>
            <a:endParaRPr>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t/>
            </a:r>
            <a:endParaRPr sz="1500">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rPr lang="en">
                <a:solidFill>
                  <a:srgbClr val="000000"/>
                </a:solidFill>
                <a:latin typeface="Times New Roman"/>
                <a:ea typeface="Times New Roman"/>
                <a:cs typeface="Times New Roman"/>
                <a:sym typeface="Times New Roman"/>
              </a:rPr>
              <a:t>Create a presentation on one of the topics in the assignment description.</a:t>
            </a:r>
            <a:endParaRPr>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t/>
            </a:r>
            <a:endParaRPr sz="1500">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t/>
            </a:r>
            <a:endParaRPr sz="1500">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t/>
            </a:r>
            <a:endParaRPr sz="1200">
              <a:solidFill>
                <a:srgbClr val="000000"/>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t/>
            </a:r>
            <a:endParaRPr sz="1500">
              <a:solidFill>
                <a:srgbClr val="000000"/>
              </a:solidFill>
              <a:latin typeface="Times New Roman"/>
              <a:ea typeface="Times New Roman"/>
              <a:cs typeface="Times New Roman"/>
              <a:sym typeface="Times New Roman"/>
            </a:endParaRPr>
          </a:p>
          <a:p>
            <a:pPr indent="0" lvl="0" marL="0" rtl="0" algn="l">
              <a:lnSpc>
                <a:spcPct val="80000"/>
              </a:lnSpc>
              <a:spcBef>
                <a:spcPts val="500"/>
              </a:spcBef>
              <a:spcAft>
                <a:spcPts val="500"/>
              </a:spcAft>
              <a:buNone/>
            </a:pPr>
            <a:r>
              <a:t/>
            </a:r>
            <a:endParaRPr sz="1700">
              <a:solidFill>
                <a:schemeClr val="dk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5"/>
          <p:cNvSpPr txBox="1"/>
          <p:nvPr>
            <p:ph type="title"/>
          </p:nvPr>
        </p:nvSpPr>
        <p:spPr>
          <a:xfrm>
            <a:off x="235500" y="2201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Advocacy Organizations and Resources for Black mothers</a:t>
            </a:r>
            <a:endParaRPr/>
          </a:p>
        </p:txBody>
      </p:sp>
      <p:sp>
        <p:nvSpPr>
          <p:cNvPr id="280" name="Google Shape;280;p45"/>
          <p:cNvSpPr txBox="1"/>
          <p:nvPr>
            <p:ph idx="1" type="body"/>
          </p:nvPr>
        </p:nvSpPr>
        <p:spPr>
          <a:xfrm>
            <a:off x="311700" y="1468825"/>
            <a:ext cx="2551800" cy="309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Ariah Foundation</a:t>
            </a:r>
            <a:r>
              <a:rPr lang="en"/>
              <a:t> </a:t>
            </a:r>
            <a:endParaRPr/>
          </a:p>
          <a:p>
            <a:pPr indent="0" lvl="0" marL="0" rtl="0" algn="l">
              <a:spcBef>
                <a:spcPts val="1200"/>
              </a:spcBef>
              <a:spcAft>
                <a:spcPts val="0"/>
              </a:spcAft>
              <a:buNone/>
            </a:pPr>
            <a:r>
              <a:rPr lang="en" u="sng">
                <a:solidFill>
                  <a:schemeClr val="hlink"/>
                </a:solidFill>
                <a:hlinkClick r:id="rId4"/>
              </a:rPr>
              <a:t>Irth</a:t>
            </a:r>
            <a:r>
              <a:rPr lang="en"/>
              <a:t> - Maternal Care App</a:t>
            </a:r>
            <a:endParaRPr/>
          </a:p>
          <a:p>
            <a:pPr indent="0" lvl="0" marL="0" rtl="0" algn="l">
              <a:spcBef>
                <a:spcPts val="1200"/>
              </a:spcBef>
              <a:spcAft>
                <a:spcPts val="1200"/>
              </a:spcAft>
              <a:buNone/>
            </a:pPr>
            <a:r>
              <a:rPr lang="en" u="sng">
                <a:solidFill>
                  <a:schemeClr val="hlink"/>
                </a:solidFill>
                <a:hlinkClick r:id="rId5"/>
              </a:rPr>
              <a:t>Wolomi</a:t>
            </a:r>
            <a:r>
              <a:rPr lang="en"/>
              <a:t> - Maternal Care App</a:t>
            </a:r>
            <a:endParaRPr/>
          </a:p>
        </p:txBody>
      </p:sp>
      <p:pic>
        <p:nvPicPr>
          <p:cNvPr id="281" name="Google Shape;281;p45"/>
          <p:cNvPicPr preferRelativeResize="0"/>
          <p:nvPr/>
        </p:nvPicPr>
        <p:blipFill>
          <a:blip r:embed="rId6">
            <a:alphaModFix/>
          </a:blip>
          <a:stretch>
            <a:fillRect/>
          </a:stretch>
        </p:blipFill>
        <p:spPr>
          <a:xfrm>
            <a:off x="5568225" y="989300"/>
            <a:ext cx="4295201" cy="4058950"/>
          </a:xfrm>
          <a:prstGeom prst="rect">
            <a:avLst/>
          </a:prstGeom>
          <a:noFill/>
          <a:ln>
            <a:noFill/>
          </a:ln>
        </p:spPr>
      </p:pic>
      <p:pic>
        <p:nvPicPr>
          <p:cNvPr id="282" name="Google Shape;282;p45"/>
          <p:cNvPicPr preferRelativeResize="0"/>
          <p:nvPr/>
        </p:nvPicPr>
        <p:blipFill>
          <a:blip r:embed="rId7">
            <a:alphaModFix/>
          </a:blip>
          <a:stretch>
            <a:fillRect/>
          </a:stretch>
        </p:blipFill>
        <p:spPr>
          <a:xfrm>
            <a:off x="2640249" y="1031425"/>
            <a:ext cx="3425389" cy="4424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6"/>
          <p:cNvSpPr txBox="1"/>
          <p:nvPr>
            <p:ph type="title"/>
          </p:nvPr>
        </p:nvSpPr>
        <p:spPr>
          <a:xfrm>
            <a:off x="311700" y="450925"/>
            <a:ext cx="8520600" cy="733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Unit Closing:  Watch “Aftershock” (available on Hulu).</a:t>
            </a:r>
            <a:endParaRPr/>
          </a:p>
        </p:txBody>
      </p:sp>
      <p:pic>
        <p:nvPicPr>
          <p:cNvPr id="288" name="Google Shape;288;p46"/>
          <p:cNvPicPr preferRelativeResize="0"/>
          <p:nvPr/>
        </p:nvPicPr>
        <p:blipFill>
          <a:blip r:embed="rId3">
            <a:alphaModFix/>
          </a:blip>
          <a:stretch>
            <a:fillRect/>
          </a:stretch>
        </p:blipFill>
        <p:spPr>
          <a:xfrm>
            <a:off x="30596" y="1454250"/>
            <a:ext cx="9037200" cy="33307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Unit Essential Questions</a:t>
            </a:r>
            <a:endParaRPr/>
          </a:p>
        </p:txBody>
      </p:sp>
      <p:sp>
        <p:nvSpPr>
          <p:cNvPr id="82" name="Google Shape;82;p16"/>
          <p:cNvSpPr txBox="1"/>
          <p:nvPr>
            <p:ph idx="1" type="body"/>
          </p:nvPr>
        </p:nvSpPr>
        <p:spPr>
          <a:xfrm>
            <a:off x="311700" y="1529000"/>
            <a:ext cx="8520600" cy="3425100"/>
          </a:xfrm>
          <a:prstGeom prst="rect">
            <a:avLst/>
          </a:prstGeom>
        </p:spPr>
        <p:txBody>
          <a:bodyPr anchorCtr="0" anchor="t" bIns="91425" lIns="91425" spcFirstLastPara="1" rIns="91425" wrap="square" tIns="91425">
            <a:normAutofit fontScale="77500" lnSpcReduction="10000"/>
          </a:bodyPr>
          <a:lstStyle/>
          <a:p>
            <a:pPr indent="-354091" lvl="0" marL="457200" rtl="0" algn="l">
              <a:lnSpc>
                <a:spcPct val="100000"/>
              </a:lnSpc>
              <a:spcBef>
                <a:spcPts val="500"/>
              </a:spcBef>
              <a:spcAft>
                <a:spcPts val="0"/>
              </a:spcAft>
              <a:buClr>
                <a:srgbClr val="000000"/>
              </a:buClr>
              <a:buSzPct val="100000"/>
              <a:buFont typeface="Times New Roman"/>
              <a:buChar char="●"/>
            </a:pPr>
            <a:r>
              <a:rPr i="1" lang="en" sz="2550">
                <a:solidFill>
                  <a:srgbClr val="000000"/>
                </a:solidFill>
                <a:latin typeface="Times New Roman"/>
                <a:ea typeface="Times New Roman"/>
                <a:cs typeface="Times New Roman"/>
                <a:sym typeface="Times New Roman"/>
              </a:rPr>
              <a:t>Why is it important to engage in a specific focus on Black women’s experiences in the context of American History? </a:t>
            </a:r>
            <a:endParaRPr i="1" sz="2550">
              <a:solidFill>
                <a:srgbClr val="000000"/>
              </a:solidFill>
              <a:latin typeface="Times New Roman"/>
              <a:ea typeface="Times New Roman"/>
              <a:cs typeface="Times New Roman"/>
              <a:sym typeface="Times New Roman"/>
            </a:endParaRPr>
          </a:p>
          <a:p>
            <a:pPr indent="-354091" lvl="0" marL="457200" rtl="0" algn="l">
              <a:lnSpc>
                <a:spcPct val="100000"/>
              </a:lnSpc>
              <a:spcBef>
                <a:spcPts val="0"/>
              </a:spcBef>
              <a:spcAft>
                <a:spcPts val="0"/>
              </a:spcAft>
              <a:buClr>
                <a:srgbClr val="000000"/>
              </a:buClr>
              <a:buSzPct val="100000"/>
              <a:buFont typeface="Times New Roman"/>
              <a:buChar char="●"/>
            </a:pPr>
            <a:r>
              <a:rPr i="1" lang="en" sz="2550">
                <a:solidFill>
                  <a:srgbClr val="000000"/>
                </a:solidFill>
                <a:latin typeface="Times New Roman"/>
                <a:ea typeface="Times New Roman"/>
                <a:cs typeface="Times New Roman"/>
                <a:sym typeface="Times New Roman"/>
              </a:rPr>
              <a:t>How were Black women’s role in slavery unique due to their race, sex, and commodification? </a:t>
            </a:r>
            <a:endParaRPr i="1" sz="2550">
              <a:solidFill>
                <a:srgbClr val="000000"/>
              </a:solidFill>
              <a:latin typeface="Times New Roman"/>
              <a:ea typeface="Times New Roman"/>
              <a:cs typeface="Times New Roman"/>
              <a:sym typeface="Times New Roman"/>
            </a:endParaRPr>
          </a:p>
          <a:p>
            <a:pPr indent="-354091" lvl="0" marL="457200" rtl="0" algn="l">
              <a:lnSpc>
                <a:spcPct val="100000"/>
              </a:lnSpc>
              <a:spcBef>
                <a:spcPts val="0"/>
              </a:spcBef>
              <a:spcAft>
                <a:spcPts val="0"/>
              </a:spcAft>
              <a:buClr>
                <a:srgbClr val="000000"/>
              </a:buClr>
              <a:buSzPct val="100000"/>
              <a:buFont typeface="Times New Roman"/>
              <a:buChar char="●"/>
            </a:pPr>
            <a:r>
              <a:rPr i="1" lang="en" sz="2550">
                <a:solidFill>
                  <a:srgbClr val="000000"/>
                </a:solidFill>
                <a:latin typeface="Times New Roman"/>
                <a:ea typeface="Times New Roman"/>
                <a:cs typeface="Times New Roman"/>
                <a:sym typeface="Times New Roman"/>
              </a:rPr>
              <a:t>What does slavery have to do with healthcare inequities in the 21st century?</a:t>
            </a:r>
            <a:endParaRPr i="1" sz="2550">
              <a:solidFill>
                <a:srgbClr val="000000"/>
              </a:solidFill>
              <a:latin typeface="Times New Roman"/>
              <a:ea typeface="Times New Roman"/>
              <a:cs typeface="Times New Roman"/>
              <a:sym typeface="Times New Roman"/>
            </a:endParaRPr>
          </a:p>
          <a:p>
            <a:pPr indent="-354091" lvl="1" marL="914400" rtl="0" algn="l">
              <a:lnSpc>
                <a:spcPct val="100000"/>
              </a:lnSpc>
              <a:spcBef>
                <a:spcPts val="0"/>
              </a:spcBef>
              <a:spcAft>
                <a:spcPts val="0"/>
              </a:spcAft>
              <a:buClr>
                <a:srgbClr val="000000"/>
              </a:buClr>
              <a:buSzPct val="100000"/>
              <a:buFont typeface="Times New Roman"/>
              <a:buChar char="○"/>
            </a:pPr>
            <a:r>
              <a:rPr i="1" lang="en" sz="2550">
                <a:solidFill>
                  <a:srgbClr val="000000"/>
                </a:solidFill>
                <a:latin typeface="Times New Roman"/>
                <a:ea typeface="Times New Roman"/>
                <a:cs typeface="Times New Roman"/>
                <a:sym typeface="Times New Roman"/>
              </a:rPr>
              <a:t>How did enslaved women’s experiences factor into the story of reproductive research?</a:t>
            </a:r>
            <a:endParaRPr i="1" sz="2550">
              <a:solidFill>
                <a:srgbClr val="000000"/>
              </a:solidFill>
              <a:latin typeface="Times New Roman"/>
              <a:ea typeface="Times New Roman"/>
              <a:cs typeface="Times New Roman"/>
              <a:sym typeface="Times New Roman"/>
            </a:endParaRPr>
          </a:p>
          <a:p>
            <a:pPr indent="-354091" lvl="1" marL="914400" rtl="0" algn="l">
              <a:lnSpc>
                <a:spcPct val="100000"/>
              </a:lnSpc>
              <a:spcBef>
                <a:spcPts val="0"/>
              </a:spcBef>
              <a:spcAft>
                <a:spcPts val="0"/>
              </a:spcAft>
              <a:buClr>
                <a:srgbClr val="000000"/>
              </a:buClr>
              <a:buSzPct val="100000"/>
              <a:buFont typeface="Times New Roman"/>
              <a:buChar char="○"/>
            </a:pPr>
            <a:r>
              <a:rPr i="1" lang="en" sz="2550">
                <a:solidFill>
                  <a:srgbClr val="000000"/>
                </a:solidFill>
                <a:latin typeface="Times New Roman"/>
                <a:ea typeface="Times New Roman"/>
                <a:cs typeface="Times New Roman"/>
                <a:sym typeface="Times New Roman"/>
              </a:rPr>
              <a:t>How do stereotypes of Black bodies developed during slavery continue to influence contemporary medical practices and outcomes?</a:t>
            </a:r>
            <a:endParaRPr i="1" sz="2550">
              <a:solidFill>
                <a:srgbClr val="000000"/>
              </a:solidFill>
              <a:latin typeface="Times New Roman"/>
              <a:ea typeface="Times New Roman"/>
              <a:cs typeface="Times New Roman"/>
              <a:sym typeface="Times New Roman"/>
            </a:endParaRPr>
          </a:p>
          <a:p>
            <a:pPr indent="-354091" lvl="0" marL="457200" rtl="0" algn="l">
              <a:lnSpc>
                <a:spcPct val="100000"/>
              </a:lnSpc>
              <a:spcBef>
                <a:spcPts val="0"/>
              </a:spcBef>
              <a:spcAft>
                <a:spcPts val="0"/>
              </a:spcAft>
              <a:buClr>
                <a:srgbClr val="000000"/>
              </a:buClr>
              <a:buSzPct val="100000"/>
              <a:buFont typeface="Times New Roman"/>
              <a:buChar char="●"/>
            </a:pPr>
            <a:r>
              <a:rPr i="1" lang="en" sz="2550">
                <a:solidFill>
                  <a:srgbClr val="000000"/>
                </a:solidFill>
                <a:latin typeface="Times New Roman"/>
                <a:ea typeface="Times New Roman"/>
                <a:cs typeface="Times New Roman"/>
                <a:sym typeface="Times New Roman"/>
              </a:rPr>
              <a:t>Does shifting the historical narrative to reflect Black women’s stories change the way we understand the history of healthcare?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372500"/>
            <a:ext cx="8520600" cy="733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Creating an open space for </a:t>
            </a:r>
            <a:r>
              <a:rPr lang="en"/>
              <a:t>challenging</a:t>
            </a:r>
            <a:r>
              <a:rPr lang="en"/>
              <a:t> conversations about race</a:t>
            </a:r>
            <a:endParaRPr/>
          </a:p>
        </p:txBody>
      </p:sp>
      <p:sp>
        <p:nvSpPr>
          <p:cNvPr id="88" name="Google Shape;88;p17"/>
          <p:cNvSpPr txBox="1"/>
          <p:nvPr>
            <p:ph idx="1" type="body"/>
          </p:nvPr>
        </p:nvSpPr>
        <p:spPr>
          <a:xfrm>
            <a:off x="311700" y="1468825"/>
            <a:ext cx="8520600" cy="3099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Discussion protocols:</a:t>
            </a:r>
            <a:endParaRPr/>
          </a:p>
          <a:p>
            <a:pPr indent="-342900" lvl="0" marL="457200" rtl="0" algn="l">
              <a:spcBef>
                <a:spcPts val="1200"/>
              </a:spcBef>
              <a:spcAft>
                <a:spcPts val="0"/>
              </a:spcAft>
              <a:buSzPts val="1800"/>
              <a:buChar char="●"/>
            </a:pPr>
            <a:r>
              <a:rPr lang="en"/>
              <a:t>Stay engaged</a:t>
            </a:r>
            <a:endParaRPr/>
          </a:p>
          <a:p>
            <a:pPr indent="-342900" lvl="0" marL="457200" rtl="0" algn="l">
              <a:spcBef>
                <a:spcPts val="0"/>
              </a:spcBef>
              <a:spcAft>
                <a:spcPts val="0"/>
              </a:spcAft>
              <a:buSzPts val="1800"/>
              <a:buChar char="●"/>
            </a:pPr>
            <a:r>
              <a:rPr lang="en"/>
              <a:t>Expect to experience discomfort</a:t>
            </a:r>
            <a:endParaRPr/>
          </a:p>
          <a:p>
            <a:pPr indent="-342900" lvl="0" marL="457200" rtl="0" algn="l">
              <a:spcBef>
                <a:spcPts val="0"/>
              </a:spcBef>
              <a:spcAft>
                <a:spcPts val="0"/>
              </a:spcAft>
              <a:buSzPts val="1800"/>
              <a:buChar char="●"/>
            </a:pPr>
            <a:r>
              <a:rPr lang="en"/>
              <a:t>Speak your truth</a:t>
            </a:r>
            <a:endParaRPr/>
          </a:p>
          <a:p>
            <a:pPr indent="-342900" lvl="0" marL="457200" rtl="0" algn="l">
              <a:spcBef>
                <a:spcPts val="0"/>
              </a:spcBef>
              <a:spcAft>
                <a:spcPts val="0"/>
              </a:spcAft>
              <a:buSzPts val="1800"/>
              <a:buChar char="●"/>
            </a:pPr>
            <a:r>
              <a:rPr lang="en"/>
              <a:t>Assume best intentions</a:t>
            </a:r>
            <a:endParaRPr/>
          </a:p>
          <a:p>
            <a:pPr indent="-342900" lvl="0" marL="457200" rtl="0" algn="l">
              <a:spcBef>
                <a:spcPts val="0"/>
              </a:spcBef>
              <a:spcAft>
                <a:spcPts val="0"/>
              </a:spcAft>
              <a:buSzPts val="1800"/>
              <a:buChar char="●"/>
            </a:pPr>
            <a:r>
              <a:rPr lang="en"/>
              <a:t>Maintain focus on ideas</a:t>
            </a:r>
            <a:endParaRPr/>
          </a:p>
          <a:p>
            <a:pPr indent="-342900" lvl="0" marL="457200" rtl="0" algn="l">
              <a:spcBef>
                <a:spcPts val="0"/>
              </a:spcBef>
              <a:spcAft>
                <a:spcPts val="0"/>
              </a:spcAft>
              <a:buSzPts val="1800"/>
              <a:buChar char="●"/>
            </a:pPr>
            <a:r>
              <a:rPr lang="en"/>
              <a:t>Validate multiple experiences and perspectives</a:t>
            </a:r>
            <a:endParaRPr/>
          </a:p>
          <a:p>
            <a:pPr indent="-342900" lvl="0" marL="457200" rtl="0" algn="l">
              <a:spcBef>
                <a:spcPts val="0"/>
              </a:spcBef>
              <a:spcAft>
                <a:spcPts val="0"/>
              </a:spcAft>
              <a:buSzPts val="1800"/>
              <a:buChar char="●"/>
            </a:pPr>
            <a:r>
              <a:rPr lang="en"/>
              <a:t>Practice self-care.</a:t>
            </a:r>
            <a:endParaRPr/>
          </a:p>
          <a:p>
            <a:pPr indent="-342900" lvl="0" marL="457200" rtl="0" algn="l">
              <a:spcBef>
                <a:spcPts val="0"/>
              </a:spcBef>
              <a:spcAft>
                <a:spcPts val="0"/>
              </a:spcAft>
              <a:buSzPts val="1800"/>
              <a:buChar char="●"/>
            </a:pPr>
            <a:r>
              <a:rPr lang="en"/>
              <a:t>Communicate with your teacher privately if uncomfortable to speak out in class.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Engage in inquiry</a:t>
            </a:r>
            <a:endParaRPr/>
          </a:p>
        </p:txBody>
      </p:sp>
      <p:sp>
        <p:nvSpPr>
          <p:cNvPr id="94" name="Google Shape;94;p18"/>
          <p:cNvSpPr txBox="1"/>
          <p:nvPr>
            <p:ph idx="1" type="body"/>
          </p:nvPr>
        </p:nvSpPr>
        <p:spPr>
          <a:xfrm>
            <a:off x="311700" y="1468825"/>
            <a:ext cx="8520600" cy="30999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Can you tell me what you mean when you say</a:t>
            </a:r>
            <a:endParaRPr sz="2100"/>
          </a:p>
          <a:p>
            <a:pPr indent="-361950" lvl="0" marL="457200" rtl="0" algn="l">
              <a:spcBef>
                <a:spcPts val="0"/>
              </a:spcBef>
              <a:spcAft>
                <a:spcPts val="0"/>
              </a:spcAft>
              <a:buSzPts val="2100"/>
              <a:buChar char="●"/>
            </a:pPr>
            <a:r>
              <a:rPr lang="en" sz="2100"/>
              <a:t>Is it possible for you to say more about ...?</a:t>
            </a:r>
            <a:endParaRPr sz="2100"/>
          </a:p>
          <a:p>
            <a:pPr indent="-361950" lvl="0" marL="457200" rtl="0" algn="l">
              <a:spcBef>
                <a:spcPts val="0"/>
              </a:spcBef>
              <a:spcAft>
                <a:spcPts val="0"/>
              </a:spcAft>
              <a:buSzPts val="2100"/>
              <a:buChar char="●"/>
            </a:pPr>
            <a:r>
              <a:rPr lang="en" sz="2100"/>
              <a:t>Have the thoughts you shared been shaped by others, or is this your own personal perspective?</a:t>
            </a:r>
            <a:endParaRPr sz="2100"/>
          </a:p>
          <a:p>
            <a:pPr indent="-361950" lvl="0" marL="457200" rtl="0" algn="l">
              <a:spcBef>
                <a:spcPts val="0"/>
              </a:spcBef>
              <a:spcAft>
                <a:spcPts val="0"/>
              </a:spcAft>
              <a:buSzPts val="2100"/>
              <a:buChar char="●"/>
            </a:pPr>
            <a:r>
              <a:rPr lang="en" sz="2100"/>
              <a:t>Why do you think others might want to challenge your perspective?</a:t>
            </a:r>
            <a:endParaRPr sz="2100"/>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372500"/>
            <a:ext cx="8520600" cy="733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Lesson 1: Matrilineal Slavery and the Capitalized Womb</a:t>
            </a:r>
            <a:endParaRPr/>
          </a:p>
        </p:txBody>
      </p:sp>
      <p:sp>
        <p:nvSpPr>
          <p:cNvPr id="100" name="Google Shape;100;p19"/>
          <p:cNvSpPr txBox="1"/>
          <p:nvPr>
            <p:ph idx="1" type="body"/>
          </p:nvPr>
        </p:nvSpPr>
        <p:spPr>
          <a:xfrm>
            <a:off x="311700" y="1468825"/>
            <a:ext cx="3999900" cy="3332100"/>
          </a:xfrm>
          <a:prstGeom prst="rect">
            <a:avLst/>
          </a:prstGeom>
        </p:spPr>
        <p:txBody>
          <a:bodyPr anchorCtr="0" anchor="t" bIns="91425" lIns="91425" spcFirstLastPara="1" rIns="91425" wrap="square" tIns="91425">
            <a:normAutofit fontScale="92500" lnSpcReduction="10000"/>
          </a:bodyPr>
          <a:lstStyle/>
          <a:p>
            <a:pPr indent="-378380" lvl="0" marL="457200" rtl="0" algn="l">
              <a:lnSpc>
                <a:spcPct val="100000"/>
              </a:lnSpc>
              <a:spcBef>
                <a:spcPts val="500"/>
              </a:spcBef>
              <a:spcAft>
                <a:spcPts val="0"/>
              </a:spcAft>
              <a:buClr>
                <a:srgbClr val="151515"/>
              </a:buClr>
              <a:buSzPct val="106250"/>
              <a:buFont typeface="Times New Roman"/>
              <a:buChar char="●"/>
            </a:pPr>
            <a:r>
              <a:rPr i="1" lang="en" sz="2400">
                <a:solidFill>
                  <a:srgbClr val="151515"/>
                </a:solidFill>
                <a:latin typeface="Times New Roman"/>
                <a:ea typeface="Times New Roman"/>
                <a:cs typeface="Times New Roman"/>
                <a:sym typeface="Times New Roman"/>
              </a:rPr>
              <a:t>Why is it important to engage in a specific focus on Black women’s experiences in the context of American History?</a:t>
            </a:r>
            <a:endParaRPr i="1" sz="2400">
              <a:solidFill>
                <a:srgbClr val="151515"/>
              </a:solidFill>
              <a:latin typeface="Times New Roman"/>
              <a:ea typeface="Times New Roman"/>
              <a:cs typeface="Times New Roman"/>
              <a:sym typeface="Times New Roman"/>
            </a:endParaRPr>
          </a:p>
          <a:p>
            <a:pPr indent="0" lvl="0" marL="457200" rtl="0" algn="l">
              <a:lnSpc>
                <a:spcPct val="100000"/>
              </a:lnSpc>
              <a:spcBef>
                <a:spcPts val="500"/>
              </a:spcBef>
              <a:spcAft>
                <a:spcPts val="0"/>
              </a:spcAft>
              <a:buNone/>
            </a:pPr>
            <a:r>
              <a:t/>
            </a:r>
            <a:endParaRPr i="1" sz="2400">
              <a:solidFill>
                <a:srgbClr val="151515"/>
              </a:solidFill>
              <a:latin typeface="Times New Roman"/>
              <a:ea typeface="Times New Roman"/>
              <a:cs typeface="Times New Roman"/>
              <a:sym typeface="Times New Roman"/>
            </a:endParaRPr>
          </a:p>
          <a:p>
            <a:pPr indent="-378380" lvl="0" marL="457200" rtl="0" algn="l">
              <a:lnSpc>
                <a:spcPct val="100000"/>
              </a:lnSpc>
              <a:spcBef>
                <a:spcPts val="500"/>
              </a:spcBef>
              <a:spcAft>
                <a:spcPts val="0"/>
              </a:spcAft>
              <a:buClr>
                <a:srgbClr val="000000"/>
              </a:buClr>
              <a:buSzPct val="100000"/>
              <a:buFont typeface="Times New Roman"/>
              <a:buChar char="●"/>
            </a:pPr>
            <a:r>
              <a:rPr i="1" lang="en" sz="2550">
                <a:solidFill>
                  <a:srgbClr val="000000"/>
                </a:solidFill>
                <a:latin typeface="Times New Roman"/>
                <a:ea typeface="Times New Roman"/>
                <a:cs typeface="Times New Roman"/>
                <a:sym typeface="Times New Roman"/>
              </a:rPr>
              <a:t>How were Black women’s role in slavery unique due to their race, sex, and reproductive potential? </a:t>
            </a:r>
            <a:endParaRPr/>
          </a:p>
        </p:txBody>
      </p:sp>
      <p:pic>
        <p:nvPicPr>
          <p:cNvPr id="101" name="Google Shape;101;p19"/>
          <p:cNvPicPr preferRelativeResize="0"/>
          <p:nvPr/>
        </p:nvPicPr>
        <p:blipFill>
          <a:blip r:embed="rId3">
            <a:alphaModFix/>
          </a:blip>
          <a:stretch>
            <a:fillRect/>
          </a:stretch>
        </p:blipFill>
        <p:spPr>
          <a:xfrm>
            <a:off x="5143100" y="1172675"/>
            <a:ext cx="3276650" cy="3332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105" name="Shape 105"/>
        <p:cNvGrpSpPr/>
        <p:nvPr/>
      </p:nvGrpSpPr>
      <p:grpSpPr>
        <a:xfrm>
          <a:off x="0" y="0"/>
          <a:ext cx="0" cy="0"/>
          <a:chOff x="0" y="0"/>
          <a:chExt cx="0" cy="0"/>
        </a:xfrm>
      </p:grpSpPr>
      <p:pic>
        <p:nvPicPr>
          <p:cNvPr id="106" name="Google Shape;106;p20"/>
          <p:cNvPicPr preferRelativeResize="0"/>
          <p:nvPr/>
        </p:nvPicPr>
        <p:blipFill>
          <a:blip r:embed="rId3">
            <a:alphaModFix/>
          </a:blip>
          <a:stretch>
            <a:fillRect/>
          </a:stretch>
        </p:blipFill>
        <p:spPr>
          <a:xfrm>
            <a:off x="695995" y="0"/>
            <a:ext cx="805681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0" y="4187825"/>
            <a:ext cx="1277100" cy="953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355"/>
              <a:t>I</a:t>
            </a:r>
            <a:r>
              <a:rPr lang="en" sz="1200"/>
              <a:t>mage credit: Encyclopedia Britannica</a:t>
            </a:r>
            <a:endParaRPr/>
          </a:p>
        </p:txBody>
      </p:sp>
      <p:pic>
        <p:nvPicPr>
          <p:cNvPr id="112" name="Google Shape;112;p21"/>
          <p:cNvPicPr preferRelativeResize="0"/>
          <p:nvPr/>
        </p:nvPicPr>
        <p:blipFill>
          <a:blip r:embed="rId3">
            <a:alphaModFix/>
          </a:blip>
          <a:stretch>
            <a:fillRect/>
          </a:stretch>
        </p:blipFill>
        <p:spPr>
          <a:xfrm>
            <a:off x="1331766" y="0"/>
            <a:ext cx="7705616" cy="5143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