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sL1fGUmwWiyvMCFLriYh6hErN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751012" y="609601"/>
            <a:ext cx="8676222" cy="32004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accen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 type="subTitle"/>
          </p:nvPr>
        </p:nvSpPr>
        <p:spPr>
          <a:xfrm>
            <a:off x="1751012" y="3886200"/>
            <a:ext cx="8676222" cy="1905000"/>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100"/>
              <a:buNone/>
              <a:defRPr sz="2100">
                <a:solidFill>
                  <a:schemeClr val="lt1"/>
                </a:solidFill>
              </a:defRPr>
            </a:lvl1pPr>
            <a:lvl2pPr lvl="1" algn="ctr">
              <a:spcBef>
                <a:spcPts val="600"/>
              </a:spcBef>
              <a:spcAft>
                <a:spcPts val="0"/>
              </a:spcAft>
              <a:buSzPts val="1800"/>
              <a:buNone/>
              <a:defRPr>
                <a:solidFill>
                  <a:schemeClr val="lt1"/>
                </a:solidFill>
              </a:defRPr>
            </a:lvl2pPr>
            <a:lvl3pPr lvl="2" algn="ctr">
              <a:spcBef>
                <a:spcPts val="600"/>
              </a:spcBef>
              <a:spcAft>
                <a:spcPts val="0"/>
              </a:spcAft>
              <a:buSzPts val="1600"/>
              <a:buNone/>
              <a:defRPr>
                <a:solidFill>
                  <a:schemeClr val="lt1"/>
                </a:solidFill>
              </a:defRPr>
            </a:lvl3pPr>
            <a:lvl4pPr lvl="3" algn="ctr">
              <a:spcBef>
                <a:spcPts val="600"/>
              </a:spcBef>
              <a:spcAft>
                <a:spcPts val="0"/>
              </a:spcAft>
              <a:buSzPts val="1400"/>
              <a:buNone/>
              <a:defRPr>
                <a:solidFill>
                  <a:schemeClr val="lt1"/>
                </a:solidFill>
              </a:defRPr>
            </a:lvl4pPr>
            <a:lvl5pPr lvl="4" algn="ctr">
              <a:spcBef>
                <a:spcPts val="600"/>
              </a:spcBef>
              <a:spcAft>
                <a:spcPts val="0"/>
              </a:spcAft>
              <a:buSzPts val="14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8" name="Google Shape;18;p15"/>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24"/>
          <p:cNvSpPr txBox="1"/>
          <p:nvPr>
            <p:ph type="title"/>
          </p:nvPr>
        </p:nvSpPr>
        <p:spPr>
          <a:xfrm>
            <a:off x="1141413" y="4732865"/>
            <a:ext cx="99060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p:nvPr>
            <p:ph idx="2" type="pic"/>
          </p:nvPr>
        </p:nvSpPr>
        <p:spPr>
          <a:xfrm>
            <a:off x="1979612" y="932112"/>
            <a:ext cx="8225944" cy="3164976"/>
          </a:xfrm>
          <a:prstGeom prst="roundRect">
            <a:avLst>
              <a:gd fmla="val 4380" name="adj"/>
            </a:avLst>
          </a:prstGeom>
          <a:noFill/>
          <a:ln cap="flat" cmpd="sng" w="38100">
            <a:solidFill>
              <a:schemeClr val="dk2"/>
            </a:solidFill>
            <a:prstDash val="solid"/>
            <a:round/>
            <a:headEnd len="sm" w="sm" type="none"/>
            <a:tailEnd len="sm" w="sm" type="none"/>
          </a:ln>
        </p:spPr>
      </p:sp>
      <p:sp>
        <p:nvSpPr>
          <p:cNvPr id="75" name="Google Shape;75;p24"/>
          <p:cNvSpPr txBox="1"/>
          <p:nvPr>
            <p:ph idx="1" type="body"/>
          </p:nvPr>
        </p:nvSpPr>
        <p:spPr>
          <a:xfrm>
            <a:off x="1141413" y="5299603"/>
            <a:ext cx="9906000" cy="493712"/>
          </a:xfrm>
          <a:prstGeom prst="rect">
            <a:avLst/>
          </a:prstGeom>
          <a:noFill/>
          <a:ln>
            <a:noFill/>
          </a:ln>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6" name="Google Shape;76;p24"/>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25"/>
          <p:cNvSpPr txBox="1"/>
          <p:nvPr>
            <p:ph type="title"/>
          </p:nvPr>
        </p:nvSpPr>
        <p:spPr>
          <a:xfrm>
            <a:off x="1141412" y="609601"/>
            <a:ext cx="9905999"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 type="body"/>
          </p:nvPr>
        </p:nvSpPr>
        <p:spPr>
          <a:xfrm>
            <a:off x="1141411" y="4343400"/>
            <a:ext cx="9906000"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82" name="Google Shape;82;p25"/>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26"/>
          <p:cNvSpPr txBox="1"/>
          <p:nvPr/>
        </p:nvSpPr>
        <p:spPr>
          <a:xfrm>
            <a:off x="836612"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87" name="Google Shape;87;p26"/>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88" name="Google Shape;88;p26"/>
          <p:cNvSpPr txBox="1"/>
          <p:nvPr>
            <p:ph type="title"/>
          </p:nvPr>
        </p:nvSpPr>
        <p:spPr>
          <a:xfrm>
            <a:off x="1446213" y="609601"/>
            <a:ext cx="9296398"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 type="body"/>
          </p:nvPr>
        </p:nvSpPr>
        <p:spPr>
          <a:xfrm>
            <a:off x="1674812" y="3352800"/>
            <a:ext cx="8839202"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Font typeface="Century Gothic"/>
              <a:buNone/>
              <a:defRPr/>
            </a:lvl1pPr>
            <a:lvl2pPr indent="-228600" lvl="1" marL="914400" algn="l">
              <a:spcBef>
                <a:spcPts val="600"/>
              </a:spcBef>
              <a:spcAft>
                <a:spcPts val="0"/>
              </a:spcAft>
              <a:buSzPts val="1800"/>
              <a:buFont typeface="Century Gothic"/>
              <a:buNone/>
              <a:defRPr/>
            </a:lvl2pPr>
            <a:lvl3pPr indent="-228600" lvl="2" marL="1371600" algn="l">
              <a:spcBef>
                <a:spcPts val="600"/>
              </a:spcBef>
              <a:spcAft>
                <a:spcPts val="0"/>
              </a:spcAft>
              <a:buSzPts val="1600"/>
              <a:buFont typeface="Century Gothic"/>
              <a:buNone/>
              <a:defRPr/>
            </a:lvl3pPr>
            <a:lvl4pPr indent="-228600" lvl="3" marL="1828800" algn="l">
              <a:spcBef>
                <a:spcPts val="600"/>
              </a:spcBef>
              <a:spcAft>
                <a:spcPts val="0"/>
              </a:spcAft>
              <a:buSzPts val="1400"/>
              <a:buFont typeface="Century Gothic"/>
              <a:buNone/>
              <a:defRPr/>
            </a:lvl4pPr>
            <a:lvl5pPr indent="-228600" lvl="4" marL="2286000" algn="l">
              <a:spcBef>
                <a:spcPts val="600"/>
              </a:spcBef>
              <a:spcAft>
                <a:spcPts val="0"/>
              </a:spcAft>
              <a:buSzPts val="1400"/>
              <a:buFont typeface="Century Gothic"/>
              <a:buNone/>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0" name="Google Shape;90;p26"/>
          <p:cNvSpPr txBox="1"/>
          <p:nvPr>
            <p:ph idx="2" type="body"/>
          </p:nvPr>
        </p:nvSpPr>
        <p:spPr>
          <a:xfrm>
            <a:off x="1141411" y="4343400"/>
            <a:ext cx="9906000"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91" name="Google Shape;91;p26"/>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27"/>
          <p:cNvSpPr txBox="1"/>
          <p:nvPr>
            <p:ph type="title"/>
          </p:nvPr>
        </p:nvSpPr>
        <p:spPr>
          <a:xfrm>
            <a:off x="1141412" y="3308581"/>
            <a:ext cx="9906000"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 type="body"/>
          </p:nvPr>
        </p:nvSpPr>
        <p:spPr>
          <a:xfrm>
            <a:off x="1141410" y="4777381"/>
            <a:ext cx="9906001"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97" name="Google Shape;97;p27"/>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7"/>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0" name="Shape 100"/>
        <p:cNvGrpSpPr/>
        <p:nvPr/>
      </p:nvGrpSpPr>
      <p:grpSpPr>
        <a:xfrm>
          <a:off x="0" y="0"/>
          <a:ext cx="0" cy="0"/>
          <a:chOff x="0" y="0"/>
          <a:chExt cx="0" cy="0"/>
        </a:xfrm>
      </p:grpSpPr>
      <p:sp>
        <p:nvSpPr>
          <p:cNvPr id="101" name="Google Shape;101;p28"/>
          <p:cNvSpPr txBox="1"/>
          <p:nvPr/>
        </p:nvSpPr>
        <p:spPr>
          <a:xfrm>
            <a:off x="836612"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102" name="Google Shape;102;p28"/>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103" name="Google Shape;103;p28"/>
          <p:cNvSpPr txBox="1"/>
          <p:nvPr>
            <p:ph type="title"/>
          </p:nvPr>
        </p:nvSpPr>
        <p:spPr>
          <a:xfrm>
            <a:off x="1446213" y="609601"/>
            <a:ext cx="9296398"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 type="body"/>
          </p:nvPr>
        </p:nvSpPr>
        <p:spPr>
          <a:xfrm>
            <a:off x="1141412" y="3886200"/>
            <a:ext cx="9906000"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400"/>
              <a:buNone/>
              <a:defRPr b="0" sz="2400" cap="none">
                <a:solidFill>
                  <a:schemeClr val="accen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5" name="Google Shape;105;p28"/>
          <p:cNvSpPr txBox="1"/>
          <p:nvPr>
            <p:ph idx="2" type="body"/>
          </p:nvPr>
        </p:nvSpPr>
        <p:spPr>
          <a:xfrm>
            <a:off x="1141411" y="4775200"/>
            <a:ext cx="9906000"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106" name="Google Shape;106;p28"/>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8"/>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09" name="Shape 109"/>
        <p:cNvGrpSpPr/>
        <p:nvPr/>
      </p:nvGrpSpPr>
      <p:grpSpPr>
        <a:xfrm>
          <a:off x="0" y="0"/>
          <a:ext cx="0" cy="0"/>
          <a:chOff x="0" y="0"/>
          <a:chExt cx="0" cy="0"/>
        </a:xfrm>
      </p:grpSpPr>
      <p:sp>
        <p:nvSpPr>
          <p:cNvPr id="110" name="Google Shape;110;p29"/>
          <p:cNvSpPr txBox="1"/>
          <p:nvPr>
            <p:ph type="title"/>
          </p:nvPr>
        </p:nvSpPr>
        <p:spPr>
          <a:xfrm>
            <a:off x="1141412" y="609601"/>
            <a:ext cx="99059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2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9"/>
          <p:cNvSpPr txBox="1"/>
          <p:nvPr>
            <p:ph idx="1" type="body"/>
          </p:nvPr>
        </p:nvSpPr>
        <p:spPr>
          <a:xfrm>
            <a:off x="1141412" y="3505200"/>
            <a:ext cx="99060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2800"/>
              <a:buNone/>
              <a:defRPr b="0" sz="2800" cap="none">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2" name="Google Shape;112;p29"/>
          <p:cNvSpPr txBox="1"/>
          <p:nvPr>
            <p:ph idx="2" type="body"/>
          </p:nvPr>
        </p:nvSpPr>
        <p:spPr>
          <a:xfrm>
            <a:off x="1141411" y="4343400"/>
            <a:ext cx="9906000"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113" name="Google Shape;113;p29"/>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9"/>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9"/>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3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0"/>
          <p:cNvSpPr txBox="1"/>
          <p:nvPr>
            <p:ph idx="1" type="body"/>
          </p:nvPr>
        </p:nvSpPr>
        <p:spPr>
          <a:xfrm rot="5400000">
            <a:off x="4532312" y="-723899"/>
            <a:ext cx="3124201" cy="990599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9" name="Google Shape;119;p30"/>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0"/>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0"/>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p31"/>
          <p:cNvSpPr txBox="1"/>
          <p:nvPr>
            <p:ph type="title"/>
          </p:nvPr>
        </p:nvSpPr>
        <p:spPr>
          <a:xfrm rot="5400000">
            <a:off x="7351354" y="2095143"/>
            <a:ext cx="5181601" cy="2210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1"/>
          <p:cNvSpPr txBox="1"/>
          <p:nvPr>
            <p:ph idx="1" type="body"/>
          </p:nvPr>
        </p:nvSpPr>
        <p:spPr>
          <a:xfrm rot="5400000">
            <a:off x="2322512" y="-571500"/>
            <a:ext cx="5181600" cy="7543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25" name="Google Shape;125;p31"/>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1"/>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1"/>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 type="body"/>
          </p:nvPr>
        </p:nvSpPr>
        <p:spPr>
          <a:xfrm>
            <a:off x="1141413" y="2666999"/>
            <a:ext cx="9905998" cy="312420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24" name="Google Shape;24;p16"/>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7"/>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 type="body"/>
          </p:nvPr>
        </p:nvSpPr>
        <p:spPr>
          <a:xfrm>
            <a:off x="1141412" y="2666999"/>
            <a:ext cx="4876800" cy="312420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30" name="Google Shape;30;p17"/>
          <p:cNvSpPr txBox="1"/>
          <p:nvPr>
            <p:ph idx="2" type="body"/>
          </p:nvPr>
        </p:nvSpPr>
        <p:spPr>
          <a:xfrm>
            <a:off x="6170612" y="2667000"/>
            <a:ext cx="4876800" cy="3124200"/>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31" name="Google Shape;31;p17"/>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8"/>
          <p:cNvSpPr txBox="1"/>
          <p:nvPr>
            <p:ph type="title"/>
          </p:nvPr>
        </p:nvSpPr>
        <p:spPr>
          <a:xfrm>
            <a:off x="1751013" y="3308581"/>
            <a:ext cx="8686800"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accent1"/>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 type="body"/>
          </p:nvPr>
        </p:nvSpPr>
        <p:spPr>
          <a:xfrm>
            <a:off x="1751011" y="4777381"/>
            <a:ext cx="8686801"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37" name="Google Shape;37;p18"/>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 type="body"/>
          </p:nvPr>
        </p:nvSpPr>
        <p:spPr>
          <a:xfrm>
            <a:off x="1429280" y="2658533"/>
            <a:ext cx="4588931"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43" name="Google Shape;43;p19"/>
          <p:cNvSpPr txBox="1"/>
          <p:nvPr>
            <p:ph idx="2" type="body"/>
          </p:nvPr>
        </p:nvSpPr>
        <p:spPr>
          <a:xfrm>
            <a:off x="1141412" y="3243262"/>
            <a:ext cx="4876800" cy="254793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44" name="Google Shape;44;p19"/>
          <p:cNvSpPr txBox="1"/>
          <p:nvPr>
            <p:ph idx="3" type="body"/>
          </p:nvPr>
        </p:nvSpPr>
        <p:spPr>
          <a:xfrm>
            <a:off x="6443133" y="2667000"/>
            <a:ext cx="46042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45" name="Google Shape;45;p19"/>
          <p:cNvSpPr txBox="1"/>
          <p:nvPr>
            <p:ph idx="4" type="body"/>
          </p:nvPr>
        </p:nvSpPr>
        <p:spPr>
          <a:xfrm>
            <a:off x="6170612" y="3243262"/>
            <a:ext cx="4876801" cy="254793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46" name="Google Shape;46;p19"/>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2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 type="body"/>
          </p:nvPr>
        </p:nvSpPr>
        <p:spPr>
          <a:xfrm>
            <a:off x="5103812" y="609601"/>
            <a:ext cx="5943601" cy="5181600"/>
          </a:xfrm>
          <a:prstGeom prst="rect">
            <a:avLst/>
          </a:prstGeom>
          <a:noFill/>
          <a:ln>
            <a:noFill/>
          </a:ln>
        </p:spPr>
        <p:txBody>
          <a:bodyPr anchorCtr="0" anchor="ctr"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17500" lvl="3" marL="1828800" algn="l">
              <a:spcBef>
                <a:spcPts val="600"/>
              </a:spcBef>
              <a:spcAft>
                <a:spcPts val="0"/>
              </a:spcAft>
              <a:buSzPts val="1400"/>
              <a:buChar char="•"/>
              <a:defRPr sz="1400"/>
            </a:lvl4pPr>
            <a:lvl5pPr indent="-317500" lvl="4" marL="2286000" algn="l">
              <a:spcBef>
                <a:spcPts val="600"/>
              </a:spcBef>
              <a:spcAft>
                <a:spcPts val="0"/>
              </a:spcAft>
              <a:buSzPts val="1400"/>
              <a:buChar char="•"/>
              <a:defRPr sz="1400"/>
            </a:lvl5pPr>
            <a:lvl6pPr indent="-317500" lvl="5" marL="2743200" algn="l">
              <a:spcBef>
                <a:spcPts val="600"/>
              </a:spcBef>
              <a:spcAft>
                <a:spcPts val="0"/>
              </a:spcAft>
              <a:buSzPts val="1400"/>
              <a:buChar char="•"/>
              <a:defRPr sz="1400"/>
            </a:lvl6pPr>
            <a:lvl7pPr indent="-317500" lvl="6" marL="3200400" algn="l">
              <a:spcBef>
                <a:spcPts val="600"/>
              </a:spcBef>
              <a:spcAft>
                <a:spcPts val="0"/>
              </a:spcAft>
              <a:buSzPts val="1400"/>
              <a:buChar char="•"/>
              <a:defRPr sz="1400"/>
            </a:lvl7pPr>
            <a:lvl8pPr indent="-317500" lvl="7" marL="3657600" algn="l">
              <a:spcBef>
                <a:spcPts val="600"/>
              </a:spcBef>
              <a:spcAft>
                <a:spcPts val="0"/>
              </a:spcAft>
              <a:buSzPts val="1400"/>
              <a:buChar char="•"/>
              <a:defRPr sz="1400"/>
            </a:lvl8pPr>
            <a:lvl9pPr indent="-317500" lvl="8" marL="4114800" algn="l">
              <a:spcBef>
                <a:spcPts val="600"/>
              </a:spcBef>
              <a:spcAft>
                <a:spcPts val="600"/>
              </a:spcAft>
              <a:buSzPts val="1400"/>
              <a:buChar char="•"/>
              <a:defRPr sz="1400"/>
            </a:lvl9pPr>
          </a:lstStyle>
          <a:p/>
        </p:txBody>
      </p:sp>
      <p:sp>
        <p:nvSpPr>
          <p:cNvPr id="61" name="Google Shape;61;p22"/>
          <p:cNvSpPr txBox="1"/>
          <p:nvPr>
            <p:ph idx="2" type="body"/>
          </p:nvPr>
        </p:nvSpPr>
        <p:spPr>
          <a:xfrm>
            <a:off x="1141411"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2" name="Google Shape;62;p22"/>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1141411" y="1600200"/>
            <a:ext cx="5334001"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p:nvPr>
            <p:ph idx="2" type="pic"/>
          </p:nvPr>
        </p:nvSpPr>
        <p:spPr>
          <a:xfrm>
            <a:off x="7433733" y="-18288"/>
            <a:ext cx="3276599" cy="6903720"/>
          </a:xfrm>
          <a:prstGeom prst="rect">
            <a:avLst/>
          </a:prstGeom>
          <a:noFill/>
          <a:ln cap="flat" cmpd="sng" w="38100">
            <a:solidFill>
              <a:schemeClr val="dk2"/>
            </a:solidFill>
            <a:prstDash val="solid"/>
            <a:round/>
            <a:headEnd len="sm" w="sm" type="none"/>
            <a:tailEnd len="sm" w="sm" type="none"/>
          </a:ln>
        </p:spPr>
      </p:sp>
      <p:sp>
        <p:nvSpPr>
          <p:cNvPr id="68" name="Google Shape;68;p23"/>
          <p:cNvSpPr txBox="1"/>
          <p:nvPr>
            <p:ph idx="1" type="body"/>
          </p:nvPr>
        </p:nvSpPr>
        <p:spPr>
          <a:xfrm>
            <a:off x="1141411" y="2971800"/>
            <a:ext cx="5334001" cy="18288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800"/>
              <a:buNone/>
              <a:defRPr sz="18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9" name="Google Shape;69;p23"/>
          <p:cNvSpPr txBox="1"/>
          <p:nvPr>
            <p:ph idx="10" type="dt"/>
          </p:nvPr>
        </p:nvSpPr>
        <p:spPr>
          <a:xfrm>
            <a:off x="6399212" y="5883275"/>
            <a:ext cx="914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1141412" y="5883275"/>
            <a:ext cx="5105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10742612" y="5883275"/>
            <a:ext cx="3225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accent1"/>
              </a:buClr>
              <a:buSzPts val="3200"/>
              <a:buFont typeface="Century Gothic"/>
              <a:buNone/>
              <a:defRPr b="0" i="0" sz="3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14"/>
          <p:cNvSpPr txBox="1"/>
          <p:nvPr>
            <p:ph idx="1" type="body"/>
          </p:nvPr>
        </p:nvSpPr>
        <p:spPr>
          <a:xfrm>
            <a:off x="1141413" y="2666999"/>
            <a:ext cx="9905998" cy="3124201"/>
          </a:xfrm>
          <a:prstGeom prst="rect">
            <a:avLst/>
          </a:prstGeom>
          <a:noFill/>
          <a:ln>
            <a:noFill/>
          </a:ln>
        </p:spPr>
        <p:txBody>
          <a:bodyPr anchorCtr="0" anchor="ctr" bIns="45700" lIns="91425" spcFirstLastPara="1" rIns="91425" wrap="square" tIns="45700">
            <a:normAutofit/>
          </a:bodyPr>
          <a:lstStyle>
            <a:lvl1pPr indent="-355600" lvl="0" marL="457200" marR="0" rtl="0" algn="l">
              <a:spcBef>
                <a:spcPts val="400"/>
              </a:spcBef>
              <a:spcAft>
                <a:spcPts val="0"/>
              </a:spcAft>
              <a:buClr>
                <a:schemeClr val="accent1"/>
              </a:buClr>
              <a:buSzPts val="2000"/>
              <a:buFont typeface="Arial"/>
              <a:buChar char="•"/>
              <a:defRPr b="0" i="0" sz="2000" u="none" cap="small" strike="noStrike">
                <a:solidFill>
                  <a:schemeClr val="lt1"/>
                </a:solidFill>
                <a:latin typeface="Century Gothic"/>
                <a:ea typeface="Century Gothic"/>
                <a:cs typeface="Century Gothic"/>
                <a:sym typeface="Century Gothic"/>
              </a:defRPr>
            </a:lvl1pPr>
            <a:lvl2pPr indent="-342900" lvl="1" marL="914400" marR="0" rtl="0" algn="l">
              <a:spcBef>
                <a:spcPts val="600"/>
              </a:spcBef>
              <a:spcAft>
                <a:spcPts val="0"/>
              </a:spcAft>
              <a:buClr>
                <a:schemeClr val="accent1"/>
              </a:buClr>
              <a:buSzPts val="1800"/>
              <a:buFont typeface="Arial"/>
              <a:buChar char="•"/>
              <a:defRPr b="0" i="0" sz="1800" u="none" cap="small" strike="noStrike">
                <a:solidFill>
                  <a:schemeClr val="lt1"/>
                </a:solidFill>
                <a:latin typeface="Century Gothic"/>
                <a:ea typeface="Century Gothic"/>
                <a:cs typeface="Century Gothic"/>
                <a:sym typeface="Century Gothic"/>
              </a:defRPr>
            </a:lvl2pPr>
            <a:lvl3pPr indent="-330200" lvl="2" marL="1371600" marR="0" rtl="0" algn="l">
              <a:spcBef>
                <a:spcPts val="600"/>
              </a:spcBef>
              <a:spcAft>
                <a:spcPts val="0"/>
              </a:spcAft>
              <a:buClr>
                <a:schemeClr val="accent1"/>
              </a:buClr>
              <a:buSzPts val="1600"/>
              <a:buFont typeface="Arial"/>
              <a:buChar char="•"/>
              <a:defRPr b="0" i="0" sz="1600" u="none" cap="small" strike="noStrike">
                <a:solidFill>
                  <a:schemeClr val="lt1"/>
                </a:solidFill>
                <a:latin typeface="Century Gothic"/>
                <a:ea typeface="Century Gothic"/>
                <a:cs typeface="Century Gothic"/>
                <a:sym typeface="Century Gothic"/>
              </a:defRPr>
            </a:lvl3pPr>
            <a:lvl4pPr indent="-317500" lvl="3" marL="1828800" marR="0" rtl="0" algn="l">
              <a:spcBef>
                <a:spcPts val="600"/>
              </a:spcBef>
              <a:spcAft>
                <a:spcPts val="0"/>
              </a:spcAft>
              <a:buClr>
                <a:schemeClr val="accent1"/>
              </a:buClr>
              <a:buSzPts val="1400"/>
              <a:buFont typeface="Arial"/>
              <a:buChar char="•"/>
              <a:defRPr b="0" i="0" sz="1400" u="none" cap="small" strike="noStrike">
                <a:solidFill>
                  <a:schemeClr val="lt1"/>
                </a:solidFill>
                <a:latin typeface="Century Gothic"/>
                <a:ea typeface="Century Gothic"/>
                <a:cs typeface="Century Gothic"/>
                <a:sym typeface="Century Gothic"/>
              </a:defRPr>
            </a:lvl4pPr>
            <a:lvl5pPr indent="-317500" lvl="4" marL="2286000" marR="0" rtl="0" algn="l">
              <a:spcBef>
                <a:spcPts val="600"/>
              </a:spcBef>
              <a:spcAft>
                <a:spcPts val="0"/>
              </a:spcAft>
              <a:buClr>
                <a:schemeClr val="accent1"/>
              </a:buClr>
              <a:buSzPts val="1400"/>
              <a:buFont typeface="Arial"/>
              <a:buChar char="•"/>
              <a:defRPr b="0" i="0" sz="1400" u="none" cap="small"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Arial"/>
              <a:buChar char="•"/>
              <a:defRPr b="0" i="0" sz="1200" u="none" cap="small"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Arial"/>
              <a:buChar char="•"/>
              <a:defRPr b="0" i="0" sz="1200" u="none" cap="small"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Arial"/>
              <a:buChar char="•"/>
              <a:defRPr b="0" i="0" sz="1200" u="none" cap="small"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Arial"/>
              <a:buChar char="•"/>
              <a:defRPr b="0" i="0" sz="1200" u="none" cap="small" strike="noStrike">
                <a:solidFill>
                  <a:schemeClr val="lt1"/>
                </a:solidFill>
                <a:latin typeface="Century Gothic"/>
                <a:ea typeface="Century Gothic"/>
                <a:cs typeface="Century Gothic"/>
                <a:sym typeface="Century Gothic"/>
              </a:defRPr>
            </a:lvl9pPr>
          </a:lstStyle>
          <a:p/>
        </p:txBody>
      </p:sp>
      <p:sp>
        <p:nvSpPr>
          <p:cNvPr id="12" name="Google Shape;12;p14"/>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9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14"/>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9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14"/>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900" u="none" cap="none" strike="noStrike">
                <a:solidFill>
                  <a:srgbClr val="BFBFBF"/>
                </a:solidFill>
                <a:latin typeface="Century Gothic"/>
                <a:ea typeface="Century Gothic"/>
                <a:cs typeface="Century Gothic"/>
                <a:sym typeface="Century Gothic"/>
              </a:defRPr>
            </a:lvl1pPr>
            <a:lvl2pPr indent="0" lvl="1" marL="0" marR="0" rtl="0" algn="r">
              <a:spcBef>
                <a:spcPts val="0"/>
              </a:spcBef>
              <a:buNone/>
              <a:defRPr b="1" i="0" sz="900" u="none" cap="none" strike="noStrike">
                <a:solidFill>
                  <a:srgbClr val="BFBFBF"/>
                </a:solidFill>
                <a:latin typeface="Century Gothic"/>
                <a:ea typeface="Century Gothic"/>
                <a:cs typeface="Century Gothic"/>
                <a:sym typeface="Century Gothic"/>
              </a:defRPr>
            </a:lvl2pPr>
            <a:lvl3pPr indent="0" lvl="2" marL="0" marR="0" rtl="0" algn="r">
              <a:spcBef>
                <a:spcPts val="0"/>
              </a:spcBef>
              <a:buNone/>
              <a:defRPr b="1" i="0" sz="900" u="none" cap="none" strike="noStrike">
                <a:solidFill>
                  <a:srgbClr val="BFBFBF"/>
                </a:solidFill>
                <a:latin typeface="Century Gothic"/>
                <a:ea typeface="Century Gothic"/>
                <a:cs typeface="Century Gothic"/>
                <a:sym typeface="Century Gothic"/>
              </a:defRPr>
            </a:lvl3pPr>
            <a:lvl4pPr indent="0" lvl="3" marL="0" marR="0" rtl="0" algn="r">
              <a:spcBef>
                <a:spcPts val="0"/>
              </a:spcBef>
              <a:buNone/>
              <a:defRPr b="1" i="0" sz="900" u="none" cap="none" strike="noStrike">
                <a:solidFill>
                  <a:srgbClr val="BFBFBF"/>
                </a:solidFill>
                <a:latin typeface="Century Gothic"/>
                <a:ea typeface="Century Gothic"/>
                <a:cs typeface="Century Gothic"/>
                <a:sym typeface="Century Gothic"/>
              </a:defRPr>
            </a:lvl4pPr>
            <a:lvl5pPr indent="0" lvl="4" marL="0" marR="0" rtl="0" algn="r">
              <a:spcBef>
                <a:spcPts val="0"/>
              </a:spcBef>
              <a:buNone/>
              <a:defRPr b="1" i="0" sz="900" u="none" cap="none" strike="noStrike">
                <a:solidFill>
                  <a:srgbClr val="BFBFBF"/>
                </a:solidFill>
                <a:latin typeface="Century Gothic"/>
                <a:ea typeface="Century Gothic"/>
                <a:cs typeface="Century Gothic"/>
                <a:sym typeface="Century Gothic"/>
              </a:defRPr>
            </a:lvl5pPr>
            <a:lvl6pPr indent="0" lvl="5" marL="0" marR="0" rtl="0" algn="r">
              <a:spcBef>
                <a:spcPts val="0"/>
              </a:spcBef>
              <a:buNone/>
              <a:defRPr b="1" i="0" sz="900" u="none" cap="none" strike="noStrike">
                <a:solidFill>
                  <a:srgbClr val="BFBFBF"/>
                </a:solidFill>
                <a:latin typeface="Century Gothic"/>
                <a:ea typeface="Century Gothic"/>
                <a:cs typeface="Century Gothic"/>
                <a:sym typeface="Century Gothic"/>
              </a:defRPr>
            </a:lvl6pPr>
            <a:lvl7pPr indent="0" lvl="6" marL="0" marR="0" rtl="0" algn="r">
              <a:spcBef>
                <a:spcPts val="0"/>
              </a:spcBef>
              <a:buNone/>
              <a:defRPr b="1" i="0" sz="900" u="none" cap="none" strike="noStrike">
                <a:solidFill>
                  <a:srgbClr val="BFBFBF"/>
                </a:solidFill>
                <a:latin typeface="Century Gothic"/>
                <a:ea typeface="Century Gothic"/>
                <a:cs typeface="Century Gothic"/>
                <a:sym typeface="Century Gothic"/>
              </a:defRPr>
            </a:lvl7pPr>
            <a:lvl8pPr indent="0" lvl="7" marL="0" marR="0" rtl="0" algn="r">
              <a:spcBef>
                <a:spcPts val="0"/>
              </a:spcBef>
              <a:buNone/>
              <a:defRPr b="1" i="0" sz="900" u="none" cap="none" strike="noStrike">
                <a:solidFill>
                  <a:srgbClr val="BFBFBF"/>
                </a:solidFill>
                <a:latin typeface="Century Gothic"/>
                <a:ea typeface="Century Gothic"/>
                <a:cs typeface="Century Gothic"/>
                <a:sym typeface="Century Gothic"/>
              </a:defRPr>
            </a:lvl8pPr>
            <a:lvl9pPr indent="0" lvl="8" marL="0" marR="0" rtl="0" algn="r">
              <a:spcBef>
                <a:spcPts val="0"/>
              </a:spcBef>
              <a:buNone/>
              <a:defRPr b="1" i="0" sz="9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hyperlink" Target="https://www.flickr.com/photos/73542590@N00/25140661755/" TargetMode="External"/><Relationship Id="rId6"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hyperlink" Target="https://webenglish.se/world-war-2/" TargetMode="External"/><Relationship Id="rId6"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www.pngall.com/crowd-png/download/33380" TargetMode="External"/><Relationship Id="rId7"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pic>
        <p:nvPicPr>
          <p:cNvPr id="133" name="Google Shape;133;p1"/>
          <p:cNvPicPr preferRelativeResize="0"/>
          <p:nvPr/>
        </p:nvPicPr>
        <p:blipFill rotWithShape="1">
          <a:blip r:embed="rId4">
            <a:alphaModFix/>
          </a:blip>
          <a:srcRect b="0" l="0" r="0" t="0"/>
          <a:stretch/>
        </p:blipFill>
        <p:spPr>
          <a:xfrm>
            <a:off x="20" y="11"/>
            <a:ext cx="12191980" cy="6857988"/>
          </a:xfrm>
          <a:prstGeom prst="rect">
            <a:avLst/>
          </a:prstGeom>
          <a:noFill/>
          <a:ln>
            <a:noFill/>
          </a:ln>
        </p:spPr>
      </p:pic>
      <p:sp>
        <p:nvSpPr>
          <p:cNvPr id="134" name="Google Shape;134;p1"/>
          <p:cNvSpPr txBox="1"/>
          <p:nvPr>
            <p:ph type="ctrTitle"/>
          </p:nvPr>
        </p:nvSpPr>
        <p:spPr>
          <a:xfrm>
            <a:off x="361124" y="0"/>
            <a:ext cx="11251756" cy="685799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04CAF"/>
              </a:buClr>
              <a:buSzPts val="11700"/>
              <a:buFont typeface="Century Gothic"/>
              <a:buNone/>
            </a:pPr>
            <a:r>
              <a:rPr b="1" lang="en-US" sz="11700">
                <a:solidFill>
                  <a:srgbClr val="304CAF"/>
                </a:solidFill>
              </a:rPr>
              <a:t>HARMFULLY RELEVANT HISTORY</a:t>
            </a:r>
            <a:endParaRPr/>
          </a:p>
        </p:txBody>
      </p:sp>
      <p:sp>
        <p:nvSpPr>
          <p:cNvPr id="135" name="Google Shape;135;p1"/>
          <p:cNvSpPr txBox="1"/>
          <p:nvPr/>
        </p:nvSpPr>
        <p:spPr>
          <a:xfrm>
            <a:off x="243068" y="5984111"/>
            <a:ext cx="835692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FF00"/>
                </a:solidFill>
                <a:latin typeface="Century Gothic"/>
                <a:ea typeface="Century Gothic"/>
                <a:cs typeface="Century Gothic"/>
                <a:sym typeface="Century Gothic"/>
              </a:rPr>
              <a:t>Brittany Goldsby _ 2023 _ Pulitzer Center Fellow</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6" name="Google Shape;136;p1"/>
          <p:cNvSpPr txBox="1"/>
          <p:nvPr/>
        </p:nvSpPr>
        <p:spPr>
          <a:xfrm>
            <a:off x="20" y="6857999"/>
            <a:ext cx="1219198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This Photo</a:t>
            </a:r>
            <a:r>
              <a:rPr lang="en-US" sz="900">
                <a:solidFill>
                  <a:schemeClr val="lt1"/>
                </a:solidFill>
                <a:latin typeface="Century Gothic"/>
                <a:ea typeface="Century Gothic"/>
                <a:cs typeface="Century Gothic"/>
                <a:sym typeface="Century Gothic"/>
              </a:rPr>
              <a:t> by Unknown Author is licensed under </a:t>
            </a:r>
            <a:r>
              <a:rPr lang="en-US" sz="900" u="sng">
                <a:solidFill>
                  <a:schemeClr val="lt1"/>
                </a:solidFill>
                <a:latin typeface="Century Gothic"/>
                <a:ea typeface="Century Gothic"/>
                <a:cs typeface="Century Gothic"/>
                <a:sym typeface="Century Gothic"/>
                <a:hlinkClick r:id="rId6">
                  <a:extLst>
                    <a:ext uri="{A12FA001-AC4F-418D-AE19-62706E023703}">
                      <ahyp:hlinkClr val="tx"/>
                    </a:ext>
                  </a:extLst>
                </a:hlinkClick>
              </a:rPr>
              <a:t>CC BY</a:t>
            </a:r>
            <a:endParaRPr sz="900">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10"/>
          <p:cNvSpPr txBox="1"/>
          <p:nvPr>
            <p:ph type="title"/>
          </p:nvPr>
        </p:nvSpPr>
        <p:spPr>
          <a:xfrm>
            <a:off x="87543" y="-111478"/>
            <a:ext cx="11842045" cy="115993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2800"/>
              <a:buFont typeface="Century Gothic"/>
              <a:buNone/>
            </a:pPr>
            <a:r>
              <a:rPr b="1" lang="en-US" sz="2800">
                <a:solidFill>
                  <a:srgbClr val="FFFF00"/>
                </a:solidFill>
              </a:rPr>
              <a:t>SOCRATIC SEMINAR:  “MARGINALIZATION IN THE MEDIA”</a:t>
            </a:r>
            <a:endParaRPr sz="2800">
              <a:solidFill>
                <a:srgbClr val="FFFF00"/>
              </a:solidFill>
            </a:endParaRPr>
          </a:p>
        </p:txBody>
      </p:sp>
      <p:sp>
        <p:nvSpPr>
          <p:cNvPr id="234" name="Google Shape;234;p10"/>
          <p:cNvSpPr txBox="1"/>
          <p:nvPr>
            <p:ph idx="1" type="body"/>
          </p:nvPr>
        </p:nvSpPr>
        <p:spPr>
          <a:xfrm>
            <a:off x="806675" y="674511"/>
            <a:ext cx="4876800" cy="5508978"/>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b="1" lang="en-US" sz="2400">
                <a:solidFill>
                  <a:schemeClr val="accent1"/>
                </a:solidFill>
              </a:rPr>
              <a:t>Rules:</a:t>
            </a:r>
            <a:endParaRPr/>
          </a:p>
          <a:p>
            <a:pPr indent="-285750" lvl="0" marL="285750" marR="0" rtl="0" algn="l">
              <a:lnSpc>
                <a:spcPct val="100000"/>
              </a:lnSpc>
              <a:spcBef>
                <a:spcPts val="1007"/>
              </a:spcBef>
              <a:spcAft>
                <a:spcPts val="0"/>
              </a:spcAft>
              <a:buClr>
                <a:srgbClr val="5AD0B8"/>
              </a:buClr>
              <a:buSzPct val="100000"/>
              <a:buFont typeface="Arial"/>
              <a:buChar char="•"/>
            </a:pPr>
            <a:r>
              <a:rPr b="0" i="0" lang="en-US" sz="2200" u="none" cap="small" strike="noStrike">
                <a:solidFill>
                  <a:srgbClr val="FFFFFF"/>
                </a:solidFill>
                <a:latin typeface="Century Gothic"/>
                <a:ea typeface="Century Gothic"/>
                <a:cs typeface="Century Gothic"/>
                <a:sym typeface="Century Gothic"/>
              </a:rPr>
              <a:t>Everyone must answer/respond/inquire aloud at least </a:t>
            </a:r>
            <a:r>
              <a:rPr b="1" i="0" lang="en-US" sz="2200" u="none" cap="small" strike="noStrike">
                <a:solidFill>
                  <a:srgbClr val="FFFFFF"/>
                </a:solidFill>
                <a:latin typeface="Century Gothic"/>
                <a:ea typeface="Century Gothic"/>
                <a:cs typeface="Century Gothic"/>
                <a:sym typeface="Century Gothic"/>
              </a:rPr>
              <a:t>once for a “C” and twice for a “B” and with at least 1 out of 2 responses being original and non-reactive for a perfect 100%.</a:t>
            </a:r>
            <a:endParaRPr/>
          </a:p>
          <a:p>
            <a:pPr indent="-285750" lvl="0" marL="285750" rtl="0" algn="l">
              <a:spcBef>
                <a:spcPts val="1044"/>
              </a:spcBef>
              <a:spcAft>
                <a:spcPts val="0"/>
              </a:spcAft>
              <a:buSzPct val="100000"/>
              <a:buChar char="•"/>
            </a:pPr>
            <a:r>
              <a:rPr lang="en-US" sz="2400"/>
              <a:t>Use Standard English grammar and appropriate, respectful language.</a:t>
            </a:r>
            <a:endParaRPr/>
          </a:p>
          <a:p>
            <a:pPr indent="-285750" lvl="0" marL="285750" rtl="0" algn="l">
              <a:spcBef>
                <a:spcPts val="1044"/>
              </a:spcBef>
              <a:spcAft>
                <a:spcPts val="0"/>
              </a:spcAft>
              <a:buSzPct val="100000"/>
              <a:buChar char="•"/>
            </a:pPr>
            <a:r>
              <a:rPr lang="en-US" sz="2400"/>
              <a:t>Speak one at a time, knowing that everyone will get a chance to speak.  </a:t>
            </a:r>
            <a:endParaRPr/>
          </a:p>
          <a:p>
            <a:pPr indent="-285750" lvl="0" marL="285750" rtl="0" algn="l">
              <a:spcBef>
                <a:spcPts val="1044"/>
              </a:spcBef>
              <a:spcAft>
                <a:spcPts val="0"/>
              </a:spcAft>
              <a:buSzPct val="100000"/>
              <a:buChar char="•"/>
            </a:pPr>
            <a:r>
              <a:rPr lang="en-US" sz="2400"/>
              <a:t>Remain focused, even when not speaking and keep all distractions minimal.</a:t>
            </a:r>
            <a:endParaRPr/>
          </a:p>
        </p:txBody>
      </p:sp>
      <p:sp>
        <p:nvSpPr>
          <p:cNvPr id="235" name="Google Shape;235;p10"/>
          <p:cNvSpPr/>
          <p:nvPr/>
        </p:nvSpPr>
        <p:spPr>
          <a:xfrm>
            <a:off x="5914968" y="1222075"/>
            <a:ext cx="5833335" cy="4052657"/>
          </a:xfrm>
          <a:prstGeom prst="roundRect">
            <a:avLst>
              <a:gd fmla="val 16667" name="adj"/>
            </a:avLst>
          </a:prstGeom>
          <a:solidFill>
            <a:srgbClr val="D4EAB6"/>
          </a:solidFill>
          <a:ln cap="rnd" cmpd="sng" w="19050">
            <a:solidFill>
              <a:srgbClr val="41978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6" name="Google Shape;236;p10"/>
          <p:cNvSpPr txBox="1"/>
          <p:nvPr>
            <p:ph idx="2" type="body"/>
          </p:nvPr>
        </p:nvSpPr>
        <p:spPr>
          <a:xfrm>
            <a:off x="6173788" y="1222076"/>
            <a:ext cx="5343022" cy="4052656"/>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b="1" lang="en-US" sz="4400">
                <a:solidFill>
                  <a:schemeClr val="dk1"/>
                </a:solidFill>
              </a:rPr>
              <a:t>Question 2:</a:t>
            </a:r>
            <a:endParaRPr sz="4400">
              <a:solidFill>
                <a:schemeClr val="dk1"/>
              </a:solidFill>
            </a:endParaRPr>
          </a:p>
          <a:p>
            <a:pPr indent="-285750" lvl="0" marL="285750" rtl="0" algn="l">
              <a:spcBef>
                <a:spcPts val="1414"/>
              </a:spcBef>
              <a:spcAft>
                <a:spcPts val="0"/>
              </a:spcAft>
              <a:buSzPct val="100000"/>
              <a:buChar char="•"/>
            </a:pPr>
            <a:r>
              <a:rPr lang="en-US" sz="4400">
                <a:solidFill>
                  <a:schemeClr val="dk1"/>
                </a:solidFill>
              </a:rPr>
              <a:t>How can the media elevate marginalized voices?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11"/>
          <p:cNvSpPr txBox="1"/>
          <p:nvPr>
            <p:ph type="title"/>
          </p:nvPr>
        </p:nvSpPr>
        <p:spPr>
          <a:xfrm>
            <a:off x="1217612" y="101599"/>
            <a:ext cx="9905998" cy="5164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accent1"/>
              </a:buClr>
              <a:buSzPct val="100000"/>
              <a:buFont typeface="Century Gothic"/>
              <a:buNone/>
            </a:pPr>
            <a:r>
              <a:rPr b="1" lang="en-US"/>
              <a:t>PRESENTATION DAY!</a:t>
            </a:r>
            <a:endParaRPr/>
          </a:p>
        </p:txBody>
      </p:sp>
      <p:sp>
        <p:nvSpPr>
          <p:cNvPr id="243" name="Google Shape;243;p11"/>
          <p:cNvSpPr txBox="1"/>
          <p:nvPr>
            <p:ph idx="1" type="body"/>
          </p:nvPr>
        </p:nvSpPr>
        <p:spPr>
          <a:xfrm>
            <a:off x="800276" y="987214"/>
            <a:ext cx="5221112" cy="4168423"/>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b="1" lang="en-US" sz="2800">
                <a:solidFill>
                  <a:srgbClr val="FFFF00"/>
                </a:solidFill>
              </a:rPr>
              <a:t>Presenters:</a:t>
            </a:r>
            <a:endParaRPr/>
          </a:p>
          <a:p>
            <a:pPr indent="-285750" lvl="0" marL="285750" rtl="0" algn="l">
              <a:spcBef>
                <a:spcPts val="1118"/>
              </a:spcBef>
              <a:spcAft>
                <a:spcPts val="0"/>
              </a:spcAft>
              <a:buSzPct val="100000"/>
              <a:buChar char="•"/>
            </a:pPr>
            <a:r>
              <a:rPr lang="en-US" sz="2800"/>
              <a:t>Speak loudly &amp; Clearly. Be willing to repeat or answer questions for clarity.</a:t>
            </a:r>
            <a:endParaRPr/>
          </a:p>
          <a:p>
            <a:pPr indent="-285750" lvl="0" marL="285750" rtl="0" algn="l">
              <a:spcBef>
                <a:spcPts val="1118"/>
              </a:spcBef>
              <a:spcAft>
                <a:spcPts val="0"/>
              </a:spcAft>
              <a:buSzPct val="100000"/>
              <a:buChar char="•"/>
            </a:pPr>
            <a:r>
              <a:rPr lang="en-US" sz="2800"/>
              <a:t>Share your visual and you speak/read from your written component.</a:t>
            </a:r>
            <a:endParaRPr/>
          </a:p>
          <a:p>
            <a:pPr indent="-285750" lvl="0" marL="285750" rtl="0" algn="l">
              <a:spcBef>
                <a:spcPts val="1118"/>
              </a:spcBef>
              <a:spcAft>
                <a:spcPts val="0"/>
              </a:spcAft>
              <a:buSzPct val="100000"/>
              <a:buChar char="•"/>
            </a:pPr>
            <a:r>
              <a:rPr lang="en-US" sz="2800"/>
              <a:t>Stay on task and remain non-confrontational with your peers.</a:t>
            </a:r>
            <a:endParaRPr/>
          </a:p>
        </p:txBody>
      </p:sp>
      <p:sp>
        <p:nvSpPr>
          <p:cNvPr id="244" name="Google Shape;244;p11"/>
          <p:cNvSpPr txBox="1"/>
          <p:nvPr>
            <p:ph idx="2" type="body"/>
          </p:nvPr>
        </p:nvSpPr>
        <p:spPr>
          <a:xfrm>
            <a:off x="6021388" y="541018"/>
            <a:ext cx="5576711" cy="5329768"/>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b="1" lang="en-US" sz="2800">
                <a:solidFill>
                  <a:srgbClr val="FFFF00"/>
                </a:solidFill>
              </a:rPr>
              <a:t>Audience:</a:t>
            </a:r>
            <a:endParaRPr/>
          </a:p>
          <a:p>
            <a:pPr indent="-285750" lvl="0" marL="285750" rtl="0" algn="l">
              <a:spcBef>
                <a:spcPts val="1118"/>
              </a:spcBef>
              <a:spcAft>
                <a:spcPts val="0"/>
              </a:spcAft>
              <a:buSzPct val="100000"/>
              <a:buChar char="•"/>
            </a:pPr>
            <a:r>
              <a:rPr lang="en-US" sz="2800"/>
              <a:t>Complete the Peer Review for at least 5 different speakers for full credit. Extras go towards extra credit points.</a:t>
            </a:r>
            <a:endParaRPr/>
          </a:p>
          <a:p>
            <a:pPr indent="-285750" lvl="0" marL="285750" rtl="0" algn="l">
              <a:spcBef>
                <a:spcPts val="1118"/>
              </a:spcBef>
              <a:spcAft>
                <a:spcPts val="0"/>
              </a:spcAft>
              <a:buSzPct val="100000"/>
              <a:buChar char="•"/>
            </a:pPr>
            <a:r>
              <a:rPr lang="en-US" sz="2800"/>
              <a:t>Be specific and detailed in your responses. Attach another sheet to the form if needed.</a:t>
            </a:r>
            <a:endParaRPr/>
          </a:p>
          <a:p>
            <a:pPr indent="-285750" lvl="0" marL="285750" rtl="0" algn="l">
              <a:spcBef>
                <a:spcPts val="1118"/>
              </a:spcBef>
              <a:spcAft>
                <a:spcPts val="0"/>
              </a:spcAft>
              <a:buSzPct val="100000"/>
              <a:buChar char="•"/>
            </a:pPr>
            <a:r>
              <a:rPr lang="en-US" sz="2800"/>
              <a:t>Be silent and respectful during each presentation, keeping distractions minimal. </a:t>
            </a:r>
            <a:endParaRPr/>
          </a:p>
        </p:txBody>
      </p:sp>
      <p:pic>
        <p:nvPicPr>
          <p:cNvPr descr="Classroom with solid fill" id="245" name="Google Shape;245;p11"/>
          <p:cNvPicPr preferRelativeResize="0"/>
          <p:nvPr/>
        </p:nvPicPr>
        <p:blipFill rotWithShape="1">
          <a:blip r:embed="rId4">
            <a:alphaModFix/>
          </a:blip>
          <a:srcRect b="0" l="0" r="0" t="0"/>
          <a:stretch/>
        </p:blipFill>
        <p:spPr>
          <a:xfrm>
            <a:off x="2390864" y="4891232"/>
            <a:ext cx="1503803" cy="15038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12"/>
          <p:cNvSpPr txBox="1"/>
          <p:nvPr>
            <p:ph type="title"/>
          </p:nvPr>
        </p:nvSpPr>
        <p:spPr>
          <a:xfrm>
            <a:off x="1768197" y="505178"/>
            <a:ext cx="8655605" cy="80997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5C0E7"/>
              </a:buClr>
              <a:buSzPts val="3200"/>
              <a:buFont typeface="Century Gothic"/>
              <a:buNone/>
            </a:pPr>
            <a:r>
              <a:rPr b="1" lang="en-US">
                <a:solidFill>
                  <a:srgbClr val="75C0E7"/>
                </a:solidFill>
              </a:rPr>
              <a:t>DISCURSIVE ESSAY ASSESSMENT</a:t>
            </a:r>
            <a:endParaRPr>
              <a:solidFill>
                <a:srgbClr val="75C0E7"/>
              </a:solidFill>
            </a:endParaRPr>
          </a:p>
        </p:txBody>
      </p:sp>
      <p:sp>
        <p:nvSpPr>
          <p:cNvPr id="252" name="Google Shape;252;p12"/>
          <p:cNvSpPr txBox="1"/>
          <p:nvPr>
            <p:ph idx="1" type="body"/>
          </p:nvPr>
        </p:nvSpPr>
        <p:spPr>
          <a:xfrm>
            <a:off x="1243013" y="1411112"/>
            <a:ext cx="9905998" cy="456071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b="1" lang="en-US" sz="2800">
                <a:solidFill>
                  <a:schemeClr val="accent1"/>
                </a:solidFill>
              </a:rPr>
              <a:t>Essay Topic:   </a:t>
            </a:r>
            <a:r>
              <a:rPr lang="en-US" sz="2800"/>
              <a:t>To What Extent Should Nations Be Held Accountable for the Impact of Their Historic  Actions?</a:t>
            </a:r>
            <a:endParaRPr/>
          </a:p>
          <a:p>
            <a:pPr indent="-285750" lvl="0" marL="285750" rtl="0" algn="l">
              <a:spcBef>
                <a:spcPts val="1160"/>
              </a:spcBef>
              <a:spcAft>
                <a:spcPts val="0"/>
              </a:spcAft>
              <a:buSzPts val="2800"/>
              <a:buChar char="•"/>
            </a:pPr>
            <a:r>
              <a:rPr lang="en-US" sz="2800"/>
              <a:t>Use the entire period to plan, write, and proofread your essay.</a:t>
            </a:r>
            <a:endParaRPr/>
          </a:p>
          <a:p>
            <a:pPr indent="-285750" lvl="0" marL="285750" rtl="0" algn="l">
              <a:spcBef>
                <a:spcPts val="1160"/>
              </a:spcBef>
              <a:spcAft>
                <a:spcPts val="0"/>
              </a:spcAft>
              <a:buSzPts val="2800"/>
              <a:buChar char="•"/>
            </a:pPr>
            <a:r>
              <a:rPr lang="en-US" sz="2800"/>
              <a:t>Use the insight from our recent studies and discussions to inform your analysis.</a:t>
            </a:r>
            <a:endParaRPr/>
          </a:p>
          <a:p>
            <a:pPr indent="-285750" lvl="0" marL="285750" rtl="0" algn="l">
              <a:spcBef>
                <a:spcPts val="1160"/>
              </a:spcBef>
              <a:spcAft>
                <a:spcPts val="0"/>
              </a:spcAft>
              <a:buSzPts val="2800"/>
              <a:buChar char="•"/>
            </a:pPr>
            <a:r>
              <a:rPr lang="en-US" sz="2800"/>
              <a:t>Submit your work at the end of the period.</a:t>
            </a:r>
            <a:endParaRPr/>
          </a:p>
          <a:p>
            <a:pPr indent="-285750" lvl="0" marL="285750" rtl="0" algn="l">
              <a:spcBef>
                <a:spcPts val="1160"/>
              </a:spcBef>
              <a:spcAft>
                <a:spcPts val="0"/>
              </a:spcAft>
              <a:buSzPts val="2800"/>
              <a:buChar char="•"/>
            </a:pPr>
            <a:r>
              <a:rPr lang="en-US" sz="2800"/>
              <a:t>This draft will be scored for a grade.</a:t>
            </a:r>
            <a:endParaRPr/>
          </a:p>
        </p:txBody>
      </p:sp>
      <p:pic>
        <p:nvPicPr>
          <p:cNvPr descr="Scroll with solid fill" id="253" name="Google Shape;253;p12"/>
          <p:cNvPicPr preferRelativeResize="0"/>
          <p:nvPr/>
        </p:nvPicPr>
        <p:blipFill rotWithShape="1">
          <a:blip r:embed="rId4">
            <a:alphaModFix/>
          </a:blip>
          <a:srcRect b="0" l="0" r="0" t="0"/>
          <a:stretch/>
        </p:blipFill>
        <p:spPr>
          <a:xfrm>
            <a:off x="8652934" y="4382911"/>
            <a:ext cx="1770868" cy="17708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pic>
        <p:nvPicPr>
          <p:cNvPr descr="Notebook and pencil on desk" id="259" name="Google Shape;259;p13"/>
          <p:cNvPicPr preferRelativeResize="0"/>
          <p:nvPr/>
        </p:nvPicPr>
        <p:blipFill rotWithShape="1">
          <a:blip r:embed="rId4">
            <a:alphaModFix amt="15000"/>
          </a:blip>
          <a:srcRect b="0" l="0" r="0" t="15730"/>
          <a:stretch/>
        </p:blipFill>
        <p:spPr>
          <a:xfrm>
            <a:off x="20" y="10"/>
            <a:ext cx="12191980" cy="6857990"/>
          </a:xfrm>
          <a:prstGeom prst="rect">
            <a:avLst/>
          </a:prstGeom>
          <a:noFill/>
          <a:ln>
            <a:noFill/>
          </a:ln>
        </p:spPr>
      </p:pic>
      <p:sp>
        <p:nvSpPr>
          <p:cNvPr id="260" name="Google Shape;260;p13"/>
          <p:cNvSpPr txBox="1"/>
          <p:nvPr>
            <p:ph type="ctrTitle"/>
          </p:nvPr>
        </p:nvSpPr>
        <p:spPr>
          <a:xfrm>
            <a:off x="1751012" y="609601"/>
            <a:ext cx="8676222" cy="3200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DDE2F5"/>
              </a:buClr>
              <a:buSzPts val="8800"/>
              <a:buFont typeface="Century Gothic"/>
              <a:buNone/>
            </a:pPr>
            <a:r>
              <a:rPr b="1" lang="en-US" sz="8800">
                <a:solidFill>
                  <a:srgbClr val="DDE2F5"/>
                </a:solidFill>
              </a:rPr>
              <a:t>THANK </a:t>
            </a:r>
            <a:br>
              <a:rPr b="1" lang="en-US" sz="8800">
                <a:solidFill>
                  <a:srgbClr val="DDE2F5"/>
                </a:solidFill>
              </a:rPr>
            </a:br>
            <a:r>
              <a:rPr lang="en-US" sz="8800">
                <a:solidFill>
                  <a:srgbClr val="DDE2F5"/>
                </a:solidFill>
              </a:rPr>
              <a:t>YOU</a:t>
            </a:r>
            <a:endParaRPr/>
          </a:p>
        </p:txBody>
      </p:sp>
      <p:sp>
        <p:nvSpPr>
          <p:cNvPr id="261" name="Google Shape;261;p13"/>
          <p:cNvSpPr txBox="1"/>
          <p:nvPr>
            <p:ph idx="1" type="subTitle"/>
          </p:nvPr>
        </p:nvSpPr>
        <p:spPr>
          <a:xfrm>
            <a:off x="1751012" y="3886200"/>
            <a:ext cx="8676222" cy="1905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100"/>
              <a:buNone/>
            </a:pPr>
            <a:r>
              <a:rPr lang="en-US"/>
              <a:t>Goldsby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pic>
        <p:nvPicPr>
          <p:cNvPr descr="A picture containing sky, outdoor, plane, clouds&#10;&#10;Description automatically generated" id="141" name="Google Shape;141;p2"/>
          <p:cNvPicPr preferRelativeResize="0"/>
          <p:nvPr/>
        </p:nvPicPr>
        <p:blipFill rotWithShape="1">
          <a:blip r:embed="rId4">
            <a:alphaModFix amt="15000"/>
          </a:blip>
          <a:srcRect b="0" l="0" r="0" t="4661"/>
          <a:stretch/>
        </p:blipFill>
        <p:spPr>
          <a:xfrm>
            <a:off x="-1578" y="10"/>
            <a:ext cx="12191980" cy="6857990"/>
          </a:xfrm>
          <a:prstGeom prst="rect">
            <a:avLst/>
          </a:prstGeom>
          <a:noFill/>
          <a:ln>
            <a:noFill/>
          </a:ln>
        </p:spPr>
      </p:pic>
      <p:sp>
        <p:nvSpPr>
          <p:cNvPr id="142" name="Google Shape;142;p2"/>
          <p:cNvSpPr txBox="1"/>
          <p:nvPr>
            <p:ph type="title"/>
          </p:nvPr>
        </p:nvSpPr>
        <p:spPr>
          <a:xfrm>
            <a:off x="915193" y="609599"/>
            <a:ext cx="10358437" cy="26908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4000"/>
              <a:buFont typeface="Century Gothic"/>
              <a:buNone/>
            </a:pPr>
            <a:r>
              <a:rPr b="1" lang="en-US" sz="4000"/>
              <a:t>TITLE: “WORLD WAR II IS STILL KILLING PEOPLE IN THE SOLOMON ISLANDS” </a:t>
            </a:r>
            <a:br>
              <a:rPr b="1" lang="en-US" sz="4000"/>
            </a:br>
            <a:r>
              <a:rPr b="1" lang="en-US" sz="4000"/>
              <a:t>-BY THOMAS HEATON</a:t>
            </a:r>
            <a:endParaRPr/>
          </a:p>
        </p:txBody>
      </p:sp>
      <p:sp>
        <p:nvSpPr>
          <p:cNvPr id="143" name="Google Shape;143;p2"/>
          <p:cNvSpPr txBox="1"/>
          <p:nvPr>
            <p:ph idx="1" type="body"/>
          </p:nvPr>
        </p:nvSpPr>
        <p:spPr>
          <a:xfrm>
            <a:off x="1141413" y="2666999"/>
            <a:ext cx="9905998" cy="3124201"/>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000"/>
              <a:buChar char="•"/>
            </a:pPr>
            <a:r>
              <a:rPr lang="en-US"/>
              <a:t> </a:t>
            </a:r>
            <a:r>
              <a:rPr lang="en-US" sz="4000"/>
              <a:t>React to the above headline in writing: make predictions, connections, and/or describe your personal feelings upon reading the title. 5 or more sentences</a:t>
            </a:r>
            <a:endParaRPr/>
          </a:p>
        </p:txBody>
      </p:sp>
      <p:sp>
        <p:nvSpPr>
          <p:cNvPr id="144" name="Google Shape;144;p2"/>
          <p:cNvSpPr txBox="1"/>
          <p:nvPr/>
        </p:nvSpPr>
        <p:spPr>
          <a:xfrm>
            <a:off x="9511459" y="6657945"/>
            <a:ext cx="2680541"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Century Gothic"/>
                <a:ea typeface="Century Gothic"/>
                <a:cs typeface="Century Gothic"/>
                <a:sym typeface="Century Gothic"/>
                <a:hlinkClick r:id="rId5">
                  <a:extLst>
                    <a:ext uri="{A12FA001-AC4F-418D-AE19-62706E023703}">
                      <ahyp:hlinkClr val="tx"/>
                    </a:ext>
                  </a:extLst>
                </a:hlinkClick>
              </a:rPr>
              <a:t>This Photo</a:t>
            </a:r>
            <a:r>
              <a:rPr lang="en-US" sz="700">
                <a:solidFill>
                  <a:srgbClr val="FFFFFF"/>
                </a:solidFill>
                <a:latin typeface="Century Gothic"/>
                <a:ea typeface="Century Gothic"/>
                <a:cs typeface="Century Gothic"/>
                <a:sym typeface="Century Gothic"/>
              </a:rPr>
              <a:t> by Unknown Author is licensed under </a:t>
            </a:r>
            <a:r>
              <a:rPr lang="en-US" sz="700" u="sng">
                <a:solidFill>
                  <a:srgbClr val="FFFFFF"/>
                </a:solidFill>
                <a:latin typeface="Century Gothic"/>
                <a:ea typeface="Century Gothic"/>
                <a:cs typeface="Century Gothic"/>
                <a:sym typeface="Century Gothic"/>
                <a:hlinkClick r:id="rId6">
                  <a:extLst>
                    <a:ext uri="{A12FA001-AC4F-418D-AE19-62706E023703}">
                      <ahyp:hlinkClr val="tx"/>
                    </a:ext>
                  </a:extLst>
                </a:hlinkClick>
              </a:rPr>
              <a:t>CC BY-SA</a:t>
            </a:r>
            <a:endParaRPr sz="700">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3"/>
          <p:cNvSpPr txBox="1"/>
          <p:nvPr>
            <p:ph type="title"/>
          </p:nvPr>
        </p:nvSpPr>
        <p:spPr>
          <a:xfrm>
            <a:off x="747474" y="163688"/>
            <a:ext cx="5563670" cy="16143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2400"/>
              <a:buFont typeface="Century Gothic"/>
              <a:buNone/>
            </a:pPr>
            <a:r>
              <a:rPr b="1" lang="en-US" sz="2400"/>
              <a:t>“WORLD WAR II IS STILL KILLING PEOPLE IN THE SOLOMON ISLANDS” </a:t>
            </a:r>
            <a:br>
              <a:rPr b="1" lang="en-US" sz="2400"/>
            </a:br>
            <a:r>
              <a:rPr b="1" lang="en-US" sz="2400"/>
              <a:t>-BY THOMAS HEATON</a:t>
            </a:r>
            <a:endParaRPr/>
          </a:p>
        </p:txBody>
      </p:sp>
      <p:sp>
        <p:nvSpPr>
          <p:cNvPr id="151" name="Google Shape;151;p3"/>
          <p:cNvSpPr/>
          <p:nvPr/>
        </p:nvSpPr>
        <p:spPr>
          <a:xfrm>
            <a:off x="6096001" y="0"/>
            <a:ext cx="6096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2" name="Google Shape;152;p3"/>
          <p:cNvSpPr/>
          <p:nvPr/>
        </p:nvSpPr>
        <p:spPr>
          <a:xfrm>
            <a:off x="10185061" y="160868"/>
            <a:ext cx="1846073" cy="2778854"/>
          </a:xfrm>
          <a:prstGeom prst="rect">
            <a:avLst/>
          </a:prstGeom>
          <a:solidFill>
            <a:srgbClr val="B0B0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3" name="Google Shape;153;p3"/>
          <p:cNvSpPr/>
          <p:nvPr/>
        </p:nvSpPr>
        <p:spPr>
          <a:xfrm>
            <a:off x="6256867" y="4071410"/>
            <a:ext cx="1898121" cy="2644511"/>
          </a:xfrm>
          <a:prstGeom prst="rect">
            <a:avLst/>
          </a:prstGeom>
          <a:solidFill>
            <a:srgbClr val="31AD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A group of people posing for a photo&#10;&#10;Description automatically generated" id="154" name="Google Shape;154;p3"/>
          <p:cNvPicPr preferRelativeResize="0"/>
          <p:nvPr>
            <p:ph idx="1" type="body"/>
          </p:nvPr>
        </p:nvPicPr>
        <p:blipFill rotWithShape="1">
          <a:blip r:embed="rId4">
            <a:alphaModFix/>
          </a:blip>
          <a:srcRect b="0" l="0" r="0" t="0"/>
          <a:stretch/>
        </p:blipFill>
        <p:spPr>
          <a:xfrm>
            <a:off x="6826885" y="0"/>
            <a:ext cx="4508302" cy="2775485"/>
          </a:xfrm>
          <a:prstGeom prst="rect">
            <a:avLst/>
          </a:prstGeom>
          <a:noFill/>
          <a:ln>
            <a:noFill/>
          </a:ln>
        </p:spPr>
      </p:pic>
      <p:pic>
        <p:nvPicPr>
          <p:cNvPr descr="Map&#10;&#10;Description automatically generated" id="155" name="Google Shape;155;p3"/>
          <p:cNvPicPr preferRelativeResize="0"/>
          <p:nvPr/>
        </p:nvPicPr>
        <p:blipFill rotWithShape="1">
          <a:blip r:embed="rId5">
            <a:alphaModFix/>
          </a:blip>
          <a:srcRect b="0" l="0" r="0" t="0"/>
          <a:stretch/>
        </p:blipFill>
        <p:spPr>
          <a:xfrm>
            <a:off x="6204554" y="2270100"/>
            <a:ext cx="2827767" cy="1882436"/>
          </a:xfrm>
          <a:prstGeom prst="rect">
            <a:avLst/>
          </a:prstGeom>
          <a:noFill/>
          <a:ln>
            <a:noFill/>
          </a:ln>
        </p:spPr>
      </p:pic>
      <p:pic>
        <p:nvPicPr>
          <p:cNvPr descr="Map&#10;&#10;Description automatically generated with medium confidence" id="156" name="Google Shape;156;p3"/>
          <p:cNvPicPr preferRelativeResize="0"/>
          <p:nvPr/>
        </p:nvPicPr>
        <p:blipFill rotWithShape="1">
          <a:blip r:embed="rId6">
            <a:alphaModFix/>
          </a:blip>
          <a:srcRect b="0" l="0" r="0" t="0"/>
          <a:stretch/>
        </p:blipFill>
        <p:spPr>
          <a:xfrm>
            <a:off x="6852270" y="4082516"/>
            <a:ext cx="4583461" cy="2727622"/>
          </a:xfrm>
          <a:prstGeom prst="rect">
            <a:avLst/>
          </a:prstGeom>
          <a:noFill/>
          <a:ln>
            <a:noFill/>
          </a:ln>
        </p:spPr>
      </p:pic>
      <p:sp>
        <p:nvSpPr>
          <p:cNvPr id="157" name="Google Shape;157;p3"/>
          <p:cNvSpPr txBox="1"/>
          <p:nvPr/>
        </p:nvSpPr>
        <p:spPr>
          <a:xfrm>
            <a:off x="677307" y="1546622"/>
            <a:ext cx="5553403"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1) What is the central theme of the article and how is it developed in this reporting? Provide textual evidence for support. </a:t>
            </a:r>
            <a:endParaRPr/>
          </a:p>
          <a:p>
            <a:pPr indent="0" lvl="0" marL="0" marR="0" rtl="0" algn="l">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2) How does the speaker use the persuasive rhetorical devices of ethos, logos, and pathos to advance their purpose? </a:t>
            </a:r>
            <a:endParaRPr/>
          </a:p>
          <a:p>
            <a:pPr indent="0" lvl="0" marL="0" marR="0" rtl="0" algn="l">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3) What is the most effective supporting detail for you while engaging with this story? </a:t>
            </a:r>
            <a:endParaRPr/>
          </a:p>
        </p:txBody>
      </p:sp>
      <p:pic>
        <p:nvPicPr>
          <p:cNvPr descr="A picture containing ground, rock, chocolate, close&#10;&#10;Description automatically generated" id="158" name="Google Shape;158;p3"/>
          <p:cNvPicPr preferRelativeResize="0"/>
          <p:nvPr/>
        </p:nvPicPr>
        <p:blipFill rotWithShape="1">
          <a:blip r:embed="rId7">
            <a:alphaModFix/>
          </a:blip>
          <a:srcRect b="0" l="0" r="0" t="0"/>
          <a:stretch/>
        </p:blipFill>
        <p:spPr>
          <a:xfrm>
            <a:off x="9032320" y="2652890"/>
            <a:ext cx="3027033" cy="1882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pic>
        <p:nvPicPr>
          <p:cNvPr descr="Woman talking through megaphone" id="163" name="Google Shape;163;p4"/>
          <p:cNvPicPr preferRelativeResize="0"/>
          <p:nvPr>
            <p:ph idx="1" type="body"/>
          </p:nvPr>
        </p:nvPicPr>
        <p:blipFill rotWithShape="1">
          <a:blip r:embed="rId4">
            <a:alphaModFix amt="15000"/>
          </a:blip>
          <a:srcRect b="12925" l="0" r="0" t="2805"/>
          <a:stretch/>
        </p:blipFill>
        <p:spPr>
          <a:xfrm>
            <a:off x="0" y="-45156"/>
            <a:ext cx="12191980" cy="6857990"/>
          </a:xfrm>
          <a:prstGeom prst="rect">
            <a:avLst/>
          </a:prstGeom>
          <a:noFill/>
          <a:ln>
            <a:noFill/>
          </a:ln>
        </p:spPr>
      </p:pic>
      <p:sp>
        <p:nvSpPr>
          <p:cNvPr id="164" name="Google Shape;164;p4"/>
          <p:cNvSpPr txBox="1"/>
          <p:nvPr>
            <p:ph type="title"/>
          </p:nvPr>
        </p:nvSpPr>
        <p:spPr>
          <a:xfrm>
            <a:off x="689857" y="333016"/>
            <a:ext cx="9905998" cy="99907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00"/>
              </a:buClr>
              <a:buSzPts val="4400"/>
              <a:buFont typeface="Century Gothic"/>
              <a:buNone/>
            </a:pPr>
            <a:r>
              <a:rPr b="1" lang="en-US" sz="4400">
                <a:solidFill>
                  <a:srgbClr val="FFFF00"/>
                </a:solidFill>
              </a:rPr>
              <a:t>HW: “PSA POSTER”</a:t>
            </a:r>
            <a:endParaRPr/>
          </a:p>
        </p:txBody>
      </p:sp>
      <p:sp>
        <p:nvSpPr>
          <p:cNvPr id="165" name="Google Shape;165;p4"/>
          <p:cNvSpPr txBox="1"/>
          <p:nvPr>
            <p:ph idx="2" type="body"/>
          </p:nvPr>
        </p:nvSpPr>
        <p:spPr>
          <a:xfrm>
            <a:off x="847903" y="920056"/>
            <a:ext cx="9905998" cy="5593639"/>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Clr>
                <a:schemeClr val="lt1"/>
              </a:buClr>
              <a:buSzPts val="3200"/>
              <a:buChar char="•"/>
            </a:pPr>
            <a:r>
              <a:rPr b="1" lang="en-US" sz="3200">
                <a:solidFill>
                  <a:schemeClr val="lt1"/>
                </a:solidFill>
              </a:rPr>
              <a:t>Create a public service announcement (PSA) on white paper on a social issue, locally or globally, that you care about personally. Use ethos, logos, and pathos as rhetorical devices to engage your audience. Include a clear call to action centered around the topic. </a:t>
            </a:r>
            <a:endParaRPr/>
          </a:p>
          <a:p>
            <a:pPr indent="-285750" lvl="0" marL="285750" rtl="0" algn="l">
              <a:spcBef>
                <a:spcPts val="1240"/>
              </a:spcBef>
              <a:spcAft>
                <a:spcPts val="0"/>
              </a:spcAft>
              <a:buClr>
                <a:schemeClr val="lt1"/>
              </a:buClr>
              <a:buSzPts val="3200"/>
              <a:buChar char="•"/>
            </a:pPr>
            <a:r>
              <a:rPr b="1" lang="en-US" sz="3200">
                <a:solidFill>
                  <a:schemeClr val="lt1"/>
                </a:solidFill>
              </a:rPr>
              <a:t>bring them back by the next class period for submission.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5"/>
          <p:cNvSpPr txBox="1"/>
          <p:nvPr>
            <p:ph type="title"/>
          </p:nvPr>
        </p:nvSpPr>
        <p:spPr>
          <a:xfrm>
            <a:off x="2749204" y="208930"/>
            <a:ext cx="8299796" cy="10858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3200"/>
              <a:buFont typeface="Century Gothic"/>
              <a:buNone/>
            </a:pPr>
            <a:r>
              <a:rPr b="1" lang="en-US"/>
              <a:t>RESEARCH PROJECT: “LIFT EVERY VOICE”</a:t>
            </a:r>
            <a:endParaRPr/>
          </a:p>
        </p:txBody>
      </p:sp>
      <p:pic>
        <p:nvPicPr>
          <p:cNvPr descr="Qr code&#10;&#10;Description automatically generated" id="171" name="Google Shape;171;p5"/>
          <p:cNvPicPr preferRelativeResize="0"/>
          <p:nvPr/>
        </p:nvPicPr>
        <p:blipFill rotWithShape="1">
          <a:blip r:embed="rId4">
            <a:alphaModFix/>
          </a:blip>
          <a:srcRect b="0" l="0" r="0" t="0"/>
          <a:stretch/>
        </p:blipFill>
        <p:spPr>
          <a:xfrm>
            <a:off x="484296" y="2095264"/>
            <a:ext cx="2264908" cy="2264908"/>
          </a:xfrm>
          <a:prstGeom prst="roundRect">
            <a:avLst>
              <a:gd fmla="val 3517" name="adj"/>
            </a:avLst>
          </a:prstGeom>
          <a:noFill/>
          <a:ln cap="flat" cmpd="sng" w="38100">
            <a:solidFill>
              <a:srgbClr val="363D46"/>
            </a:solidFill>
            <a:prstDash val="solid"/>
            <a:round/>
            <a:headEnd len="sm" w="sm" type="none"/>
            <a:tailEnd len="sm" w="sm" type="none"/>
          </a:ln>
        </p:spPr>
      </p:pic>
      <p:sp>
        <p:nvSpPr>
          <p:cNvPr id="172" name="Google Shape;172;p5"/>
          <p:cNvSpPr txBox="1"/>
          <p:nvPr>
            <p:ph idx="1" type="body"/>
          </p:nvPr>
        </p:nvSpPr>
        <p:spPr>
          <a:xfrm>
            <a:off x="2749204" y="1128714"/>
            <a:ext cx="8680796" cy="5286374"/>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lnSpc>
                <a:spcPct val="90000"/>
              </a:lnSpc>
              <a:spcBef>
                <a:spcPts val="0"/>
              </a:spcBef>
              <a:spcAft>
                <a:spcPts val="0"/>
              </a:spcAft>
              <a:buSzPct val="100000"/>
              <a:buChar char="•"/>
            </a:pPr>
            <a:r>
              <a:rPr lang="en-US" sz="2800"/>
              <a:t>Research and report on an underreported issue that relates to the residual effects of historic events on underprivileged and/or marginalized groups or any other reporting that amplifies the voice of a marginalized group through a multimedia presentation. </a:t>
            </a:r>
            <a:endParaRPr/>
          </a:p>
          <a:p>
            <a:pPr indent="-285750" lvl="0" marL="285750" rtl="0" algn="l">
              <a:lnSpc>
                <a:spcPct val="90000"/>
              </a:lnSpc>
              <a:spcBef>
                <a:spcPts val="1118"/>
              </a:spcBef>
              <a:spcAft>
                <a:spcPts val="0"/>
              </a:spcAft>
              <a:buSzPct val="100000"/>
              <a:buChar char="•"/>
            </a:pPr>
            <a:r>
              <a:rPr b="1" lang="en-US" sz="2800"/>
              <a:t>Refer to the rubric handout for the specifics, as well as the due date!</a:t>
            </a:r>
            <a:endParaRPr/>
          </a:p>
          <a:p>
            <a:pPr indent="-285750" lvl="0" marL="285750" rtl="0" algn="l">
              <a:lnSpc>
                <a:spcPct val="90000"/>
              </a:lnSpc>
              <a:spcBef>
                <a:spcPts val="1118"/>
              </a:spcBef>
              <a:spcAft>
                <a:spcPts val="0"/>
              </a:spcAft>
              <a:buSzPct val="100000"/>
              <a:buChar char="•"/>
            </a:pPr>
            <a:r>
              <a:rPr lang="en-US" sz="2800"/>
              <a:t>Find a report from the Pulitzer Center archive and expand on the topic through two relevant, credible sources. Use rhetorical strategies to help engage your audience. Your presentation must have  visual and written components that you submit physically or electronically at the end of your assigned presentation date. </a:t>
            </a:r>
            <a:r>
              <a:rPr b="1" lang="en-US" sz="2800"/>
              <a:t>Pick your article/topic TODAY!</a:t>
            </a:r>
            <a:endParaRPr/>
          </a:p>
        </p:txBody>
      </p:sp>
      <p:pic>
        <p:nvPicPr>
          <p:cNvPr descr="A picture containing dark, night, arch&#10;&#10;Description automatically generated" id="173" name="Google Shape;173;p5"/>
          <p:cNvPicPr preferRelativeResize="0"/>
          <p:nvPr/>
        </p:nvPicPr>
        <p:blipFill rotWithShape="1">
          <a:blip r:embed="rId5">
            <a:alphaModFix/>
          </a:blip>
          <a:srcRect b="0" l="0" r="0" t="0"/>
          <a:stretch/>
        </p:blipFill>
        <p:spPr>
          <a:xfrm>
            <a:off x="484296" y="1172180"/>
            <a:ext cx="2331066" cy="708530"/>
          </a:xfrm>
          <a:prstGeom prst="rect">
            <a:avLst/>
          </a:prstGeom>
          <a:noFill/>
          <a:ln>
            <a:noFill/>
          </a:ln>
        </p:spPr>
      </p:pic>
      <p:sp>
        <p:nvSpPr>
          <p:cNvPr id="174" name="Google Shape;174;p5"/>
          <p:cNvSpPr txBox="1"/>
          <p:nvPr/>
        </p:nvSpPr>
        <p:spPr>
          <a:xfrm>
            <a:off x="1947049" y="1902422"/>
            <a:ext cx="1143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 u="sng">
                <a:solidFill>
                  <a:schemeClr val="lt1"/>
                </a:solidFill>
                <a:latin typeface="Century Gothic"/>
                <a:ea typeface="Century Gothic"/>
                <a:cs typeface="Century Gothic"/>
                <a:sym typeface="Century Gothic"/>
                <a:hlinkClick r:id="rId6">
                  <a:extLst>
                    <a:ext uri="{A12FA001-AC4F-418D-AE19-62706E023703}">
                      <ahyp:hlinkClr val="tx"/>
                    </a:ext>
                  </a:extLst>
                </a:hlinkClick>
              </a:rPr>
              <a:t>This Photo</a:t>
            </a:r>
            <a:r>
              <a:rPr lang="en-US" sz="400">
                <a:solidFill>
                  <a:schemeClr val="lt1"/>
                </a:solidFill>
                <a:latin typeface="Century Gothic"/>
                <a:ea typeface="Century Gothic"/>
                <a:cs typeface="Century Gothic"/>
                <a:sym typeface="Century Gothic"/>
              </a:rPr>
              <a:t> by Unknown Author is licensed under </a:t>
            </a:r>
            <a:r>
              <a:rPr lang="en-US" sz="400" u="sng">
                <a:solidFill>
                  <a:schemeClr val="lt1"/>
                </a:solidFill>
                <a:latin typeface="Century Gothic"/>
                <a:ea typeface="Century Gothic"/>
                <a:cs typeface="Century Gothic"/>
                <a:sym typeface="Century Gothic"/>
                <a:hlinkClick r:id="rId7">
                  <a:extLst>
                    <a:ext uri="{A12FA001-AC4F-418D-AE19-62706E023703}">
                      <ahyp:hlinkClr val="tx"/>
                    </a:ext>
                  </a:extLst>
                </a:hlinkClick>
              </a:rPr>
              <a:t>CC BY-NC</a:t>
            </a:r>
            <a:endParaRPr sz="400">
              <a:solidFill>
                <a:schemeClr val="lt1"/>
              </a:solidFill>
              <a:latin typeface="Century Gothic"/>
              <a:ea typeface="Century Gothic"/>
              <a:cs typeface="Century Gothic"/>
              <a:sym typeface="Century Gothic"/>
            </a:endParaRPr>
          </a:p>
        </p:txBody>
      </p:sp>
      <p:sp>
        <p:nvSpPr>
          <p:cNvPr id="175" name="Google Shape;175;p5"/>
          <p:cNvSpPr txBox="1"/>
          <p:nvPr/>
        </p:nvSpPr>
        <p:spPr>
          <a:xfrm>
            <a:off x="484296" y="4489606"/>
            <a:ext cx="22649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00"/>
                </a:solidFill>
                <a:latin typeface="Century Gothic"/>
                <a:ea typeface="Century Gothic"/>
                <a:cs typeface="Century Gothic"/>
                <a:sym typeface="Century Gothic"/>
              </a:rPr>
              <a:t>Key Article Source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6"/>
          <p:cNvSpPr txBox="1"/>
          <p:nvPr>
            <p:ph type="title"/>
          </p:nvPr>
        </p:nvSpPr>
        <p:spPr>
          <a:xfrm>
            <a:off x="7776791" y="2348091"/>
            <a:ext cx="3862053" cy="22069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Century Gothic"/>
              <a:buNone/>
            </a:pPr>
            <a:r>
              <a:rPr b="1" lang="en-US" sz="2400">
                <a:solidFill>
                  <a:schemeClr val="lt1"/>
                </a:solidFill>
              </a:rPr>
              <a:t>VOLUNTEERS:</a:t>
            </a:r>
            <a:br>
              <a:rPr b="1" lang="en-US" sz="2400"/>
            </a:br>
            <a:r>
              <a:rPr b="1" lang="en-US" sz="2400"/>
              <a:t>SHARE YOUR PSA ALOUD FOR EXTRA CREDIT. </a:t>
            </a:r>
            <a:r>
              <a:rPr b="1" lang="en-US" sz="2400">
                <a:solidFill>
                  <a:schemeClr val="lt1"/>
                </a:solidFill>
              </a:rPr>
              <a:t>AUDIENCE: </a:t>
            </a:r>
            <a:r>
              <a:rPr b="1" lang="en-US" sz="2400"/>
              <a:t>SUMMARIZE THEIR PERSPECTIVE AND CALL TO ACTION WITH THE SPEAKER’S NAME FOR EXTRA POINTS.</a:t>
            </a:r>
            <a:br>
              <a:rPr b="1" lang="en-US" sz="2400"/>
            </a:br>
            <a:br>
              <a:rPr b="1" lang="en-US" sz="2400"/>
            </a:br>
            <a:r>
              <a:rPr b="1" lang="en-US" sz="2400">
                <a:solidFill>
                  <a:schemeClr val="lt1"/>
                </a:solidFill>
              </a:rPr>
              <a:t>EVERYONE: </a:t>
            </a:r>
            <a:br>
              <a:rPr b="1" lang="en-US" sz="2400"/>
            </a:br>
            <a:r>
              <a:rPr b="1" lang="en-US" sz="2400"/>
              <a:t>ANSWER THE TWO QUESTIONS TO THE LEFT IN COMPLETE SENTENCES. </a:t>
            </a:r>
            <a:endParaRPr/>
          </a:p>
        </p:txBody>
      </p:sp>
      <p:sp>
        <p:nvSpPr>
          <p:cNvPr id="182" name="Google Shape;182;p6"/>
          <p:cNvSpPr/>
          <p:nvPr/>
        </p:nvSpPr>
        <p:spPr>
          <a:xfrm>
            <a:off x="0" y="0"/>
            <a:ext cx="7532169"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3" name="Google Shape;183;p6"/>
          <p:cNvSpPr/>
          <p:nvPr/>
        </p:nvSpPr>
        <p:spPr>
          <a:xfrm rot="-5400000">
            <a:off x="3908066" y="3195797"/>
            <a:ext cx="6858000" cy="466406"/>
          </a:xfrm>
          <a:prstGeom prst="rect">
            <a:avLst/>
          </a:prstGeom>
          <a:gradFill>
            <a:gsLst>
              <a:gs pos="0">
                <a:srgbClr val="363D46">
                  <a:alpha val="0"/>
                </a:srgbClr>
              </a:gs>
              <a:gs pos="100000">
                <a:srgbClr val="282D34"/>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184" name="Google Shape;184;p6"/>
          <p:cNvCxnSpPr/>
          <p:nvPr/>
        </p:nvCxnSpPr>
        <p:spPr>
          <a:xfrm rot="5400000">
            <a:off x="4150420" y="3429000"/>
            <a:ext cx="6858000" cy="0"/>
          </a:xfrm>
          <a:prstGeom prst="straightConnector1">
            <a:avLst/>
          </a:prstGeom>
          <a:solidFill>
            <a:srgbClr val="FFFFFF"/>
          </a:solidFill>
          <a:ln cap="flat" cmpd="sng" w="38100">
            <a:solidFill>
              <a:srgbClr val="363D46"/>
            </a:solidFill>
            <a:prstDash val="solid"/>
            <a:miter lim="800000"/>
            <a:headEnd len="sm" w="sm" type="none"/>
            <a:tailEnd len="sm" w="sm" type="none"/>
          </a:ln>
        </p:spPr>
      </p:cxnSp>
      <p:sp>
        <p:nvSpPr>
          <p:cNvPr id="185" name="Google Shape;185;p6"/>
          <p:cNvSpPr txBox="1"/>
          <p:nvPr>
            <p:ph idx="1" type="body"/>
          </p:nvPr>
        </p:nvSpPr>
        <p:spPr>
          <a:xfrm>
            <a:off x="703275" y="2469442"/>
            <a:ext cx="6828894" cy="3124201"/>
          </a:xfrm>
          <a:prstGeom prst="rect">
            <a:avLst/>
          </a:prstGeom>
          <a:noFill/>
          <a:ln>
            <a:noFill/>
          </a:ln>
        </p:spPr>
        <p:txBody>
          <a:bodyPr anchorCtr="0" anchor="ctr" bIns="45700" lIns="91425" spcFirstLastPara="1" rIns="91425" wrap="square" tIns="45700">
            <a:normAutofit fontScale="92500" lnSpcReduction="10000"/>
          </a:bodyPr>
          <a:lstStyle/>
          <a:p>
            <a:pPr indent="-457200" lvl="0" marL="457200" rtl="0" algn="l">
              <a:spcBef>
                <a:spcPts val="0"/>
              </a:spcBef>
              <a:spcAft>
                <a:spcPts val="0"/>
              </a:spcAft>
              <a:buSzPct val="100000"/>
              <a:buAutoNum type="arabicParenR"/>
            </a:pPr>
            <a:r>
              <a:rPr b="1" lang="en-US" sz="3600"/>
              <a:t>What does it take to get an audience to care about an issue they aren’t personally facing? </a:t>
            </a:r>
            <a:endParaRPr/>
          </a:p>
          <a:p>
            <a:pPr indent="-457200" lvl="0" marL="457200" rtl="0" algn="l">
              <a:spcBef>
                <a:spcPts val="1266"/>
              </a:spcBef>
              <a:spcAft>
                <a:spcPts val="0"/>
              </a:spcAft>
              <a:buSzPct val="100000"/>
              <a:buAutoNum type="arabicParenR"/>
            </a:pPr>
            <a:r>
              <a:rPr b="1" lang="en-US" sz="3600"/>
              <a:t>How do you navigate discussing sensitive topics in groups with differing opinions?</a:t>
            </a:r>
            <a:endParaRPr/>
          </a:p>
        </p:txBody>
      </p:sp>
      <p:sp>
        <p:nvSpPr>
          <p:cNvPr id="186" name="Google Shape;186;p6"/>
          <p:cNvSpPr txBox="1"/>
          <p:nvPr/>
        </p:nvSpPr>
        <p:spPr>
          <a:xfrm>
            <a:off x="750526" y="790221"/>
            <a:ext cx="682889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FF00"/>
                </a:solidFill>
                <a:latin typeface="Century Gothic"/>
                <a:ea typeface="Century Gothic"/>
                <a:cs typeface="Century Gothic"/>
                <a:sym typeface="Century Gothic"/>
              </a:rPr>
              <a:t>PSA Extra Credit &amp; Journal Prompt: </a:t>
            </a:r>
            <a:br>
              <a:rPr b="1" lang="en-US" sz="3600">
                <a:solidFill>
                  <a:srgbClr val="FFFF00"/>
                </a:solidFill>
                <a:latin typeface="Century Gothic"/>
                <a:ea typeface="Century Gothic"/>
                <a:cs typeface="Century Gothic"/>
                <a:sym typeface="Century Gothic"/>
              </a:rPr>
            </a:br>
            <a:r>
              <a:rPr b="1" lang="en-US" sz="3600">
                <a:solidFill>
                  <a:srgbClr val="FFFF00"/>
                </a:solidFill>
                <a:latin typeface="Century Gothic"/>
                <a:ea typeface="Century Gothic"/>
                <a:cs typeface="Century Gothic"/>
                <a:sym typeface="Century Gothic"/>
              </a:rPr>
              <a:t>“How To Lift a Voice”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7"/>
          <p:cNvSpPr txBox="1"/>
          <p:nvPr>
            <p:ph type="title"/>
          </p:nvPr>
        </p:nvSpPr>
        <p:spPr>
          <a:xfrm>
            <a:off x="495557" y="314667"/>
            <a:ext cx="6728178" cy="87489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2400"/>
              <a:buFont typeface="Century Gothic"/>
              <a:buNone/>
            </a:pPr>
            <a:r>
              <a:rPr b="1" lang="en-US" sz="2400"/>
              <a:t>“ARTICLE ANALYSIS GROUP WORK”</a:t>
            </a:r>
            <a:endParaRPr/>
          </a:p>
        </p:txBody>
      </p:sp>
      <p:sp>
        <p:nvSpPr>
          <p:cNvPr id="193" name="Google Shape;193;p7"/>
          <p:cNvSpPr/>
          <p:nvPr/>
        </p:nvSpPr>
        <p:spPr>
          <a:xfrm>
            <a:off x="6096001" y="0"/>
            <a:ext cx="6096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4" name="Google Shape;194;p7"/>
          <p:cNvSpPr/>
          <p:nvPr/>
        </p:nvSpPr>
        <p:spPr>
          <a:xfrm>
            <a:off x="10185061" y="160868"/>
            <a:ext cx="1846073" cy="2778854"/>
          </a:xfrm>
          <a:prstGeom prst="rect">
            <a:avLst/>
          </a:prstGeom>
          <a:solidFill>
            <a:srgbClr val="B0B0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5" name="Google Shape;195;p7"/>
          <p:cNvSpPr/>
          <p:nvPr/>
        </p:nvSpPr>
        <p:spPr>
          <a:xfrm>
            <a:off x="6256867" y="4071410"/>
            <a:ext cx="1898121" cy="2644511"/>
          </a:xfrm>
          <a:prstGeom prst="rect">
            <a:avLst/>
          </a:prstGeom>
          <a:solidFill>
            <a:srgbClr val="31AD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196" name="Google Shape;196;p7"/>
          <p:cNvGrpSpPr/>
          <p:nvPr/>
        </p:nvGrpSpPr>
        <p:grpSpPr>
          <a:xfrm>
            <a:off x="724434" y="1184976"/>
            <a:ext cx="5319976" cy="5080677"/>
            <a:chOff x="0" y="2483"/>
            <a:chExt cx="5319976" cy="5080677"/>
          </a:xfrm>
        </p:grpSpPr>
        <p:cxnSp>
          <p:nvCxnSpPr>
            <p:cNvPr id="197" name="Google Shape;197;p7"/>
            <p:cNvCxnSpPr/>
            <p:nvPr/>
          </p:nvCxnSpPr>
          <p:spPr>
            <a:xfrm>
              <a:off x="0" y="2483"/>
              <a:ext cx="5319976" cy="0"/>
            </a:xfrm>
            <a:prstGeom prst="straightConnector1">
              <a:avLst/>
            </a:prstGeom>
            <a:solidFill>
              <a:srgbClr val="58CFB7"/>
            </a:solidFill>
            <a:ln cap="rnd" cmpd="sng" w="19050">
              <a:solidFill>
                <a:srgbClr val="58CFB7"/>
              </a:solidFill>
              <a:prstDash val="solid"/>
              <a:round/>
              <a:headEnd len="sm" w="sm" type="none"/>
              <a:tailEnd len="sm" w="sm" type="none"/>
            </a:ln>
          </p:spPr>
        </p:cxnSp>
        <p:sp>
          <p:nvSpPr>
            <p:cNvPr id="198" name="Google Shape;198;p7"/>
            <p:cNvSpPr/>
            <p:nvPr/>
          </p:nvSpPr>
          <p:spPr>
            <a:xfrm>
              <a:off x="0" y="2483"/>
              <a:ext cx="5319976" cy="16935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txBox="1"/>
            <p:nvPr/>
          </p:nvSpPr>
          <p:spPr>
            <a:xfrm>
              <a:off x="0" y="2483"/>
              <a:ext cx="5319976" cy="169355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entury Gothic"/>
                <a:buNone/>
              </a:pPr>
              <a:r>
                <a:rPr b="1" lang="en-US" sz="2400">
                  <a:solidFill>
                    <a:schemeClr val="lt1"/>
                  </a:solidFill>
                  <a:latin typeface="Century Gothic"/>
                  <a:ea typeface="Century Gothic"/>
                  <a:cs typeface="Century Gothic"/>
                  <a:sym typeface="Century Gothic"/>
                </a:rPr>
                <a:t>What is the central theme of the article and how is it developed in this reporting? Provide textual evidence for support. </a:t>
              </a:r>
              <a:endParaRPr/>
            </a:p>
          </p:txBody>
        </p:sp>
        <p:cxnSp>
          <p:nvCxnSpPr>
            <p:cNvPr id="200" name="Google Shape;200;p7"/>
            <p:cNvCxnSpPr/>
            <p:nvPr/>
          </p:nvCxnSpPr>
          <p:spPr>
            <a:xfrm>
              <a:off x="0" y="1696042"/>
              <a:ext cx="5319976" cy="0"/>
            </a:xfrm>
            <a:prstGeom prst="straightConnector1">
              <a:avLst/>
            </a:prstGeom>
            <a:solidFill>
              <a:srgbClr val="58CFB7"/>
            </a:solidFill>
            <a:ln cap="rnd" cmpd="sng" w="19050">
              <a:solidFill>
                <a:srgbClr val="58CFB7"/>
              </a:solidFill>
              <a:prstDash val="solid"/>
              <a:round/>
              <a:headEnd len="sm" w="sm" type="none"/>
              <a:tailEnd len="sm" w="sm" type="none"/>
            </a:ln>
          </p:spPr>
        </p:cxnSp>
        <p:sp>
          <p:nvSpPr>
            <p:cNvPr id="201" name="Google Shape;201;p7"/>
            <p:cNvSpPr/>
            <p:nvPr/>
          </p:nvSpPr>
          <p:spPr>
            <a:xfrm>
              <a:off x="0" y="1696042"/>
              <a:ext cx="5319976" cy="16935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txBox="1"/>
            <p:nvPr/>
          </p:nvSpPr>
          <p:spPr>
            <a:xfrm>
              <a:off x="0" y="1696042"/>
              <a:ext cx="5319976" cy="169355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entury Gothic"/>
                <a:buNone/>
              </a:pPr>
              <a:r>
                <a:rPr b="1" lang="en-US" sz="2400">
                  <a:solidFill>
                    <a:schemeClr val="lt1"/>
                  </a:solidFill>
                  <a:latin typeface="Century Gothic"/>
                  <a:ea typeface="Century Gothic"/>
                  <a:cs typeface="Century Gothic"/>
                  <a:sym typeface="Century Gothic"/>
                </a:rPr>
                <a:t>How does the speaker use one or all of the persuasive rhetorical devices of ethos, logos, and pathos to advance their purpose? </a:t>
              </a:r>
              <a:endParaRPr/>
            </a:p>
          </p:txBody>
        </p:sp>
        <p:cxnSp>
          <p:nvCxnSpPr>
            <p:cNvPr id="203" name="Google Shape;203;p7"/>
            <p:cNvCxnSpPr/>
            <p:nvPr/>
          </p:nvCxnSpPr>
          <p:spPr>
            <a:xfrm>
              <a:off x="0" y="3389601"/>
              <a:ext cx="5319976" cy="0"/>
            </a:xfrm>
            <a:prstGeom prst="straightConnector1">
              <a:avLst/>
            </a:prstGeom>
            <a:solidFill>
              <a:srgbClr val="58CFB7"/>
            </a:solidFill>
            <a:ln cap="rnd" cmpd="sng" w="19050">
              <a:solidFill>
                <a:srgbClr val="58CFB7"/>
              </a:solidFill>
              <a:prstDash val="solid"/>
              <a:round/>
              <a:headEnd len="sm" w="sm" type="none"/>
              <a:tailEnd len="sm" w="sm" type="none"/>
            </a:ln>
          </p:spPr>
        </p:cxnSp>
        <p:sp>
          <p:nvSpPr>
            <p:cNvPr id="204" name="Google Shape;204;p7"/>
            <p:cNvSpPr/>
            <p:nvPr/>
          </p:nvSpPr>
          <p:spPr>
            <a:xfrm>
              <a:off x="0" y="3389601"/>
              <a:ext cx="5319976" cy="16935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txBox="1"/>
            <p:nvPr/>
          </p:nvSpPr>
          <p:spPr>
            <a:xfrm>
              <a:off x="0" y="3389601"/>
              <a:ext cx="5319976" cy="169355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entury Gothic"/>
                <a:buNone/>
              </a:pPr>
              <a:r>
                <a:rPr b="1" lang="en-US" sz="2400">
                  <a:solidFill>
                    <a:schemeClr val="lt1"/>
                  </a:solidFill>
                  <a:latin typeface="Century Gothic"/>
                  <a:ea typeface="Century Gothic"/>
                  <a:cs typeface="Century Gothic"/>
                  <a:sym typeface="Century Gothic"/>
                </a:rPr>
                <a:t>What is the most effective supporting detail for you while engaging with this story?</a:t>
              </a:r>
              <a:endParaRPr/>
            </a:p>
          </p:txBody>
        </p:sp>
      </p:grpSp>
      <p:pic>
        <p:nvPicPr>
          <p:cNvPr descr="Group brainstorm with solid fill" id="206" name="Google Shape;206;p7"/>
          <p:cNvPicPr preferRelativeResize="0"/>
          <p:nvPr/>
        </p:nvPicPr>
        <p:blipFill rotWithShape="1">
          <a:blip r:embed="rId4">
            <a:alphaModFix/>
          </a:blip>
          <a:srcRect b="0" l="0" r="0" t="0"/>
          <a:stretch/>
        </p:blipFill>
        <p:spPr>
          <a:xfrm>
            <a:off x="6442429" y="4496467"/>
            <a:ext cx="1526996" cy="1526996"/>
          </a:xfrm>
          <a:prstGeom prst="rect">
            <a:avLst/>
          </a:prstGeom>
          <a:noFill/>
          <a:ln>
            <a:noFill/>
          </a:ln>
        </p:spPr>
      </p:pic>
      <p:pic>
        <p:nvPicPr>
          <p:cNvPr descr="Newspaper with solid fill" id="207" name="Google Shape;207;p7"/>
          <p:cNvPicPr preferRelativeResize="0"/>
          <p:nvPr/>
        </p:nvPicPr>
        <p:blipFill rotWithShape="1">
          <a:blip r:embed="rId5">
            <a:alphaModFix/>
          </a:blip>
          <a:srcRect b="0" l="0" r="0" t="0"/>
          <a:stretch/>
        </p:blipFill>
        <p:spPr>
          <a:xfrm>
            <a:off x="10527229" y="783874"/>
            <a:ext cx="1265765" cy="1265765"/>
          </a:xfrm>
          <a:prstGeom prst="rect">
            <a:avLst/>
          </a:prstGeom>
          <a:noFill/>
          <a:ln>
            <a:noFill/>
          </a:ln>
        </p:spPr>
      </p:pic>
      <p:sp>
        <p:nvSpPr>
          <p:cNvPr id="208" name="Google Shape;208;p7"/>
          <p:cNvSpPr txBox="1"/>
          <p:nvPr/>
        </p:nvSpPr>
        <p:spPr>
          <a:xfrm>
            <a:off x="6256867" y="515267"/>
            <a:ext cx="3928194"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entury Gothic"/>
                <a:ea typeface="Century Gothic"/>
                <a:cs typeface="Century Gothic"/>
                <a:sym typeface="Century Gothic"/>
              </a:rPr>
              <a:t>Assigned Articles:</a:t>
            </a:r>
            <a:endParaRPr/>
          </a:p>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“Revisiting the Widows of Duterte’s Deadly ‘War on Drugs’ – In Pictures” by James Whitlow Delano</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“Navajo Women Make Historic Gains in Elections, Increase Influence on Tribal Council” by Arlyssa Becenti</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“Far From Home” by Amie Ferris-Rotman &amp; Zahra Joya</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entury Gothic"/>
              <a:ea typeface="Century Gothic"/>
              <a:cs typeface="Century Gothic"/>
              <a:sym typeface="Century Gothic"/>
            </a:endParaRPr>
          </a:p>
        </p:txBody>
      </p:sp>
      <p:sp>
        <p:nvSpPr>
          <p:cNvPr id="209" name="Google Shape;209;p7"/>
          <p:cNvSpPr txBox="1"/>
          <p:nvPr/>
        </p:nvSpPr>
        <p:spPr>
          <a:xfrm>
            <a:off x="8154988" y="2892816"/>
            <a:ext cx="3481108"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entury Gothic"/>
                <a:ea typeface="Century Gothic"/>
                <a:cs typeface="Century Gothic"/>
                <a:sym typeface="Century Gothic"/>
              </a:rPr>
              <a:t>Roles: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Everyone reads and writes the answers in their notebooks.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Select one person to provide the class with a brief synopsis of your group’s article plus the answer to one of your questions as the speaker.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8"/>
          <p:cNvSpPr txBox="1"/>
          <p:nvPr>
            <p:ph type="title"/>
          </p:nvPr>
        </p:nvSpPr>
        <p:spPr>
          <a:xfrm>
            <a:off x="2374899" y="271462"/>
            <a:ext cx="6943723" cy="11858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3600"/>
              <a:buFont typeface="Century Gothic"/>
              <a:buNone/>
            </a:pPr>
            <a:r>
              <a:rPr b="1" lang="en-US" sz="3600"/>
              <a:t>RESEARCH PROJECT REMINDER</a:t>
            </a:r>
            <a:endParaRPr/>
          </a:p>
        </p:txBody>
      </p:sp>
      <p:sp>
        <p:nvSpPr>
          <p:cNvPr id="216" name="Google Shape;216;p8"/>
          <p:cNvSpPr txBox="1"/>
          <p:nvPr>
            <p:ph idx="1" type="body"/>
          </p:nvPr>
        </p:nvSpPr>
        <p:spPr>
          <a:xfrm>
            <a:off x="915988" y="657225"/>
            <a:ext cx="10690223" cy="5543550"/>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800"/>
              <a:buChar char="•"/>
            </a:pPr>
            <a:r>
              <a:rPr lang="en-US" sz="2800"/>
              <a:t>Get the instruction/rubric handout if you need it. </a:t>
            </a:r>
            <a:endParaRPr/>
          </a:p>
          <a:p>
            <a:pPr indent="-285750" lvl="0" marL="285750" rtl="0" algn="l">
              <a:spcBef>
                <a:spcPts val="1160"/>
              </a:spcBef>
              <a:spcAft>
                <a:spcPts val="0"/>
              </a:spcAft>
              <a:buSzPts val="2800"/>
              <a:buChar char="•"/>
            </a:pPr>
            <a:r>
              <a:rPr lang="en-US" sz="2800"/>
              <a:t>Submit your anchor article/topic choice for approval. No one in this class period can have the same article selection as someone else. You may use the same topics or subject matter, but you may not use the same key text. All key articles must come from the Pulitzer Center grantee Story archives. Follow the link on the screen here or on your handout to access the listing. Whoever submits their article first gets to keep it in the event of repeats. </a:t>
            </a:r>
            <a:endParaRPr/>
          </a:p>
        </p:txBody>
      </p:sp>
      <p:pic>
        <p:nvPicPr>
          <p:cNvPr descr="Qr code&#10;&#10;Description automatically generated" id="217" name="Google Shape;217;p8"/>
          <p:cNvPicPr preferRelativeResize="0"/>
          <p:nvPr/>
        </p:nvPicPr>
        <p:blipFill rotWithShape="1">
          <a:blip r:embed="rId4">
            <a:alphaModFix/>
          </a:blip>
          <a:srcRect b="0" l="0" r="0" t="0"/>
          <a:stretch/>
        </p:blipFill>
        <p:spPr>
          <a:xfrm>
            <a:off x="9363074" y="409575"/>
            <a:ext cx="1428750" cy="1428750"/>
          </a:xfrm>
          <a:prstGeom prst="rect">
            <a:avLst/>
          </a:prstGeom>
          <a:noFill/>
          <a:ln>
            <a:noFill/>
          </a:ln>
        </p:spPr>
      </p:pic>
      <p:pic>
        <p:nvPicPr>
          <p:cNvPr descr="Warning with solid fill" id="218" name="Google Shape;218;p8"/>
          <p:cNvPicPr preferRelativeResize="0"/>
          <p:nvPr/>
        </p:nvPicPr>
        <p:blipFill rotWithShape="1">
          <a:blip r:embed="rId5">
            <a:alphaModFix/>
          </a:blip>
          <a:srcRect b="0" l="0" r="0" t="0"/>
          <a:stretch/>
        </p:blipFill>
        <p:spPr>
          <a:xfrm>
            <a:off x="1473198" y="409575"/>
            <a:ext cx="9144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9"/>
          <p:cNvSpPr txBox="1"/>
          <p:nvPr>
            <p:ph type="title"/>
          </p:nvPr>
        </p:nvSpPr>
        <p:spPr>
          <a:xfrm>
            <a:off x="87543" y="-111478"/>
            <a:ext cx="11842045" cy="115993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2800"/>
              <a:buFont typeface="Century Gothic"/>
              <a:buNone/>
            </a:pPr>
            <a:r>
              <a:rPr b="1" lang="en-US" sz="2800">
                <a:solidFill>
                  <a:srgbClr val="FFFF00"/>
                </a:solidFill>
              </a:rPr>
              <a:t>SOCRATIC SEMINAR:  “MARGINALIZATION IN THE MEDIA”</a:t>
            </a:r>
            <a:endParaRPr sz="2800">
              <a:solidFill>
                <a:srgbClr val="FFFF00"/>
              </a:solidFill>
            </a:endParaRPr>
          </a:p>
        </p:txBody>
      </p:sp>
      <p:sp>
        <p:nvSpPr>
          <p:cNvPr id="225" name="Google Shape;225;p9"/>
          <p:cNvSpPr txBox="1"/>
          <p:nvPr>
            <p:ph idx="1" type="body"/>
          </p:nvPr>
        </p:nvSpPr>
        <p:spPr>
          <a:xfrm>
            <a:off x="806675" y="674511"/>
            <a:ext cx="4876800" cy="5508978"/>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b="1" lang="en-US" sz="2400">
                <a:solidFill>
                  <a:schemeClr val="accent1"/>
                </a:solidFill>
              </a:rPr>
              <a:t>Rules:</a:t>
            </a:r>
            <a:endParaRPr/>
          </a:p>
          <a:p>
            <a:pPr indent="-285750" lvl="0" marL="285750" rtl="0" algn="l">
              <a:spcBef>
                <a:spcPts val="1044"/>
              </a:spcBef>
              <a:spcAft>
                <a:spcPts val="0"/>
              </a:spcAft>
              <a:buSzPct val="100000"/>
              <a:buChar char="•"/>
            </a:pPr>
            <a:r>
              <a:rPr lang="en-US" sz="2400"/>
              <a:t>Everyone must answer/respond/inquire aloud at least </a:t>
            </a:r>
            <a:r>
              <a:rPr b="1" lang="en-US" sz="2400"/>
              <a:t>once for a “C” and twice for a “B” and with at least 1 out of 2 responses being original and non-reactive for a perfect 100%.</a:t>
            </a:r>
            <a:endParaRPr/>
          </a:p>
          <a:p>
            <a:pPr indent="-285750" lvl="0" marL="285750" rtl="0" algn="l">
              <a:spcBef>
                <a:spcPts val="1044"/>
              </a:spcBef>
              <a:spcAft>
                <a:spcPts val="0"/>
              </a:spcAft>
              <a:buSzPct val="100000"/>
              <a:buChar char="•"/>
            </a:pPr>
            <a:r>
              <a:rPr lang="en-US" sz="2400"/>
              <a:t>Use Standard English grammar and appropriate, respectful language.</a:t>
            </a:r>
            <a:endParaRPr/>
          </a:p>
          <a:p>
            <a:pPr indent="-285750" lvl="0" marL="285750" rtl="0" algn="l">
              <a:spcBef>
                <a:spcPts val="1044"/>
              </a:spcBef>
              <a:spcAft>
                <a:spcPts val="0"/>
              </a:spcAft>
              <a:buSzPct val="100000"/>
              <a:buChar char="•"/>
            </a:pPr>
            <a:r>
              <a:rPr lang="en-US" sz="2400"/>
              <a:t>Speak one at a time, knowing that everyone will get a chance to speak.  </a:t>
            </a:r>
            <a:endParaRPr/>
          </a:p>
          <a:p>
            <a:pPr indent="-285750" lvl="0" marL="285750" rtl="0" algn="l">
              <a:spcBef>
                <a:spcPts val="1044"/>
              </a:spcBef>
              <a:spcAft>
                <a:spcPts val="0"/>
              </a:spcAft>
              <a:buSzPct val="100000"/>
              <a:buChar char="•"/>
            </a:pPr>
            <a:r>
              <a:rPr lang="en-US" sz="2400"/>
              <a:t>Remain focused, even when not speaking and keep all distractions minimal.</a:t>
            </a:r>
            <a:endParaRPr/>
          </a:p>
        </p:txBody>
      </p:sp>
      <p:sp>
        <p:nvSpPr>
          <p:cNvPr id="226" name="Google Shape;226;p9"/>
          <p:cNvSpPr/>
          <p:nvPr/>
        </p:nvSpPr>
        <p:spPr>
          <a:xfrm>
            <a:off x="5914968" y="1222075"/>
            <a:ext cx="5833335" cy="4052657"/>
          </a:xfrm>
          <a:prstGeom prst="roundRect">
            <a:avLst>
              <a:gd fmla="val 16667" name="adj"/>
            </a:avLst>
          </a:prstGeom>
          <a:solidFill>
            <a:srgbClr val="D4EAB6"/>
          </a:solidFill>
          <a:ln cap="rnd" cmpd="sng" w="19050">
            <a:solidFill>
              <a:srgbClr val="41978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7" name="Google Shape;227;p9"/>
          <p:cNvSpPr txBox="1"/>
          <p:nvPr>
            <p:ph idx="2" type="body"/>
          </p:nvPr>
        </p:nvSpPr>
        <p:spPr>
          <a:xfrm>
            <a:off x="6173788" y="1222076"/>
            <a:ext cx="5343022" cy="4052656"/>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b="1" lang="en-US" sz="4400">
                <a:solidFill>
                  <a:schemeClr val="dk1"/>
                </a:solidFill>
              </a:rPr>
              <a:t>Question 1:</a:t>
            </a:r>
            <a:endParaRPr/>
          </a:p>
          <a:p>
            <a:pPr indent="-285750" lvl="0" marL="285750" rtl="0" algn="l">
              <a:spcBef>
                <a:spcPts val="1414"/>
              </a:spcBef>
              <a:spcAft>
                <a:spcPts val="0"/>
              </a:spcAft>
              <a:buSzPct val="100000"/>
              <a:buChar char="•"/>
            </a:pPr>
            <a:r>
              <a:rPr lang="en-US" sz="4400">
                <a:solidFill>
                  <a:schemeClr val="dk1"/>
                </a:solidFill>
              </a:rPr>
              <a:t>What is the role and responsibility of the media in society?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2023-04-04T17:46:01Z</dcterms:created>
  <dc:creator>Brittany M. Goldsby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