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10287000" cx="18288000"/>
  <p:notesSz cx="6858000" cy="9144000"/>
  <p:embeddedFontLst>
    <p:embeddedFont>
      <p:font typeface="Arimo"/>
      <p:regular r:id="rId13"/>
      <p:bold r:id="rId14"/>
      <p:italic r:id="rId15"/>
      <p:boldItalic r:id="rId16"/>
    </p:embeddedFont>
    <p:embeddedFont>
      <p:font typeface="Sen"/>
      <p:bold r:id="rId17"/>
    </p:embeddedFont>
    <p:embeddedFont>
      <p:font typeface="Open Sans"/>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0" roundtripDataSignature="AMtx7mhABIdoyzUmQZLjfDjBT2nZwHpa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rim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italic.fntdata"/><Relationship Id="rId14" Type="http://schemas.openxmlformats.org/officeDocument/2006/relationships/font" Target="fonts/Arimo-bold.fntdata"/><Relationship Id="rId17" Type="http://schemas.openxmlformats.org/officeDocument/2006/relationships/font" Target="fonts/Sen-bold.fntdata"/><Relationship Id="rId16" Type="http://schemas.openxmlformats.org/officeDocument/2006/relationships/font" Target="fonts/Arimo-boldItalic.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7"/>
          <p:cNvSpPr/>
          <p:nvPr>
            <p:ph idx="2" type="pic"/>
          </p:nvPr>
        </p:nvSpPr>
        <p:spPr>
          <a:xfrm>
            <a:off x="1792288" y="612775"/>
            <a:ext cx="5486400" cy="4114800"/>
          </a:xfrm>
          <a:prstGeom prst="rect">
            <a:avLst/>
          </a:prstGeom>
          <a:noFill/>
          <a:ln>
            <a:noFill/>
          </a:ln>
        </p:spPr>
      </p:sp>
      <p:sp>
        <p:nvSpPr>
          <p:cNvPr id="64" name="Google Shape;64;p1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2.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ACFD4"/>
        </a:solidFill>
      </p:bgPr>
    </p:bg>
    <p:spTree>
      <p:nvGrpSpPr>
        <p:cNvPr id="83" name="Shape 83"/>
        <p:cNvGrpSpPr/>
        <p:nvPr/>
      </p:nvGrpSpPr>
      <p:grpSpPr>
        <a:xfrm>
          <a:off x="0" y="0"/>
          <a:ext cx="0" cy="0"/>
          <a:chOff x="0" y="0"/>
          <a:chExt cx="0" cy="0"/>
        </a:xfrm>
      </p:grpSpPr>
      <p:sp>
        <p:nvSpPr>
          <p:cNvPr id="84" name="Google Shape;84;p1"/>
          <p:cNvSpPr/>
          <p:nvPr/>
        </p:nvSpPr>
        <p:spPr>
          <a:xfrm>
            <a:off x="1028700" y="1028700"/>
            <a:ext cx="16230600" cy="7245761"/>
          </a:xfrm>
          <a:custGeom>
            <a:rect b="b" l="l" r="r" t="t"/>
            <a:pathLst>
              <a:path extrusionOk="0" h="3898454" w="8732589">
                <a:moveTo>
                  <a:pt x="8608130" y="3898453"/>
                </a:moveTo>
                <a:lnTo>
                  <a:pt x="124460" y="3898453"/>
                </a:lnTo>
                <a:cubicBezTo>
                  <a:pt x="55880" y="3898453"/>
                  <a:pt x="0" y="3842573"/>
                  <a:pt x="0" y="3773993"/>
                </a:cubicBezTo>
                <a:lnTo>
                  <a:pt x="0" y="124460"/>
                </a:lnTo>
                <a:cubicBezTo>
                  <a:pt x="0" y="55880"/>
                  <a:pt x="55880" y="0"/>
                  <a:pt x="124460" y="0"/>
                </a:cubicBezTo>
                <a:lnTo>
                  <a:pt x="8608130" y="0"/>
                </a:lnTo>
                <a:cubicBezTo>
                  <a:pt x="8676710" y="0"/>
                  <a:pt x="8732589" y="55880"/>
                  <a:pt x="8732589" y="124460"/>
                </a:cubicBezTo>
                <a:lnTo>
                  <a:pt x="8732589" y="3773993"/>
                </a:lnTo>
                <a:cubicBezTo>
                  <a:pt x="8732589" y="3842574"/>
                  <a:pt x="8676710" y="3898454"/>
                  <a:pt x="8608130" y="389845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1"/>
          <p:cNvGrpSpPr/>
          <p:nvPr/>
        </p:nvGrpSpPr>
        <p:grpSpPr>
          <a:xfrm>
            <a:off x="2817758" y="2005450"/>
            <a:ext cx="12652484" cy="4783592"/>
            <a:chOff x="0" y="133350"/>
            <a:chExt cx="16869978" cy="6378123"/>
          </a:xfrm>
        </p:grpSpPr>
        <p:sp>
          <p:nvSpPr>
            <p:cNvPr id="86" name="Google Shape;86;p1"/>
            <p:cNvSpPr txBox="1"/>
            <p:nvPr/>
          </p:nvSpPr>
          <p:spPr>
            <a:xfrm>
              <a:off x="0" y="133350"/>
              <a:ext cx="16869978" cy="5461423"/>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14400" u="none" cap="none" strike="noStrike">
                  <a:solidFill>
                    <a:srgbClr val="1C4F59"/>
                  </a:solidFill>
                  <a:latin typeface="Sen"/>
                  <a:ea typeface="Sen"/>
                  <a:cs typeface="Sen"/>
                  <a:sym typeface="Sen"/>
                </a:rPr>
                <a:t>Rhetorical Strategies</a:t>
              </a:r>
              <a:endParaRPr/>
            </a:p>
          </p:txBody>
        </p:sp>
        <p:sp>
          <p:nvSpPr>
            <p:cNvPr id="87" name="Google Shape;87;p1"/>
            <p:cNvSpPr txBox="1"/>
            <p:nvPr/>
          </p:nvSpPr>
          <p:spPr>
            <a:xfrm>
              <a:off x="0" y="5772573"/>
              <a:ext cx="16869900" cy="7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600" u="none" cap="none" strike="noStrike">
                  <a:solidFill>
                    <a:srgbClr val="1C4F59"/>
                  </a:solidFill>
                  <a:latin typeface="Arial"/>
                  <a:ea typeface="Arial"/>
                  <a:cs typeface="Arial"/>
                  <a:sym typeface="Arial"/>
                </a:rPr>
                <a:t>Ms. B. Goldsby                 '20-'21</a:t>
              </a:r>
              <a:endParaRPr/>
            </a:p>
          </p:txBody>
        </p:sp>
      </p:grpSp>
      <p:sp>
        <p:nvSpPr>
          <p:cNvPr id="88" name="Google Shape;88;p1"/>
          <p:cNvSpPr/>
          <p:nvPr/>
        </p:nvSpPr>
        <p:spPr>
          <a:xfrm>
            <a:off x="0" y="9466902"/>
            <a:ext cx="18288000" cy="820098"/>
          </a:xfrm>
          <a:custGeom>
            <a:rect b="b" l="l" r="r" t="t"/>
            <a:pathLst>
              <a:path extrusionOk="0" h="293951" w="6555032">
                <a:moveTo>
                  <a:pt x="0" y="0"/>
                </a:moveTo>
                <a:lnTo>
                  <a:pt x="6555032" y="0"/>
                </a:lnTo>
                <a:lnTo>
                  <a:pt x="6555032" y="293951"/>
                </a:lnTo>
                <a:lnTo>
                  <a:pt x="0" y="293951"/>
                </a:lnTo>
                <a:close/>
              </a:path>
            </a:pathLst>
          </a:custGeom>
          <a:solidFill>
            <a:srgbClr val="1C4F59"/>
          </a:solidFill>
          <a:ln>
            <a:noFill/>
          </a:ln>
        </p:spPr>
      </p:sp>
      <p:pic>
        <p:nvPicPr>
          <p:cNvPr id="89" name="Google Shape;89;p1"/>
          <p:cNvPicPr preferRelativeResize="0"/>
          <p:nvPr/>
        </p:nvPicPr>
        <p:blipFill rotWithShape="1">
          <a:blip r:embed="rId3">
            <a:alphaModFix/>
          </a:blip>
          <a:srcRect b="0" l="0" r="0" t="0"/>
          <a:stretch/>
        </p:blipFill>
        <p:spPr>
          <a:xfrm>
            <a:off x="6502374" y="6679877"/>
            <a:ext cx="5283251" cy="3189163"/>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rot="-613044">
            <a:off x="793109" y="6292883"/>
            <a:ext cx="3626896" cy="2875139"/>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793684" y="1265158"/>
            <a:ext cx="3149468" cy="3243834"/>
          </a:xfrm>
          <a:prstGeom prst="rect">
            <a:avLst/>
          </a:prstGeom>
          <a:noFill/>
          <a:ln>
            <a:noFill/>
          </a:ln>
        </p:spPr>
      </p:pic>
      <p:pic>
        <p:nvPicPr>
          <p:cNvPr id="92" name="Google Shape;92;p1"/>
          <p:cNvPicPr preferRelativeResize="0"/>
          <p:nvPr/>
        </p:nvPicPr>
        <p:blipFill rotWithShape="1">
          <a:blip r:embed="rId6">
            <a:alphaModFix/>
          </a:blip>
          <a:srcRect b="0" l="0" r="0" t="0"/>
          <a:stretch/>
        </p:blipFill>
        <p:spPr>
          <a:xfrm rot="-1348435">
            <a:off x="15996545" y="1346681"/>
            <a:ext cx="3652766" cy="2417467"/>
          </a:xfrm>
          <a:prstGeom prst="rect">
            <a:avLst/>
          </a:prstGeom>
          <a:noFill/>
          <a:ln>
            <a:noFill/>
          </a:ln>
        </p:spPr>
      </p:pic>
      <p:pic>
        <p:nvPicPr>
          <p:cNvPr id="93" name="Google Shape;93;p1"/>
          <p:cNvPicPr preferRelativeResize="0"/>
          <p:nvPr/>
        </p:nvPicPr>
        <p:blipFill rotWithShape="1">
          <a:blip r:embed="rId7">
            <a:alphaModFix/>
          </a:blip>
          <a:srcRect b="0" l="0" r="0" t="0"/>
          <a:stretch/>
        </p:blipFill>
        <p:spPr>
          <a:xfrm>
            <a:off x="10866238" y="-809340"/>
            <a:ext cx="2493303" cy="2839165"/>
          </a:xfrm>
          <a:prstGeom prst="rect">
            <a:avLst/>
          </a:prstGeom>
          <a:noFill/>
          <a:ln>
            <a:noFill/>
          </a:ln>
        </p:spPr>
      </p:pic>
      <p:pic>
        <p:nvPicPr>
          <p:cNvPr id="94" name="Google Shape;94;p1"/>
          <p:cNvPicPr preferRelativeResize="0"/>
          <p:nvPr/>
        </p:nvPicPr>
        <p:blipFill rotWithShape="1">
          <a:blip r:embed="rId8">
            <a:alphaModFix/>
          </a:blip>
          <a:srcRect b="0" l="0" r="0" t="0"/>
          <a:stretch/>
        </p:blipFill>
        <p:spPr>
          <a:xfrm>
            <a:off x="4646248" y="-1554296"/>
            <a:ext cx="3057724" cy="3108592"/>
          </a:xfrm>
          <a:prstGeom prst="rect">
            <a:avLst/>
          </a:prstGeom>
          <a:noFill/>
          <a:ln>
            <a:noFill/>
          </a:ln>
        </p:spPr>
      </p:pic>
      <p:pic>
        <p:nvPicPr>
          <p:cNvPr id="95" name="Google Shape;95;p1"/>
          <p:cNvPicPr preferRelativeResize="0"/>
          <p:nvPr/>
        </p:nvPicPr>
        <p:blipFill rotWithShape="1">
          <a:blip r:embed="rId9">
            <a:alphaModFix/>
          </a:blip>
          <a:srcRect b="0" l="0" r="0" t="0"/>
          <a:stretch/>
        </p:blipFill>
        <p:spPr>
          <a:xfrm>
            <a:off x="14445633" y="6749961"/>
            <a:ext cx="3169477" cy="28121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ACFD4"/>
        </a:solidFill>
      </p:bgPr>
    </p:bg>
    <p:spTree>
      <p:nvGrpSpPr>
        <p:cNvPr id="99"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b="0" l="0" r="0" t="0"/>
          <a:stretch/>
        </p:blipFill>
        <p:spPr>
          <a:xfrm>
            <a:off x="271130" y="1049242"/>
            <a:ext cx="5833788" cy="4094258"/>
          </a:xfrm>
          <a:prstGeom prst="rect">
            <a:avLst/>
          </a:prstGeom>
          <a:noFill/>
          <a:ln>
            <a:noFill/>
          </a:ln>
        </p:spPr>
      </p:pic>
      <p:grpSp>
        <p:nvGrpSpPr>
          <p:cNvPr id="101" name="Google Shape;101;p2"/>
          <p:cNvGrpSpPr/>
          <p:nvPr/>
        </p:nvGrpSpPr>
        <p:grpSpPr>
          <a:xfrm>
            <a:off x="0" y="9464519"/>
            <a:ext cx="18288000" cy="822481"/>
            <a:chOff x="0" y="0"/>
            <a:chExt cx="24384000" cy="1096641"/>
          </a:xfrm>
        </p:grpSpPr>
        <p:sp>
          <p:nvSpPr>
            <p:cNvPr id="102" name="Google Shape;102;p2"/>
            <p:cNvSpPr/>
            <p:nvPr/>
          </p:nvSpPr>
          <p:spPr>
            <a:xfrm>
              <a:off x="0" y="0"/>
              <a:ext cx="24384000" cy="1096641"/>
            </a:xfrm>
            <a:custGeom>
              <a:rect b="b" l="l" r="r" t="t"/>
              <a:pathLst>
                <a:path extrusionOk="0" h="294805" w="6555032">
                  <a:moveTo>
                    <a:pt x="0" y="0"/>
                  </a:moveTo>
                  <a:lnTo>
                    <a:pt x="6555032" y="0"/>
                  </a:lnTo>
                  <a:lnTo>
                    <a:pt x="6555032" y="294805"/>
                  </a:lnTo>
                  <a:lnTo>
                    <a:pt x="0" y="294805"/>
                  </a:lnTo>
                  <a:close/>
                </a:path>
              </a:pathLst>
            </a:custGeom>
            <a:solidFill>
              <a:srgbClr val="FADECC"/>
            </a:solidFill>
            <a:ln>
              <a:noFill/>
            </a:ln>
          </p:spPr>
        </p:sp>
        <p:sp>
          <p:nvSpPr>
            <p:cNvPr id="103" name="Google Shape;103;p2"/>
            <p:cNvSpPr txBox="1"/>
            <p:nvPr/>
          </p:nvSpPr>
          <p:spPr>
            <a:xfrm>
              <a:off x="14605159" y="349905"/>
              <a:ext cx="9251474" cy="35873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b="0" i="0" lang="en-US" sz="1599" u="none" cap="none" strike="noStrike">
                  <a:solidFill>
                    <a:srgbClr val="1C4F59"/>
                  </a:solidFill>
                  <a:latin typeface="Arial"/>
                  <a:ea typeface="Arial"/>
                  <a:cs typeface="Arial"/>
                  <a:sym typeface="Arial"/>
                </a:rPr>
                <a:t>AICE General Paper l</a:t>
              </a:r>
              <a:endParaRPr/>
            </a:p>
          </p:txBody>
        </p:sp>
      </p:grpSp>
      <p:grpSp>
        <p:nvGrpSpPr>
          <p:cNvPr id="104" name="Google Shape;104;p2"/>
          <p:cNvGrpSpPr/>
          <p:nvPr/>
        </p:nvGrpSpPr>
        <p:grpSpPr>
          <a:xfrm>
            <a:off x="7689472" y="247813"/>
            <a:ext cx="10095231" cy="7534883"/>
            <a:chOff x="0" y="-9525"/>
            <a:chExt cx="13460308" cy="10046510"/>
          </a:xfrm>
        </p:grpSpPr>
        <p:sp>
          <p:nvSpPr>
            <p:cNvPr id="105" name="Google Shape;105;p2"/>
            <p:cNvSpPr txBox="1"/>
            <p:nvPr/>
          </p:nvSpPr>
          <p:spPr>
            <a:xfrm>
              <a:off x="0" y="-9525"/>
              <a:ext cx="13460308" cy="1602084"/>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rPr b="1" i="0" lang="en-US" sz="7961" u="none" cap="none" strike="noStrike">
                  <a:solidFill>
                    <a:srgbClr val="1C4F59"/>
                  </a:solidFill>
                  <a:latin typeface="Sen"/>
                  <a:ea typeface="Sen"/>
                  <a:cs typeface="Sen"/>
                  <a:sym typeface="Sen"/>
                </a:rPr>
                <a:t>What is Rhetoric?</a:t>
              </a:r>
              <a:endParaRPr/>
            </a:p>
          </p:txBody>
        </p:sp>
        <p:sp>
          <p:nvSpPr>
            <p:cNvPr id="106" name="Google Shape;106;p2"/>
            <p:cNvSpPr/>
            <p:nvPr/>
          </p:nvSpPr>
          <p:spPr>
            <a:xfrm>
              <a:off x="0" y="2459406"/>
              <a:ext cx="13460308" cy="7577579"/>
            </a:xfrm>
            <a:custGeom>
              <a:rect b="b" l="l" r="r" t="t"/>
              <a:pathLst>
                <a:path extrusionOk="0" h="2458038" w="4366295">
                  <a:moveTo>
                    <a:pt x="4241834" y="2458038"/>
                  </a:moveTo>
                  <a:lnTo>
                    <a:pt x="124460" y="2458038"/>
                  </a:lnTo>
                  <a:cubicBezTo>
                    <a:pt x="55880" y="2458038"/>
                    <a:pt x="0" y="2402158"/>
                    <a:pt x="0" y="2333578"/>
                  </a:cubicBezTo>
                  <a:lnTo>
                    <a:pt x="0" y="124460"/>
                  </a:lnTo>
                  <a:cubicBezTo>
                    <a:pt x="0" y="55880"/>
                    <a:pt x="55880" y="0"/>
                    <a:pt x="124460" y="0"/>
                  </a:cubicBezTo>
                  <a:lnTo>
                    <a:pt x="4241835" y="0"/>
                  </a:lnTo>
                  <a:cubicBezTo>
                    <a:pt x="4310415" y="0"/>
                    <a:pt x="4366295" y="55880"/>
                    <a:pt x="4366295" y="124460"/>
                  </a:cubicBezTo>
                  <a:lnTo>
                    <a:pt x="4366295" y="2333578"/>
                  </a:lnTo>
                  <a:cubicBezTo>
                    <a:pt x="4366295" y="2402158"/>
                    <a:pt x="4310415" y="2458038"/>
                    <a:pt x="4241835" y="245803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txBox="1"/>
            <p:nvPr/>
          </p:nvSpPr>
          <p:spPr>
            <a:xfrm>
              <a:off x="1459580" y="2051183"/>
              <a:ext cx="10541148" cy="3668628"/>
            </a:xfrm>
            <a:prstGeom prst="rect">
              <a:avLst/>
            </a:prstGeom>
            <a:noFill/>
            <a:ln>
              <a:noFill/>
            </a:ln>
          </p:spPr>
          <p:txBody>
            <a:bodyPr anchorCtr="0" anchor="t" bIns="0" lIns="0" spcFirstLastPara="1" rIns="0" wrap="square" tIns="0">
              <a:spAutoFit/>
            </a:bodyPr>
            <a:lstStyle/>
            <a:p>
              <a:pPr indent="0" lvl="0" marL="0" marR="0" rtl="0" algn="ctr">
                <a:lnSpc>
                  <a:spcPct val="113995"/>
                </a:lnSpc>
                <a:spcBef>
                  <a:spcPts val="0"/>
                </a:spcBef>
                <a:spcAft>
                  <a:spcPts val="0"/>
                </a:spcAft>
                <a:buNone/>
              </a:pPr>
              <a:r>
                <a:rPr b="0" i="0" lang="en-US" sz="4730" u="none" cap="none" strike="noStrike">
                  <a:solidFill>
                    <a:srgbClr val="1C4F59"/>
                  </a:solidFill>
                  <a:latin typeface="Arial"/>
                  <a:ea typeface="Arial"/>
                  <a:cs typeface="Arial"/>
                  <a:sym typeface="Arial"/>
                </a:rPr>
                <a:t>Strategies that help make a speaker/author more effective at influencing the audience</a:t>
              </a:r>
              <a:endParaRPr/>
            </a:p>
          </p:txBody>
        </p:sp>
        <p:sp>
          <p:nvSpPr>
            <p:cNvPr id="108" name="Google Shape;108;p2"/>
            <p:cNvSpPr txBox="1"/>
            <p:nvPr/>
          </p:nvSpPr>
          <p:spPr>
            <a:xfrm>
              <a:off x="1459580" y="5625585"/>
              <a:ext cx="10541148" cy="2728792"/>
            </a:xfrm>
            <a:prstGeom prst="rect">
              <a:avLst/>
            </a:prstGeom>
            <a:noFill/>
            <a:ln>
              <a:noFill/>
            </a:ln>
          </p:spPr>
          <p:txBody>
            <a:bodyPr anchorCtr="0" anchor="t" bIns="0" lIns="0" spcFirstLastPara="1" rIns="0" wrap="square" tIns="0">
              <a:spAutoFit/>
            </a:bodyPr>
            <a:lstStyle/>
            <a:p>
              <a:pPr indent="-227778" lvl="1" marL="455556" marR="0" rtl="0" algn="l">
                <a:lnSpc>
                  <a:spcPct val="149981"/>
                </a:lnSpc>
                <a:spcBef>
                  <a:spcPts val="0"/>
                </a:spcBef>
                <a:spcAft>
                  <a:spcPts val="0"/>
                </a:spcAft>
                <a:buClr>
                  <a:srgbClr val="1C4F59"/>
                </a:buClr>
                <a:buSzPts val="2759"/>
                <a:buFont typeface="Arial"/>
                <a:buChar char="•"/>
              </a:pPr>
              <a:r>
                <a:rPr b="0" i="0" lang="en-US" sz="2759" u="none" cap="none" strike="noStrike">
                  <a:solidFill>
                    <a:srgbClr val="1C4F59"/>
                  </a:solidFill>
                  <a:latin typeface="Arial"/>
                  <a:ea typeface="Arial"/>
                  <a:cs typeface="Arial"/>
                  <a:sym typeface="Arial"/>
                </a:rPr>
                <a:t>Makes the message memorable</a:t>
              </a:r>
              <a:endParaRPr/>
            </a:p>
            <a:p>
              <a:pPr indent="-227778" lvl="1" marL="455556" marR="0" rtl="0" algn="l">
                <a:lnSpc>
                  <a:spcPct val="149981"/>
                </a:lnSpc>
                <a:spcBef>
                  <a:spcPts val="0"/>
                </a:spcBef>
                <a:spcAft>
                  <a:spcPts val="0"/>
                </a:spcAft>
                <a:buClr>
                  <a:srgbClr val="1C4F59"/>
                </a:buClr>
                <a:buSzPts val="2759"/>
                <a:buFont typeface="Arial"/>
                <a:buChar char="•"/>
              </a:pPr>
              <a:r>
                <a:rPr b="0" i="0" lang="en-US" sz="2759" u="none" cap="none" strike="noStrike">
                  <a:solidFill>
                    <a:srgbClr val="1C4F59"/>
                  </a:solidFill>
                  <a:latin typeface="Arial"/>
                  <a:ea typeface="Arial"/>
                  <a:cs typeface="Arial"/>
                  <a:sym typeface="Arial"/>
                </a:rPr>
                <a:t>Connects the speaker to the audience</a:t>
              </a:r>
              <a:endParaRPr/>
            </a:p>
            <a:p>
              <a:pPr indent="-227778" lvl="1" marL="455556" marR="0" rtl="0" algn="l">
                <a:lnSpc>
                  <a:spcPct val="149981"/>
                </a:lnSpc>
                <a:spcBef>
                  <a:spcPts val="0"/>
                </a:spcBef>
                <a:spcAft>
                  <a:spcPts val="0"/>
                </a:spcAft>
                <a:buClr>
                  <a:srgbClr val="1C4F59"/>
                </a:buClr>
                <a:buSzPts val="2759"/>
                <a:buFont typeface="Arial"/>
                <a:buChar char="•"/>
              </a:pPr>
              <a:r>
                <a:rPr b="0" i="0" lang="en-US" sz="2759" u="none" cap="none" strike="noStrike">
                  <a:solidFill>
                    <a:srgbClr val="1C4F59"/>
                  </a:solidFill>
                  <a:latin typeface="Arial"/>
                  <a:ea typeface="Arial"/>
                  <a:cs typeface="Arial"/>
                  <a:sym typeface="Arial"/>
                </a:rPr>
                <a:t>Promotes a specific tone </a:t>
              </a:r>
              <a:endParaRPr/>
            </a:p>
            <a:p>
              <a:pPr indent="-227778" lvl="1" marL="455556" marR="0" rtl="0" algn="l">
                <a:lnSpc>
                  <a:spcPct val="149981"/>
                </a:lnSpc>
                <a:spcBef>
                  <a:spcPts val="0"/>
                </a:spcBef>
                <a:spcAft>
                  <a:spcPts val="0"/>
                </a:spcAft>
                <a:buClr>
                  <a:srgbClr val="1C4F59"/>
                </a:buClr>
                <a:buSzPts val="2759"/>
                <a:buFont typeface="Arial"/>
                <a:buChar char="•"/>
              </a:pPr>
              <a:r>
                <a:rPr b="0" i="0" lang="en-US" sz="2759" u="none" cap="none" strike="noStrike">
                  <a:solidFill>
                    <a:srgbClr val="1C4F59"/>
                  </a:solidFill>
                  <a:latin typeface="Arial"/>
                  <a:ea typeface="Arial"/>
                  <a:cs typeface="Arial"/>
                  <a:sym typeface="Arial"/>
                </a:rPr>
                <a:t>Emphasizes certain details</a:t>
              </a:r>
              <a:endParaRPr/>
            </a:p>
          </p:txBody>
        </p:sp>
      </p:grpSp>
      <p:pic>
        <p:nvPicPr>
          <p:cNvPr id="109" name="Google Shape;109;p2"/>
          <p:cNvPicPr preferRelativeResize="0"/>
          <p:nvPr/>
        </p:nvPicPr>
        <p:blipFill rotWithShape="1">
          <a:blip r:embed="rId4">
            <a:alphaModFix/>
          </a:blip>
          <a:srcRect b="0" l="0" r="0" t="0"/>
          <a:stretch/>
        </p:blipFill>
        <p:spPr>
          <a:xfrm rot="-278263">
            <a:off x="5087762" y="1535339"/>
            <a:ext cx="3703223" cy="82065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9F87"/>
        </a:solidFill>
      </p:bgPr>
    </p:bg>
    <p:spTree>
      <p:nvGrpSpPr>
        <p:cNvPr id="113" name="Shape 113"/>
        <p:cNvGrpSpPr/>
        <p:nvPr/>
      </p:nvGrpSpPr>
      <p:grpSpPr>
        <a:xfrm>
          <a:off x="0" y="0"/>
          <a:ext cx="0" cy="0"/>
          <a:chOff x="0" y="0"/>
          <a:chExt cx="0" cy="0"/>
        </a:xfrm>
      </p:grpSpPr>
      <p:grpSp>
        <p:nvGrpSpPr>
          <p:cNvPr id="114" name="Google Shape;114;p3"/>
          <p:cNvGrpSpPr/>
          <p:nvPr/>
        </p:nvGrpSpPr>
        <p:grpSpPr>
          <a:xfrm>
            <a:off x="0" y="9464519"/>
            <a:ext cx="18288000" cy="822481"/>
            <a:chOff x="0" y="0"/>
            <a:chExt cx="24384000" cy="1096641"/>
          </a:xfrm>
        </p:grpSpPr>
        <p:sp>
          <p:nvSpPr>
            <p:cNvPr id="115" name="Google Shape;115;p3"/>
            <p:cNvSpPr/>
            <p:nvPr/>
          </p:nvSpPr>
          <p:spPr>
            <a:xfrm>
              <a:off x="0" y="0"/>
              <a:ext cx="24384000" cy="1096641"/>
            </a:xfrm>
            <a:custGeom>
              <a:rect b="b" l="l" r="r" t="t"/>
              <a:pathLst>
                <a:path extrusionOk="0" h="294805" w="6555032">
                  <a:moveTo>
                    <a:pt x="0" y="0"/>
                  </a:moveTo>
                  <a:lnTo>
                    <a:pt x="6555032" y="0"/>
                  </a:lnTo>
                  <a:lnTo>
                    <a:pt x="6555032" y="294805"/>
                  </a:lnTo>
                  <a:lnTo>
                    <a:pt x="0" y="294805"/>
                  </a:lnTo>
                  <a:close/>
                </a:path>
              </a:pathLst>
            </a:custGeom>
            <a:solidFill>
              <a:srgbClr val="1C4F59"/>
            </a:solidFill>
            <a:ln>
              <a:noFill/>
            </a:ln>
          </p:spPr>
        </p:sp>
        <p:sp>
          <p:nvSpPr>
            <p:cNvPr id="116" name="Google Shape;116;p3"/>
            <p:cNvSpPr txBox="1"/>
            <p:nvPr/>
          </p:nvSpPr>
          <p:spPr>
            <a:xfrm>
              <a:off x="13473704" y="349905"/>
              <a:ext cx="10382928" cy="35873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600" u="none" cap="none" strike="noStrike">
                  <a:solidFill>
                    <a:srgbClr val="FFFFFF"/>
                  </a:solidFill>
                  <a:latin typeface="Arial"/>
                  <a:ea typeface="Arial"/>
                  <a:cs typeface="Arial"/>
                  <a:sym typeface="Arial"/>
                </a:rPr>
                <a:t>AICE General Paper I</a:t>
              </a:r>
              <a:endParaRPr/>
            </a:p>
          </p:txBody>
        </p:sp>
      </p:grpSp>
      <p:sp>
        <p:nvSpPr>
          <p:cNvPr id="117" name="Google Shape;117;p3"/>
          <p:cNvSpPr/>
          <p:nvPr/>
        </p:nvSpPr>
        <p:spPr>
          <a:xfrm>
            <a:off x="1028700" y="2980705"/>
            <a:ext cx="16230600" cy="5334602"/>
          </a:xfrm>
          <a:custGeom>
            <a:rect b="b" l="l" r="r" t="t"/>
            <a:pathLst>
              <a:path extrusionOk="0" h="2870189" w="87325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txBox="1"/>
          <p:nvPr/>
        </p:nvSpPr>
        <p:spPr>
          <a:xfrm>
            <a:off x="2423681" y="4001533"/>
            <a:ext cx="6348668" cy="397383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4200" u="none" cap="none" strike="noStrike">
                <a:solidFill>
                  <a:srgbClr val="1C4F59"/>
                </a:solidFill>
                <a:latin typeface="Arimo"/>
                <a:ea typeface="Arimo"/>
                <a:cs typeface="Arimo"/>
                <a:sym typeface="Arimo"/>
              </a:rPr>
              <a:t>In order for a speaker or writer to speak or write, they MUST consider both the audience and purpose.</a:t>
            </a:r>
            <a:endParaRPr/>
          </a:p>
        </p:txBody>
      </p:sp>
      <p:pic>
        <p:nvPicPr>
          <p:cNvPr id="119" name="Google Shape;119;p3"/>
          <p:cNvPicPr preferRelativeResize="0"/>
          <p:nvPr/>
        </p:nvPicPr>
        <p:blipFill rotWithShape="1">
          <a:blip r:embed="rId3">
            <a:alphaModFix/>
          </a:blip>
          <a:srcRect b="0" l="0" r="0" t="0"/>
          <a:stretch/>
        </p:blipFill>
        <p:spPr>
          <a:xfrm rot="-494793">
            <a:off x="893631" y="1836727"/>
            <a:ext cx="1785475" cy="2712738"/>
          </a:xfrm>
          <a:prstGeom prst="rect">
            <a:avLst/>
          </a:prstGeom>
          <a:noFill/>
          <a:ln>
            <a:noFill/>
          </a:ln>
        </p:spPr>
      </p:pic>
      <p:pic>
        <p:nvPicPr>
          <p:cNvPr id="120" name="Google Shape;120;p3"/>
          <p:cNvPicPr preferRelativeResize="0"/>
          <p:nvPr/>
        </p:nvPicPr>
        <p:blipFill rotWithShape="1">
          <a:blip r:embed="rId4">
            <a:alphaModFix/>
          </a:blip>
          <a:srcRect b="0" l="0" r="0" t="0"/>
          <a:stretch/>
        </p:blipFill>
        <p:spPr>
          <a:xfrm rot="507119">
            <a:off x="15588798" y="6791856"/>
            <a:ext cx="2147527" cy="2367014"/>
          </a:xfrm>
          <a:prstGeom prst="rect">
            <a:avLst/>
          </a:prstGeom>
          <a:noFill/>
          <a:ln>
            <a:noFill/>
          </a:ln>
        </p:spPr>
      </p:pic>
      <p:sp>
        <p:nvSpPr>
          <p:cNvPr id="121" name="Google Shape;121;p3"/>
          <p:cNvSpPr/>
          <p:nvPr/>
        </p:nvSpPr>
        <p:spPr>
          <a:xfrm>
            <a:off x="10482388" y="4134883"/>
            <a:ext cx="4146593" cy="3590949"/>
          </a:xfrm>
          <a:custGeom>
            <a:rect b="b" l="l" r="r" t="t"/>
            <a:pathLst>
              <a:path extrusionOk="0" h="5499100" w="6350000">
                <a:moveTo>
                  <a:pt x="0" y="5499100"/>
                </a:moveTo>
                <a:lnTo>
                  <a:pt x="3175000" y="0"/>
                </a:lnTo>
                <a:lnTo>
                  <a:pt x="6350000" y="5499100"/>
                </a:lnTo>
                <a:lnTo>
                  <a:pt x="0" y="5499100"/>
                </a:lnTo>
                <a:close/>
              </a:path>
            </a:pathLst>
          </a:custGeom>
          <a:solidFill>
            <a:srgbClr val="F6A5A5"/>
          </a:solidFill>
          <a:ln>
            <a:noFill/>
          </a:ln>
        </p:spPr>
      </p:sp>
      <p:sp>
        <p:nvSpPr>
          <p:cNvPr id="122" name="Google Shape;122;p3"/>
          <p:cNvSpPr txBox="1"/>
          <p:nvPr/>
        </p:nvSpPr>
        <p:spPr>
          <a:xfrm>
            <a:off x="2699202" y="1296266"/>
            <a:ext cx="12889597" cy="9696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400" u="none" cap="none" strike="noStrike">
                <a:solidFill>
                  <a:srgbClr val="FEF4D6"/>
                </a:solidFill>
                <a:latin typeface="Sen"/>
                <a:ea typeface="Sen"/>
                <a:cs typeface="Sen"/>
                <a:sym typeface="Sen"/>
              </a:rPr>
              <a:t>The Rhetorical Triangle</a:t>
            </a:r>
            <a:endParaRPr/>
          </a:p>
        </p:txBody>
      </p:sp>
      <p:sp>
        <p:nvSpPr>
          <p:cNvPr id="123" name="Google Shape;123;p3"/>
          <p:cNvSpPr txBox="1"/>
          <p:nvPr/>
        </p:nvSpPr>
        <p:spPr>
          <a:xfrm>
            <a:off x="3101507" y="3151948"/>
            <a:ext cx="9780218" cy="616204"/>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None/>
            </a:pPr>
            <a:r>
              <a:rPr b="0" i="0" lang="en-US" sz="4200" u="none" cap="none" strike="noStrike">
                <a:solidFill>
                  <a:srgbClr val="94221E"/>
                </a:solidFill>
                <a:latin typeface="Arial"/>
                <a:ea typeface="Arial"/>
                <a:cs typeface="Arial"/>
                <a:sym typeface="Arial"/>
              </a:rPr>
              <a:t>Key to Effective Use of Language:</a:t>
            </a:r>
            <a:endParaRPr/>
          </a:p>
        </p:txBody>
      </p:sp>
      <p:sp>
        <p:nvSpPr>
          <p:cNvPr id="124" name="Google Shape;124;p3"/>
          <p:cNvSpPr txBox="1"/>
          <p:nvPr/>
        </p:nvSpPr>
        <p:spPr>
          <a:xfrm>
            <a:off x="10482388" y="3551318"/>
            <a:ext cx="4146593" cy="583565"/>
          </a:xfrm>
          <a:prstGeom prst="rect">
            <a:avLst/>
          </a:prstGeom>
          <a:noFill/>
          <a:ln>
            <a:noFill/>
          </a:ln>
        </p:spPr>
        <p:txBody>
          <a:bodyPr anchorCtr="0" anchor="t" bIns="0" lIns="0" spcFirstLastPara="1" rIns="0" wrap="square" tIns="0">
            <a:spAutoFit/>
          </a:bodyPr>
          <a:lstStyle/>
          <a:p>
            <a:pPr indent="0" lvl="0" marL="0" marR="0" rtl="0" algn="ctr">
              <a:lnSpc>
                <a:spcPct val="139970"/>
              </a:lnSpc>
              <a:spcBef>
                <a:spcPts val="0"/>
              </a:spcBef>
              <a:spcAft>
                <a:spcPts val="0"/>
              </a:spcAft>
              <a:buNone/>
            </a:pPr>
            <a:r>
              <a:rPr b="1" i="0" lang="en-US" sz="3400" u="none" cap="none" strike="noStrike">
                <a:solidFill>
                  <a:srgbClr val="000000"/>
                </a:solidFill>
                <a:latin typeface="Open Sans"/>
                <a:ea typeface="Open Sans"/>
                <a:cs typeface="Open Sans"/>
                <a:sym typeface="Open Sans"/>
              </a:rPr>
              <a:t>Speaker</a:t>
            </a:r>
            <a:endParaRPr/>
          </a:p>
        </p:txBody>
      </p:sp>
      <p:sp>
        <p:nvSpPr>
          <p:cNvPr id="125" name="Google Shape;125;p3"/>
          <p:cNvSpPr txBox="1"/>
          <p:nvPr/>
        </p:nvSpPr>
        <p:spPr>
          <a:xfrm>
            <a:off x="8409091" y="7650243"/>
            <a:ext cx="4146593" cy="583565"/>
          </a:xfrm>
          <a:prstGeom prst="rect">
            <a:avLst/>
          </a:prstGeom>
          <a:noFill/>
          <a:ln>
            <a:noFill/>
          </a:ln>
        </p:spPr>
        <p:txBody>
          <a:bodyPr anchorCtr="0" anchor="t" bIns="0" lIns="0" spcFirstLastPara="1" rIns="0" wrap="square" tIns="0">
            <a:spAutoFit/>
          </a:bodyPr>
          <a:lstStyle/>
          <a:p>
            <a:pPr indent="0" lvl="0" marL="0" marR="0" rtl="0" algn="ctr">
              <a:lnSpc>
                <a:spcPct val="139970"/>
              </a:lnSpc>
              <a:spcBef>
                <a:spcPts val="0"/>
              </a:spcBef>
              <a:spcAft>
                <a:spcPts val="0"/>
              </a:spcAft>
              <a:buNone/>
            </a:pPr>
            <a:r>
              <a:rPr b="1" i="0" lang="en-US" sz="3400" u="none" cap="none" strike="noStrike">
                <a:solidFill>
                  <a:srgbClr val="000000"/>
                </a:solidFill>
                <a:latin typeface="Open Sans"/>
                <a:ea typeface="Open Sans"/>
                <a:cs typeface="Open Sans"/>
                <a:sym typeface="Open Sans"/>
              </a:rPr>
              <a:t>Audience</a:t>
            </a:r>
            <a:endParaRPr/>
          </a:p>
        </p:txBody>
      </p:sp>
      <p:sp>
        <p:nvSpPr>
          <p:cNvPr id="126" name="Google Shape;126;p3"/>
          <p:cNvSpPr txBox="1"/>
          <p:nvPr/>
        </p:nvSpPr>
        <p:spPr>
          <a:xfrm>
            <a:off x="12515969" y="7650243"/>
            <a:ext cx="4146593" cy="583565"/>
          </a:xfrm>
          <a:prstGeom prst="rect">
            <a:avLst/>
          </a:prstGeom>
          <a:noFill/>
          <a:ln>
            <a:noFill/>
          </a:ln>
        </p:spPr>
        <p:txBody>
          <a:bodyPr anchorCtr="0" anchor="t" bIns="0" lIns="0" spcFirstLastPara="1" rIns="0" wrap="square" tIns="0">
            <a:spAutoFit/>
          </a:bodyPr>
          <a:lstStyle/>
          <a:p>
            <a:pPr indent="0" lvl="0" marL="0" marR="0" rtl="0" algn="ctr">
              <a:lnSpc>
                <a:spcPct val="139970"/>
              </a:lnSpc>
              <a:spcBef>
                <a:spcPts val="0"/>
              </a:spcBef>
              <a:spcAft>
                <a:spcPts val="0"/>
              </a:spcAft>
              <a:buNone/>
            </a:pPr>
            <a:r>
              <a:rPr b="1" i="0" lang="en-US" sz="3400" u="none" cap="none" strike="noStrike">
                <a:solidFill>
                  <a:srgbClr val="000000"/>
                </a:solidFill>
                <a:latin typeface="Open Sans"/>
                <a:ea typeface="Open Sans"/>
                <a:cs typeface="Open Sans"/>
                <a:sym typeface="Open Sans"/>
              </a:rPr>
              <a:t>Purpose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4D6"/>
        </a:solidFill>
      </p:bgPr>
    </p:bg>
    <p:spTree>
      <p:nvGrpSpPr>
        <p:cNvPr id="130" name="Shape 130"/>
        <p:cNvGrpSpPr/>
        <p:nvPr/>
      </p:nvGrpSpPr>
      <p:grpSpPr>
        <a:xfrm>
          <a:off x="0" y="0"/>
          <a:ext cx="0" cy="0"/>
          <a:chOff x="0" y="0"/>
          <a:chExt cx="0" cy="0"/>
        </a:xfrm>
      </p:grpSpPr>
      <p:pic>
        <p:nvPicPr>
          <p:cNvPr id="131" name="Google Shape;131;p4"/>
          <p:cNvPicPr preferRelativeResize="0"/>
          <p:nvPr/>
        </p:nvPicPr>
        <p:blipFill rotWithShape="1">
          <a:blip r:embed="rId3">
            <a:alphaModFix/>
          </a:blip>
          <a:srcRect b="0" l="0" r="0" t="0"/>
          <a:stretch/>
        </p:blipFill>
        <p:spPr>
          <a:xfrm>
            <a:off x="10099270" y="2158803"/>
            <a:ext cx="6925111" cy="3865471"/>
          </a:xfrm>
          <a:prstGeom prst="rect">
            <a:avLst/>
          </a:prstGeom>
          <a:noFill/>
          <a:ln>
            <a:noFill/>
          </a:ln>
        </p:spPr>
      </p:pic>
      <p:pic>
        <p:nvPicPr>
          <p:cNvPr id="132" name="Google Shape;132;p4"/>
          <p:cNvPicPr preferRelativeResize="0"/>
          <p:nvPr/>
        </p:nvPicPr>
        <p:blipFill rotWithShape="1">
          <a:blip r:embed="rId4">
            <a:alphaModFix/>
          </a:blip>
          <a:srcRect b="0" l="0" r="0" t="0"/>
          <a:stretch/>
        </p:blipFill>
        <p:spPr>
          <a:xfrm>
            <a:off x="13389245" y="1505144"/>
            <a:ext cx="3415639" cy="7632712"/>
          </a:xfrm>
          <a:prstGeom prst="rect">
            <a:avLst/>
          </a:prstGeom>
          <a:noFill/>
          <a:ln>
            <a:noFill/>
          </a:ln>
        </p:spPr>
      </p:pic>
      <p:grpSp>
        <p:nvGrpSpPr>
          <p:cNvPr id="133" name="Google Shape;133;p4"/>
          <p:cNvGrpSpPr/>
          <p:nvPr/>
        </p:nvGrpSpPr>
        <p:grpSpPr>
          <a:xfrm>
            <a:off x="685800" y="452027"/>
            <a:ext cx="11499665" cy="8685829"/>
            <a:chOff x="1195889" y="-58592"/>
            <a:chExt cx="15332887" cy="11581105"/>
          </a:xfrm>
        </p:grpSpPr>
        <p:sp>
          <p:nvSpPr>
            <p:cNvPr id="134" name="Google Shape;134;p4"/>
            <p:cNvSpPr txBox="1"/>
            <p:nvPr/>
          </p:nvSpPr>
          <p:spPr>
            <a:xfrm>
              <a:off x="1662635" y="4302132"/>
              <a:ext cx="12007618" cy="791520"/>
            </a:xfrm>
            <a:prstGeom prst="rect">
              <a:avLst/>
            </a:prstGeom>
            <a:noFill/>
            <a:ln>
              <a:noFill/>
            </a:ln>
          </p:spPr>
          <p:txBody>
            <a:bodyPr anchorCtr="0" anchor="t" bIns="0" lIns="0" spcFirstLastPara="1" rIns="0" wrap="square" tIns="0">
              <a:spAutoFit/>
            </a:bodyPr>
            <a:lstStyle/>
            <a:p>
              <a:pPr indent="0" lvl="0" marL="0" marR="0" rtl="0" algn="l">
                <a:lnSpc>
                  <a:spcPct val="252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5" name="Google Shape;135;p4"/>
            <p:cNvSpPr txBox="1"/>
            <p:nvPr/>
          </p:nvSpPr>
          <p:spPr>
            <a:xfrm>
              <a:off x="1662635" y="4378882"/>
              <a:ext cx="12007618" cy="7143631"/>
            </a:xfrm>
            <a:prstGeom prst="rect">
              <a:avLst/>
            </a:prstGeom>
            <a:noFill/>
            <a:ln>
              <a:noFill/>
            </a:ln>
          </p:spPr>
          <p:txBody>
            <a:bodyPr anchorCtr="0" anchor="t" bIns="0" lIns="0" spcFirstLastPara="1" rIns="0" wrap="square" tIns="0">
              <a:spAutoFit/>
            </a:bodyPr>
            <a:lstStyle/>
            <a:p>
              <a:pPr indent="0" lvl="0" marL="0" marR="0" rtl="0" algn="l">
                <a:lnSpc>
                  <a:spcPct val="150013"/>
                </a:lnSpc>
                <a:spcBef>
                  <a:spcPts val="0"/>
                </a:spcBef>
                <a:spcAft>
                  <a:spcPts val="0"/>
                </a:spcAft>
                <a:buNone/>
              </a:pPr>
              <a:r>
                <a:rPr b="0" i="0" lang="en-US" sz="3577" u="none" cap="none" strike="noStrike">
                  <a:solidFill>
                    <a:srgbClr val="1C4F59"/>
                  </a:solidFill>
                  <a:latin typeface="Arial"/>
                  <a:ea typeface="Arial"/>
                  <a:cs typeface="Arial"/>
                  <a:sym typeface="Arial"/>
                </a:rPr>
                <a:t>Topic- The general subject matter or central message the speaker is trying to deliver</a:t>
              </a:r>
              <a:endParaRPr/>
            </a:p>
            <a:p>
              <a:pPr indent="0" lvl="0" marL="0" marR="0" rtl="0" algn="l">
                <a:lnSpc>
                  <a:spcPct val="150013"/>
                </a:lnSpc>
                <a:spcBef>
                  <a:spcPts val="0"/>
                </a:spcBef>
                <a:spcAft>
                  <a:spcPts val="0"/>
                </a:spcAft>
                <a:buNone/>
              </a:pPr>
              <a:r>
                <a:t/>
              </a:r>
              <a:endParaRPr b="0" i="0" sz="3577" u="none" cap="none" strike="noStrike">
                <a:solidFill>
                  <a:srgbClr val="1C4F59"/>
                </a:solidFill>
                <a:latin typeface="Arial"/>
                <a:ea typeface="Arial"/>
                <a:cs typeface="Arial"/>
                <a:sym typeface="Arial"/>
              </a:endParaRPr>
            </a:p>
            <a:p>
              <a:pPr indent="0" lvl="0" marL="0" marR="0" rtl="0" algn="l">
                <a:lnSpc>
                  <a:spcPct val="150013"/>
                </a:lnSpc>
                <a:spcBef>
                  <a:spcPts val="0"/>
                </a:spcBef>
                <a:spcAft>
                  <a:spcPts val="0"/>
                </a:spcAft>
                <a:buNone/>
              </a:pPr>
              <a:r>
                <a:rPr b="0" i="0" lang="en-US" sz="3577" u="none" cap="none" strike="noStrike">
                  <a:solidFill>
                    <a:srgbClr val="1C4F59"/>
                  </a:solidFill>
                  <a:latin typeface="Arial"/>
                  <a:ea typeface="Arial"/>
                  <a:cs typeface="Arial"/>
                  <a:sym typeface="Arial"/>
                </a:rPr>
                <a:t>Diction- Deliberate word choice of the author</a:t>
              </a:r>
              <a:endParaRPr/>
            </a:p>
            <a:p>
              <a:pPr indent="0" lvl="0" marL="0" marR="0" rtl="0" algn="l">
                <a:lnSpc>
                  <a:spcPct val="150013"/>
                </a:lnSpc>
                <a:spcBef>
                  <a:spcPts val="0"/>
                </a:spcBef>
                <a:spcAft>
                  <a:spcPts val="0"/>
                </a:spcAft>
                <a:buNone/>
              </a:pPr>
              <a:r>
                <a:t/>
              </a:r>
              <a:endParaRPr b="0" i="0" sz="3577" u="none" cap="none" strike="noStrike">
                <a:solidFill>
                  <a:srgbClr val="1C4F59"/>
                </a:solidFill>
                <a:latin typeface="Arial"/>
                <a:ea typeface="Arial"/>
                <a:cs typeface="Arial"/>
                <a:sym typeface="Arial"/>
              </a:endParaRPr>
            </a:p>
            <a:p>
              <a:pPr indent="0" lvl="1" marL="0" marR="0" rtl="0" algn="l">
                <a:lnSpc>
                  <a:spcPct val="150013"/>
                </a:lnSpc>
                <a:spcBef>
                  <a:spcPts val="0"/>
                </a:spcBef>
                <a:spcAft>
                  <a:spcPts val="0"/>
                </a:spcAft>
                <a:buNone/>
              </a:pPr>
              <a:r>
                <a:rPr b="0" i="0" lang="en-US" sz="3577" u="none" cap="none" strike="noStrike">
                  <a:solidFill>
                    <a:srgbClr val="1C4F59"/>
                  </a:solidFill>
                  <a:latin typeface="Arial"/>
                  <a:ea typeface="Arial"/>
                  <a:cs typeface="Arial"/>
                  <a:sym typeface="Arial"/>
                </a:rPr>
                <a:t>Tone- The attitude of the speaker about the topic</a:t>
              </a:r>
              <a:endParaRPr/>
            </a:p>
          </p:txBody>
        </p:sp>
        <p:sp>
          <p:nvSpPr>
            <p:cNvPr id="136" name="Google Shape;136;p4"/>
            <p:cNvSpPr txBox="1"/>
            <p:nvPr/>
          </p:nvSpPr>
          <p:spPr>
            <a:xfrm>
              <a:off x="1195889" y="-58592"/>
              <a:ext cx="15332887" cy="3400179"/>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1" i="0" lang="en-US" sz="5633" u="none" cap="none" strike="noStrike">
                  <a:solidFill>
                    <a:srgbClr val="F47064"/>
                  </a:solidFill>
                  <a:latin typeface="Sen"/>
                  <a:ea typeface="Sen"/>
                  <a:cs typeface="Sen"/>
                  <a:sym typeface="Sen"/>
                </a:rPr>
                <a:t>All These Things Change Depending on the Target Audience</a:t>
              </a:r>
              <a:endParaRPr/>
            </a:p>
          </p:txBody>
        </p:sp>
      </p:grpSp>
      <p:grpSp>
        <p:nvGrpSpPr>
          <p:cNvPr id="137" name="Google Shape;137;p4"/>
          <p:cNvGrpSpPr/>
          <p:nvPr/>
        </p:nvGrpSpPr>
        <p:grpSpPr>
          <a:xfrm>
            <a:off x="0" y="9464519"/>
            <a:ext cx="18288000" cy="822481"/>
            <a:chOff x="0" y="0"/>
            <a:chExt cx="24384000" cy="1096641"/>
          </a:xfrm>
        </p:grpSpPr>
        <p:sp>
          <p:nvSpPr>
            <p:cNvPr id="138" name="Google Shape;138;p4"/>
            <p:cNvSpPr/>
            <p:nvPr/>
          </p:nvSpPr>
          <p:spPr>
            <a:xfrm>
              <a:off x="0" y="0"/>
              <a:ext cx="24384000" cy="1096641"/>
            </a:xfrm>
            <a:custGeom>
              <a:rect b="b" l="l" r="r" t="t"/>
              <a:pathLst>
                <a:path extrusionOk="0" h="294805" w="6555032">
                  <a:moveTo>
                    <a:pt x="0" y="0"/>
                  </a:moveTo>
                  <a:lnTo>
                    <a:pt x="6555032" y="0"/>
                  </a:lnTo>
                  <a:lnTo>
                    <a:pt x="6555032" y="294805"/>
                  </a:lnTo>
                  <a:lnTo>
                    <a:pt x="0" y="294805"/>
                  </a:lnTo>
                  <a:close/>
                </a:path>
              </a:pathLst>
            </a:custGeom>
            <a:solidFill>
              <a:srgbClr val="FADECC"/>
            </a:solidFill>
            <a:ln>
              <a:noFill/>
            </a:ln>
          </p:spPr>
        </p:sp>
        <p:sp>
          <p:nvSpPr>
            <p:cNvPr id="139" name="Google Shape;139;p4"/>
            <p:cNvSpPr txBox="1"/>
            <p:nvPr/>
          </p:nvSpPr>
          <p:spPr>
            <a:xfrm>
              <a:off x="14605159" y="349905"/>
              <a:ext cx="9251474" cy="35873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b="0" i="0" lang="en-US" sz="1599" u="none" cap="none" strike="noStrike">
                  <a:solidFill>
                    <a:srgbClr val="1C4F59"/>
                  </a:solidFill>
                  <a:latin typeface="Arial"/>
                  <a:ea typeface="Arial"/>
                  <a:cs typeface="Arial"/>
                  <a:sym typeface="Arial"/>
                </a:rPr>
                <a:t>AICE General Paper l</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4D6"/>
        </a:solidFill>
      </p:bgPr>
    </p:bg>
    <p:spTree>
      <p:nvGrpSpPr>
        <p:cNvPr id="143" name="Shape 143"/>
        <p:cNvGrpSpPr/>
        <p:nvPr/>
      </p:nvGrpSpPr>
      <p:grpSpPr>
        <a:xfrm>
          <a:off x="0" y="0"/>
          <a:ext cx="0" cy="0"/>
          <a:chOff x="0" y="0"/>
          <a:chExt cx="0" cy="0"/>
        </a:xfrm>
      </p:grpSpPr>
      <p:sp>
        <p:nvSpPr>
          <p:cNvPr id="144" name="Google Shape;144;p5"/>
          <p:cNvSpPr/>
          <p:nvPr/>
        </p:nvSpPr>
        <p:spPr>
          <a:xfrm>
            <a:off x="1396358" y="2537436"/>
            <a:ext cx="4448774" cy="5235206"/>
          </a:xfrm>
          <a:custGeom>
            <a:rect b="b" l="l" r="r" t="t"/>
            <a:pathLst>
              <a:path extrusionOk="0" h="2816711" w="2393585">
                <a:moveTo>
                  <a:pt x="2269125" y="2816711"/>
                </a:moveTo>
                <a:lnTo>
                  <a:pt x="124460" y="2816711"/>
                </a:lnTo>
                <a:cubicBezTo>
                  <a:pt x="55880" y="2816711"/>
                  <a:pt x="0" y="2760831"/>
                  <a:pt x="0" y="2692251"/>
                </a:cubicBezTo>
                <a:lnTo>
                  <a:pt x="0" y="124460"/>
                </a:lnTo>
                <a:cubicBezTo>
                  <a:pt x="0" y="55880"/>
                  <a:pt x="55880" y="0"/>
                  <a:pt x="124460" y="0"/>
                </a:cubicBezTo>
                <a:lnTo>
                  <a:pt x="2269125" y="0"/>
                </a:lnTo>
                <a:cubicBezTo>
                  <a:pt x="2337705" y="0"/>
                  <a:pt x="2393585" y="55880"/>
                  <a:pt x="2393585" y="124460"/>
                </a:cubicBezTo>
                <a:lnTo>
                  <a:pt x="2393585" y="2692251"/>
                </a:lnTo>
                <a:cubicBezTo>
                  <a:pt x="2393585" y="2760831"/>
                  <a:pt x="2337705" y="2816711"/>
                  <a:pt x="2269125" y="28167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txBox="1"/>
          <p:nvPr/>
        </p:nvSpPr>
        <p:spPr>
          <a:xfrm>
            <a:off x="1878764" y="2838698"/>
            <a:ext cx="3483961" cy="465179"/>
          </a:xfrm>
          <a:prstGeom prst="rect">
            <a:avLst/>
          </a:prstGeom>
          <a:noFill/>
          <a:ln>
            <a:noFill/>
          </a:ln>
        </p:spPr>
        <p:txBody>
          <a:bodyPr anchorCtr="0" anchor="t" bIns="0" lIns="0" spcFirstLastPara="1" rIns="0" wrap="square" tIns="0">
            <a:spAutoFit/>
          </a:bodyPr>
          <a:lstStyle/>
          <a:p>
            <a:pPr indent="0" lvl="0" marL="0" marR="0" rtl="0" algn="ctr">
              <a:lnSpc>
                <a:spcPct val="113968"/>
              </a:lnSpc>
              <a:spcBef>
                <a:spcPts val="0"/>
              </a:spcBef>
              <a:spcAft>
                <a:spcPts val="0"/>
              </a:spcAft>
              <a:buNone/>
            </a:pPr>
            <a:r>
              <a:rPr b="0" i="0" lang="en-US" sz="3200" u="none" cap="none" strike="noStrike">
                <a:solidFill>
                  <a:srgbClr val="ED5D3D"/>
                </a:solidFill>
                <a:latin typeface="Arial"/>
                <a:ea typeface="Arial"/>
                <a:cs typeface="Arial"/>
                <a:sym typeface="Arial"/>
              </a:rPr>
              <a:t>ETHOS</a:t>
            </a:r>
            <a:endParaRPr/>
          </a:p>
        </p:txBody>
      </p:sp>
      <p:sp>
        <p:nvSpPr>
          <p:cNvPr id="146" name="Google Shape;146;p5"/>
          <p:cNvSpPr txBox="1"/>
          <p:nvPr/>
        </p:nvSpPr>
        <p:spPr>
          <a:xfrm>
            <a:off x="1637561" y="3246727"/>
            <a:ext cx="3966368" cy="452591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00" u="none" cap="none" strike="noStrike">
                <a:solidFill>
                  <a:srgbClr val="1C4F59"/>
                </a:solidFill>
                <a:latin typeface="Arial"/>
                <a:ea typeface="Arial"/>
                <a:cs typeface="Arial"/>
                <a:sym typeface="Arial"/>
              </a:rPr>
              <a:t>Using ethics, morals, and law to persuade an audience. Relying on the speaker's credibility and trustworthiness to gain the audience's trust.</a:t>
            </a:r>
            <a:endParaRPr/>
          </a:p>
        </p:txBody>
      </p:sp>
      <p:grpSp>
        <p:nvGrpSpPr>
          <p:cNvPr id="147" name="Google Shape;147;p5"/>
          <p:cNvGrpSpPr/>
          <p:nvPr/>
        </p:nvGrpSpPr>
        <p:grpSpPr>
          <a:xfrm>
            <a:off x="6929760" y="2583770"/>
            <a:ext cx="4448774" cy="6544355"/>
            <a:chOff x="0" y="0"/>
            <a:chExt cx="5931699" cy="8725807"/>
          </a:xfrm>
        </p:grpSpPr>
        <p:sp>
          <p:nvSpPr>
            <p:cNvPr id="148" name="Google Shape;148;p5"/>
            <p:cNvSpPr/>
            <p:nvPr/>
          </p:nvSpPr>
          <p:spPr>
            <a:xfrm>
              <a:off x="0" y="0"/>
              <a:ext cx="5931699" cy="8725807"/>
            </a:xfrm>
            <a:custGeom>
              <a:rect b="b" l="l" r="r" t="t"/>
              <a:pathLst>
                <a:path extrusionOk="0" h="3108851" w="2113360">
                  <a:moveTo>
                    <a:pt x="1988900" y="3108851"/>
                  </a:moveTo>
                  <a:lnTo>
                    <a:pt x="124460" y="3108851"/>
                  </a:lnTo>
                  <a:cubicBezTo>
                    <a:pt x="55880" y="3108851"/>
                    <a:pt x="0" y="3052971"/>
                    <a:pt x="0" y="2984391"/>
                  </a:cubicBezTo>
                  <a:lnTo>
                    <a:pt x="0" y="124460"/>
                  </a:lnTo>
                  <a:cubicBezTo>
                    <a:pt x="0" y="55880"/>
                    <a:pt x="55880" y="0"/>
                    <a:pt x="124460" y="0"/>
                  </a:cubicBezTo>
                  <a:lnTo>
                    <a:pt x="1988900" y="0"/>
                  </a:lnTo>
                  <a:cubicBezTo>
                    <a:pt x="2057480" y="0"/>
                    <a:pt x="2113360" y="55880"/>
                    <a:pt x="2113360" y="124460"/>
                  </a:cubicBezTo>
                  <a:lnTo>
                    <a:pt x="2113360" y="2984391"/>
                  </a:lnTo>
                  <a:cubicBezTo>
                    <a:pt x="2113360" y="3052971"/>
                    <a:pt x="2057480" y="3108851"/>
                    <a:pt x="1988900" y="310885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txBox="1"/>
            <p:nvPr/>
          </p:nvSpPr>
          <p:spPr>
            <a:xfrm>
              <a:off x="643209" y="918123"/>
              <a:ext cx="4645282" cy="587104"/>
            </a:xfrm>
            <a:prstGeom prst="rect">
              <a:avLst/>
            </a:prstGeom>
            <a:noFill/>
            <a:ln>
              <a:noFill/>
            </a:ln>
          </p:spPr>
          <p:txBody>
            <a:bodyPr anchorCtr="0" anchor="t" bIns="0" lIns="0" spcFirstLastPara="1" rIns="0" wrap="square" tIns="0">
              <a:spAutoFit/>
            </a:bodyPr>
            <a:lstStyle/>
            <a:p>
              <a:pPr indent="0" lvl="0" marL="0" marR="0" rtl="0" algn="ctr">
                <a:lnSpc>
                  <a:spcPct val="114035"/>
                </a:lnSpc>
                <a:spcBef>
                  <a:spcPts val="0"/>
                </a:spcBef>
                <a:spcAft>
                  <a:spcPts val="0"/>
                </a:spcAft>
                <a:buNone/>
              </a:pPr>
              <a:r>
                <a:rPr b="0" i="0" lang="en-US" sz="2964" u="none" cap="none" strike="noStrike">
                  <a:solidFill>
                    <a:srgbClr val="ED5D3D"/>
                  </a:solidFill>
                  <a:latin typeface="Arial"/>
                  <a:ea typeface="Arial"/>
                  <a:cs typeface="Arial"/>
                  <a:sym typeface="Arial"/>
                </a:rPr>
                <a:t>LOGOS</a:t>
              </a:r>
              <a:endParaRPr/>
            </a:p>
          </p:txBody>
        </p:sp>
        <p:sp>
          <p:nvSpPr>
            <p:cNvPr id="150" name="Google Shape;150;p5"/>
            <p:cNvSpPr txBox="1"/>
            <p:nvPr/>
          </p:nvSpPr>
          <p:spPr>
            <a:xfrm>
              <a:off x="643209" y="1756469"/>
              <a:ext cx="4645282" cy="6060740"/>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0" i="0" lang="en-US" sz="2594" u="none" cap="none" strike="noStrike">
                  <a:solidFill>
                    <a:srgbClr val="1C4F59"/>
                  </a:solidFill>
                  <a:latin typeface="Arial"/>
                  <a:ea typeface="Arial"/>
                  <a:cs typeface="Arial"/>
                  <a:sym typeface="Arial"/>
                </a:rPr>
                <a:t>Using logic, facts, and other concrete evidence that can be tested or proven to persuade an audience. Relying on the credibility of the cited sources to gain the audience's understanding</a:t>
              </a:r>
              <a:endParaRPr/>
            </a:p>
          </p:txBody>
        </p:sp>
      </p:grpSp>
      <p:grpSp>
        <p:nvGrpSpPr>
          <p:cNvPr id="151" name="Google Shape;151;p5"/>
          <p:cNvGrpSpPr/>
          <p:nvPr/>
        </p:nvGrpSpPr>
        <p:grpSpPr>
          <a:xfrm>
            <a:off x="12367913" y="2537436"/>
            <a:ext cx="4691166" cy="6390640"/>
            <a:chOff x="0" y="0"/>
            <a:chExt cx="6254888" cy="8520853"/>
          </a:xfrm>
        </p:grpSpPr>
        <p:sp>
          <p:nvSpPr>
            <p:cNvPr id="152" name="Google Shape;152;p5"/>
            <p:cNvSpPr/>
            <p:nvPr/>
          </p:nvSpPr>
          <p:spPr>
            <a:xfrm>
              <a:off x="0" y="0"/>
              <a:ext cx="6254888" cy="8520853"/>
            </a:xfrm>
            <a:custGeom>
              <a:rect b="b" l="l" r="r" t="t"/>
              <a:pathLst>
                <a:path extrusionOk="0" h="2787924" w="2046527">
                  <a:moveTo>
                    <a:pt x="1922067" y="2787924"/>
                  </a:moveTo>
                  <a:lnTo>
                    <a:pt x="124460" y="2787924"/>
                  </a:lnTo>
                  <a:cubicBezTo>
                    <a:pt x="55880" y="2787924"/>
                    <a:pt x="0" y="2732044"/>
                    <a:pt x="0" y="2663464"/>
                  </a:cubicBezTo>
                  <a:lnTo>
                    <a:pt x="0" y="124460"/>
                  </a:lnTo>
                  <a:cubicBezTo>
                    <a:pt x="0" y="55880"/>
                    <a:pt x="55880" y="0"/>
                    <a:pt x="124460" y="0"/>
                  </a:cubicBezTo>
                  <a:lnTo>
                    <a:pt x="1922067" y="0"/>
                  </a:lnTo>
                  <a:cubicBezTo>
                    <a:pt x="1990647" y="0"/>
                    <a:pt x="2046527" y="55880"/>
                    <a:pt x="2046527" y="124460"/>
                  </a:cubicBezTo>
                  <a:lnTo>
                    <a:pt x="2046527" y="2663464"/>
                  </a:lnTo>
                  <a:cubicBezTo>
                    <a:pt x="2046527" y="2732044"/>
                    <a:pt x="1990647" y="2787924"/>
                    <a:pt x="1922067" y="278792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txBox="1"/>
            <p:nvPr/>
          </p:nvSpPr>
          <p:spPr>
            <a:xfrm>
              <a:off x="678254" y="1008441"/>
              <a:ext cx="4898380" cy="630341"/>
            </a:xfrm>
            <a:prstGeom prst="rect">
              <a:avLst/>
            </a:prstGeom>
            <a:noFill/>
            <a:ln>
              <a:noFill/>
            </a:ln>
          </p:spPr>
          <p:txBody>
            <a:bodyPr anchorCtr="0" anchor="t" bIns="0" lIns="0" spcFirstLastPara="1" rIns="0" wrap="square" tIns="0">
              <a:spAutoFit/>
            </a:bodyPr>
            <a:lstStyle/>
            <a:p>
              <a:pPr indent="0" lvl="0" marL="0" marR="0" rtl="0" algn="ctr">
                <a:lnSpc>
                  <a:spcPct val="113968"/>
                </a:lnSpc>
                <a:spcBef>
                  <a:spcPts val="0"/>
                </a:spcBef>
                <a:spcAft>
                  <a:spcPts val="0"/>
                </a:spcAft>
                <a:buNone/>
              </a:pPr>
              <a:r>
                <a:rPr b="0" i="0" lang="en-US" sz="3200" u="none" cap="none" strike="noStrike">
                  <a:solidFill>
                    <a:srgbClr val="ED5D3D"/>
                  </a:solidFill>
                  <a:latin typeface="Arial"/>
                  <a:ea typeface="Arial"/>
                  <a:cs typeface="Arial"/>
                  <a:sym typeface="Arial"/>
                </a:rPr>
                <a:t>PATHOS</a:t>
              </a:r>
              <a:endParaRPr/>
            </a:p>
          </p:txBody>
        </p:sp>
        <p:sp>
          <p:nvSpPr>
            <p:cNvPr id="154" name="Google Shape;154;p5"/>
            <p:cNvSpPr txBox="1"/>
            <p:nvPr/>
          </p:nvSpPr>
          <p:spPr>
            <a:xfrm>
              <a:off x="678254" y="1926973"/>
              <a:ext cx="4898380" cy="5604489"/>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Using relatable content that evokes an emotional response from the audience in order to persuade that audience. Relying on the interests, experiences, and concerns of an audience to connect with them on a personal level. </a:t>
              </a:r>
              <a:endParaRPr/>
            </a:p>
          </p:txBody>
        </p:sp>
      </p:grpSp>
      <p:sp>
        <p:nvSpPr>
          <p:cNvPr id="155" name="Google Shape;155;p5"/>
          <p:cNvSpPr txBox="1"/>
          <p:nvPr/>
        </p:nvSpPr>
        <p:spPr>
          <a:xfrm>
            <a:off x="1396358" y="85725"/>
            <a:ext cx="14880521" cy="245171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8800" u="none" cap="none" strike="noStrike">
                <a:solidFill>
                  <a:srgbClr val="189F87"/>
                </a:solidFill>
                <a:latin typeface="Sen"/>
                <a:ea typeface="Sen"/>
                <a:cs typeface="Sen"/>
                <a:sym typeface="Sen"/>
              </a:rPr>
              <a:t>Rhetorical Devices for Persuasion</a:t>
            </a:r>
            <a:endParaRPr/>
          </a:p>
        </p:txBody>
      </p:sp>
      <p:pic>
        <p:nvPicPr>
          <p:cNvPr id="156" name="Google Shape;156;p5"/>
          <p:cNvPicPr preferRelativeResize="0"/>
          <p:nvPr/>
        </p:nvPicPr>
        <p:blipFill rotWithShape="1">
          <a:blip r:embed="rId3">
            <a:alphaModFix/>
          </a:blip>
          <a:srcRect b="0" l="0" r="0" t="0"/>
          <a:stretch/>
        </p:blipFill>
        <p:spPr>
          <a:xfrm>
            <a:off x="16276878" y="6579473"/>
            <a:ext cx="1564402" cy="1822925"/>
          </a:xfrm>
          <a:prstGeom prst="rect">
            <a:avLst/>
          </a:prstGeom>
          <a:noFill/>
          <a:ln>
            <a:noFill/>
          </a:ln>
        </p:spPr>
      </p:pic>
      <p:pic>
        <p:nvPicPr>
          <p:cNvPr id="157" name="Google Shape;157;p5"/>
          <p:cNvPicPr preferRelativeResize="0"/>
          <p:nvPr/>
        </p:nvPicPr>
        <p:blipFill rotWithShape="1">
          <a:blip r:embed="rId4">
            <a:alphaModFix/>
          </a:blip>
          <a:srcRect b="0" l="0" r="0" t="0"/>
          <a:stretch/>
        </p:blipFill>
        <p:spPr>
          <a:xfrm>
            <a:off x="10652080" y="6776718"/>
            <a:ext cx="1452910" cy="1718495"/>
          </a:xfrm>
          <a:prstGeom prst="rect">
            <a:avLst/>
          </a:prstGeom>
          <a:noFill/>
          <a:ln>
            <a:noFill/>
          </a:ln>
        </p:spPr>
      </p:pic>
      <p:pic>
        <p:nvPicPr>
          <p:cNvPr id="158" name="Google Shape;158;p5"/>
          <p:cNvPicPr preferRelativeResize="0"/>
          <p:nvPr/>
        </p:nvPicPr>
        <p:blipFill rotWithShape="1">
          <a:blip r:embed="rId5">
            <a:alphaModFix/>
          </a:blip>
          <a:srcRect b="0" l="0" r="0" t="0"/>
          <a:stretch/>
        </p:blipFill>
        <p:spPr>
          <a:xfrm rot="4308366">
            <a:off x="5061138" y="6813497"/>
            <a:ext cx="1567988" cy="1485312"/>
          </a:xfrm>
          <a:prstGeom prst="rect">
            <a:avLst/>
          </a:prstGeom>
          <a:noFill/>
          <a:ln>
            <a:noFill/>
          </a:ln>
        </p:spPr>
      </p:pic>
      <p:grpSp>
        <p:nvGrpSpPr>
          <p:cNvPr id="159" name="Google Shape;159;p5"/>
          <p:cNvGrpSpPr/>
          <p:nvPr/>
        </p:nvGrpSpPr>
        <p:grpSpPr>
          <a:xfrm>
            <a:off x="0" y="9464519"/>
            <a:ext cx="18288000" cy="822481"/>
            <a:chOff x="0" y="0"/>
            <a:chExt cx="24384000" cy="1096641"/>
          </a:xfrm>
        </p:grpSpPr>
        <p:sp>
          <p:nvSpPr>
            <p:cNvPr id="160" name="Google Shape;160;p5"/>
            <p:cNvSpPr/>
            <p:nvPr/>
          </p:nvSpPr>
          <p:spPr>
            <a:xfrm>
              <a:off x="0" y="0"/>
              <a:ext cx="24384000" cy="1096641"/>
            </a:xfrm>
            <a:custGeom>
              <a:rect b="b" l="l" r="r" t="t"/>
              <a:pathLst>
                <a:path extrusionOk="0" h="294805" w="6555032">
                  <a:moveTo>
                    <a:pt x="0" y="0"/>
                  </a:moveTo>
                  <a:lnTo>
                    <a:pt x="6555032" y="0"/>
                  </a:lnTo>
                  <a:lnTo>
                    <a:pt x="6555032" y="294805"/>
                  </a:lnTo>
                  <a:lnTo>
                    <a:pt x="0" y="294805"/>
                  </a:lnTo>
                  <a:close/>
                </a:path>
              </a:pathLst>
            </a:custGeom>
            <a:solidFill>
              <a:srgbClr val="FADECC"/>
            </a:solidFill>
            <a:ln>
              <a:noFill/>
            </a:ln>
          </p:spPr>
        </p:sp>
        <p:sp>
          <p:nvSpPr>
            <p:cNvPr id="161" name="Google Shape;161;p5"/>
            <p:cNvSpPr txBox="1"/>
            <p:nvPr/>
          </p:nvSpPr>
          <p:spPr>
            <a:xfrm>
              <a:off x="14605159" y="349905"/>
              <a:ext cx="9251474" cy="35873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b="0" i="0" lang="en-US" sz="1599" u="none" cap="none" strike="noStrike">
                  <a:solidFill>
                    <a:srgbClr val="1C4F59"/>
                  </a:solidFill>
                  <a:latin typeface="Arial"/>
                  <a:ea typeface="Arial"/>
                  <a:cs typeface="Arial"/>
                  <a:sym typeface="Arial"/>
                </a:rPr>
                <a:t>AICE General Paper I</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9F87"/>
        </a:solidFill>
      </p:bgPr>
    </p:bg>
    <p:spTree>
      <p:nvGrpSpPr>
        <p:cNvPr id="165" name="Shape 165"/>
        <p:cNvGrpSpPr/>
        <p:nvPr/>
      </p:nvGrpSpPr>
      <p:grpSpPr>
        <a:xfrm>
          <a:off x="0" y="0"/>
          <a:ext cx="0" cy="0"/>
          <a:chOff x="0" y="0"/>
          <a:chExt cx="0" cy="0"/>
        </a:xfrm>
      </p:grpSpPr>
      <p:sp>
        <p:nvSpPr>
          <p:cNvPr id="166" name="Google Shape;166;p6"/>
          <p:cNvSpPr/>
          <p:nvPr/>
        </p:nvSpPr>
        <p:spPr>
          <a:xfrm>
            <a:off x="1396358" y="3077523"/>
            <a:ext cx="4448774" cy="5288494"/>
          </a:xfrm>
          <a:custGeom>
            <a:rect b="b" l="l" r="r" t="t"/>
            <a:pathLst>
              <a:path extrusionOk="0" h="2845382" w="2393585">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 name="Google Shape;167;p6"/>
          <p:cNvGrpSpPr/>
          <p:nvPr/>
        </p:nvGrpSpPr>
        <p:grpSpPr>
          <a:xfrm>
            <a:off x="1878764" y="4620435"/>
            <a:ext cx="3483961" cy="3466091"/>
            <a:chOff x="0" y="9525"/>
            <a:chExt cx="4645282" cy="4621455"/>
          </a:xfrm>
        </p:grpSpPr>
        <p:sp>
          <p:nvSpPr>
            <p:cNvPr id="168" name="Google Shape;168;p6"/>
            <p:cNvSpPr txBox="1"/>
            <p:nvPr/>
          </p:nvSpPr>
          <p:spPr>
            <a:xfrm>
              <a:off x="0" y="9525"/>
              <a:ext cx="4645282" cy="477393"/>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None/>
              </a:pPr>
              <a:r>
                <a:rPr b="0" i="0" lang="en-US" sz="2400" u="none" cap="none" strike="noStrike">
                  <a:solidFill>
                    <a:srgbClr val="94221E"/>
                  </a:solidFill>
                  <a:latin typeface="Arial"/>
                  <a:ea typeface="Arial"/>
                  <a:cs typeface="Arial"/>
                  <a:sym typeface="Arial"/>
                </a:rPr>
                <a:t>ETHOS</a:t>
              </a:r>
              <a:endParaRPr/>
            </a:p>
          </p:txBody>
        </p:sp>
        <p:sp>
          <p:nvSpPr>
            <p:cNvPr id="169" name="Google Shape;169;p6"/>
            <p:cNvSpPr txBox="1"/>
            <p:nvPr/>
          </p:nvSpPr>
          <p:spPr>
            <a:xfrm>
              <a:off x="0" y="711582"/>
              <a:ext cx="4645282" cy="3919398"/>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Laws</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Years of Experience</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Expert Testimony</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Cultural Values</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Educational Background</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Reviews</a:t>
              </a:r>
              <a:endParaRPr/>
            </a:p>
            <a:p>
              <a:pPr indent="0" lvl="1"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Reputation</a:t>
              </a:r>
              <a:endParaRPr/>
            </a:p>
          </p:txBody>
        </p:sp>
      </p:grpSp>
      <p:sp>
        <p:nvSpPr>
          <p:cNvPr id="170" name="Google Shape;170;p6"/>
          <p:cNvSpPr/>
          <p:nvPr/>
        </p:nvSpPr>
        <p:spPr>
          <a:xfrm>
            <a:off x="6929760" y="3077523"/>
            <a:ext cx="4448774" cy="5288494"/>
          </a:xfrm>
          <a:custGeom>
            <a:rect b="b" l="l" r="r" t="t"/>
            <a:pathLst>
              <a:path extrusionOk="0" h="2845382" w="2393585">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 name="Google Shape;171;p6"/>
          <p:cNvGrpSpPr/>
          <p:nvPr/>
        </p:nvGrpSpPr>
        <p:grpSpPr>
          <a:xfrm>
            <a:off x="7402019" y="4658002"/>
            <a:ext cx="3483961" cy="3889632"/>
            <a:chOff x="0" y="9525"/>
            <a:chExt cx="4645282" cy="5186177"/>
          </a:xfrm>
        </p:grpSpPr>
        <p:sp>
          <p:nvSpPr>
            <p:cNvPr id="172" name="Google Shape;172;p6"/>
            <p:cNvSpPr txBox="1"/>
            <p:nvPr/>
          </p:nvSpPr>
          <p:spPr>
            <a:xfrm>
              <a:off x="0" y="9525"/>
              <a:ext cx="4645282" cy="477393"/>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None/>
              </a:pPr>
              <a:r>
                <a:rPr b="0" i="0" lang="en-US" sz="2400" u="none" cap="none" strike="noStrike">
                  <a:solidFill>
                    <a:srgbClr val="94221E"/>
                  </a:solidFill>
                  <a:latin typeface="Arial"/>
                  <a:ea typeface="Arial"/>
                  <a:cs typeface="Arial"/>
                  <a:sym typeface="Arial"/>
                </a:rPr>
                <a:t>LOGOS</a:t>
              </a:r>
              <a:endParaRPr/>
            </a:p>
          </p:txBody>
        </p:sp>
        <p:sp>
          <p:nvSpPr>
            <p:cNvPr id="173" name="Google Shape;173;p6"/>
            <p:cNvSpPr txBox="1"/>
            <p:nvPr/>
          </p:nvSpPr>
          <p:spPr>
            <a:xfrm>
              <a:off x="0" y="711582"/>
              <a:ext cx="4645282" cy="448412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Statistics</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Percentages</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Price/Sale</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Nutrition Facts</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Biology</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Scientific Facts</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Reasoning</a:t>
              </a:r>
              <a:endParaRPr/>
            </a:p>
            <a:p>
              <a:pPr indent="0" lvl="1" marL="0" marR="0" rtl="0" algn="l">
                <a:lnSpc>
                  <a:spcPct val="139958"/>
                </a:lnSpc>
                <a:spcBef>
                  <a:spcPts val="0"/>
                </a:spcBef>
                <a:spcAft>
                  <a:spcPts val="0"/>
                </a:spcAft>
                <a:buNone/>
              </a:pPr>
              <a:r>
                <a:t/>
              </a:r>
              <a:endParaRPr b="0" i="0" sz="2400" u="none" cap="none" strike="noStrike">
                <a:solidFill>
                  <a:srgbClr val="1C4F59"/>
                </a:solidFill>
                <a:latin typeface="Arial"/>
                <a:ea typeface="Arial"/>
                <a:cs typeface="Arial"/>
                <a:sym typeface="Arial"/>
              </a:endParaRPr>
            </a:p>
          </p:txBody>
        </p:sp>
      </p:grpSp>
      <p:sp>
        <p:nvSpPr>
          <p:cNvPr id="174" name="Google Shape;174;p6"/>
          <p:cNvSpPr/>
          <p:nvPr/>
        </p:nvSpPr>
        <p:spPr>
          <a:xfrm>
            <a:off x="12367913" y="3077523"/>
            <a:ext cx="4448774" cy="5288494"/>
          </a:xfrm>
          <a:custGeom>
            <a:rect b="b" l="l" r="r" t="t"/>
            <a:pathLst>
              <a:path extrusionOk="0" h="2845382" w="2393585">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6"/>
          <p:cNvGrpSpPr/>
          <p:nvPr/>
        </p:nvGrpSpPr>
        <p:grpSpPr>
          <a:xfrm>
            <a:off x="12850319" y="4400651"/>
            <a:ext cx="3483961" cy="3889632"/>
            <a:chOff x="0" y="9525"/>
            <a:chExt cx="4645282" cy="5186177"/>
          </a:xfrm>
        </p:grpSpPr>
        <p:sp>
          <p:nvSpPr>
            <p:cNvPr id="176" name="Google Shape;176;p6"/>
            <p:cNvSpPr txBox="1"/>
            <p:nvPr/>
          </p:nvSpPr>
          <p:spPr>
            <a:xfrm>
              <a:off x="0" y="9525"/>
              <a:ext cx="4645282" cy="477393"/>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None/>
              </a:pPr>
              <a:r>
                <a:rPr b="0" i="0" lang="en-US" sz="2400" u="none" cap="none" strike="noStrike">
                  <a:solidFill>
                    <a:srgbClr val="94221E"/>
                  </a:solidFill>
                  <a:latin typeface="Arial"/>
                  <a:ea typeface="Arial"/>
                  <a:cs typeface="Arial"/>
                  <a:sym typeface="Arial"/>
                </a:rPr>
                <a:t>PATHOS</a:t>
              </a:r>
              <a:endParaRPr/>
            </a:p>
          </p:txBody>
        </p:sp>
        <p:sp>
          <p:nvSpPr>
            <p:cNvPr id="177" name="Google Shape;177;p6"/>
            <p:cNvSpPr txBox="1"/>
            <p:nvPr/>
          </p:nvSpPr>
          <p:spPr>
            <a:xfrm>
              <a:off x="0" y="711582"/>
              <a:ext cx="4645282" cy="448412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Children</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Family/Friends/Love</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Animals</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War/Peace</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Sickness/Health</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Safety</a:t>
              </a:r>
              <a:endParaRPr/>
            </a:p>
            <a:p>
              <a:pPr indent="0" lvl="0"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Music</a:t>
              </a:r>
              <a:endParaRPr/>
            </a:p>
            <a:p>
              <a:pPr indent="0" lvl="1" marL="0" marR="0" rtl="0" algn="l">
                <a:lnSpc>
                  <a:spcPct val="139958"/>
                </a:lnSpc>
                <a:spcBef>
                  <a:spcPts val="0"/>
                </a:spcBef>
                <a:spcAft>
                  <a:spcPts val="0"/>
                </a:spcAft>
                <a:buNone/>
              </a:pPr>
              <a:r>
                <a:rPr b="0" i="0" lang="en-US" sz="2400" u="none" cap="none" strike="noStrike">
                  <a:solidFill>
                    <a:srgbClr val="1C4F59"/>
                  </a:solidFill>
                  <a:latin typeface="Arial"/>
                  <a:ea typeface="Arial"/>
                  <a:cs typeface="Arial"/>
                  <a:sym typeface="Arial"/>
                </a:rPr>
                <a:t>Fun</a:t>
              </a:r>
              <a:endParaRPr/>
            </a:p>
          </p:txBody>
        </p:sp>
      </p:grpSp>
      <p:sp>
        <p:nvSpPr>
          <p:cNvPr id="178" name="Google Shape;178;p6"/>
          <p:cNvSpPr txBox="1"/>
          <p:nvPr/>
        </p:nvSpPr>
        <p:spPr>
          <a:xfrm>
            <a:off x="3003322" y="1419483"/>
            <a:ext cx="12281355" cy="969688"/>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FEF4D6"/>
                </a:solidFill>
                <a:latin typeface="Sen"/>
                <a:ea typeface="Sen"/>
                <a:cs typeface="Sen"/>
                <a:sym typeface="Sen"/>
              </a:rPr>
              <a:t>Look at these Examples!</a:t>
            </a:r>
            <a:endParaRPr/>
          </a:p>
        </p:txBody>
      </p:sp>
      <p:pic>
        <p:nvPicPr>
          <p:cNvPr id="179" name="Google Shape;179;p6"/>
          <p:cNvPicPr preferRelativeResize="0"/>
          <p:nvPr/>
        </p:nvPicPr>
        <p:blipFill rotWithShape="1">
          <a:blip r:embed="rId3">
            <a:alphaModFix/>
          </a:blip>
          <a:srcRect b="0" l="0" r="0" t="0"/>
          <a:stretch/>
        </p:blipFill>
        <p:spPr>
          <a:xfrm>
            <a:off x="2684206" y="2663966"/>
            <a:ext cx="1873079" cy="1929201"/>
          </a:xfrm>
          <a:prstGeom prst="rect">
            <a:avLst/>
          </a:prstGeom>
          <a:noFill/>
          <a:ln>
            <a:noFill/>
          </a:ln>
        </p:spPr>
      </p:pic>
      <p:pic>
        <p:nvPicPr>
          <p:cNvPr id="180" name="Google Shape;180;p6"/>
          <p:cNvPicPr preferRelativeResize="0"/>
          <p:nvPr/>
        </p:nvPicPr>
        <p:blipFill rotWithShape="1">
          <a:blip r:embed="rId4">
            <a:alphaModFix/>
          </a:blip>
          <a:srcRect b="0" l="0" r="0" t="0"/>
          <a:stretch/>
        </p:blipFill>
        <p:spPr>
          <a:xfrm>
            <a:off x="8134720" y="2606276"/>
            <a:ext cx="2018561" cy="2044583"/>
          </a:xfrm>
          <a:prstGeom prst="rect">
            <a:avLst/>
          </a:prstGeom>
          <a:noFill/>
          <a:ln>
            <a:noFill/>
          </a:ln>
        </p:spPr>
      </p:pic>
      <p:pic>
        <p:nvPicPr>
          <p:cNvPr id="181" name="Google Shape;181;p6"/>
          <p:cNvPicPr preferRelativeResize="0"/>
          <p:nvPr/>
        </p:nvPicPr>
        <p:blipFill rotWithShape="1">
          <a:blip r:embed="rId5">
            <a:alphaModFix/>
          </a:blip>
          <a:srcRect b="0" l="0" r="0" t="0"/>
          <a:stretch/>
        </p:blipFill>
        <p:spPr>
          <a:xfrm rot="-344768">
            <a:off x="13271249" y="2517043"/>
            <a:ext cx="2642102" cy="1748591"/>
          </a:xfrm>
          <a:prstGeom prst="rect">
            <a:avLst/>
          </a:prstGeom>
          <a:noFill/>
          <a:ln>
            <a:noFill/>
          </a:ln>
        </p:spPr>
      </p:pic>
      <p:grpSp>
        <p:nvGrpSpPr>
          <p:cNvPr id="182" name="Google Shape;182;p6"/>
          <p:cNvGrpSpPr/>
          <p:nvPr/>
        </p:nvGrpSpPr>
        <p:grpSpPr>
          <a:xfrm>
            <a:off x="0" y="9464519"/>
            <a:ext cx="18288000" cy="822481"/>
            <a:chOff x="0" y="0"/>
            <a:chExt cx="24384000" cy="1096641"/>
          </a:xfrm>
        </p:grpSpPr>
        <p:sp>
          <p:nvSpPr>
            <p:cNvPr id="183" name="Google Shape;183;p6"/>
            <p:cNvSpPr/>
            <p:nvPr/>
          </p:nvSpPr>
          <p:spPr>
            <a:xfrm>
              <a:off x="0" y="0"/>
              <a:ext cx="24384000" cy="1096641"/>
            </a:xfrm>
            <a:custGeom>
              <a:rect b="b" l="l" r="r" t="t"/>
              <a:pathLst>
                <a:path extrusionOk="0" h="294805" w="6555032">
                  <a:moveTo>
                    <a:pt x="0" y="0"/>
                  </a:moveTo>
                  <a:lnTo>
                    <a:pt x="6555032" y="0"/>
                  </a:lnTo>
                  <a:lnTo>
                    <a:pt x="6555032" y="294805"/>
                  </a:lnTo>
                  <a:lnTo>
                    <a:pt x="0" y="294805"/>
                  </a:lnTo>
                  <a:close/>
                </a:path>
              </a:pathLst>
            </a:custGeom>
            <a:solidFill>
              <a:srgbClr val="1C4F59"/>
            </a:solidFill>
            <a:ln>
              <a:noFill/>
            </a:ln>
          </p:spPr>
        </p:sp>
        <p:sp>
          <p:nvSpPr>
            <p:cNvPr id="184" name="Google Shape;184;p6"/>
            <p:cNvSpPr txBox="1"/>
            <p:nvPr/>
          </p:nvSpPr>
          <p:spPr>
            <a:xfrm>
              <a:off x="13473704" y="349905"/>
              <a:ext cx="10382928" cy="35873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600" u="none" cap="none" strike="noStrike">
                  <a:solidFill>
                    <a:srgbClr val="FFFFFF"/>
                  </a:solidFill>
                  <a:latin typeface="Arial"/>
                  <a:ea typeface="Arial"/>
                  <a:cs typeface="Arial"/>
                  <a:sym typeface="Arial"/>
                </a:rPr>
                <a:t>AICE General Paper l</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4D6"/>
        </a:solidFill>
      </p:bgPr>
    </p:bg>
    <p:spTree>
      <p:nvGrpSpPr>
        <p:cNvPr id="188" name="Shape 188"/>
        <p:cNvGrpSpPr/>
        <p:nvPr/>
      </p:nvGrpSpPr>
      <p:grpSpPr>
        <a:xfrm>
          <a:off x="0" y="0"/>
          <a:ext cx="0" cy="0"/>
          <a:chOff x="0" y="0"/>
          <a:chExt cx="0" cy="0"/>
        </a:xfrm>
      </p:grpSpPr>
      <p:sp>
        <p:nvSpPr>
          <p:cNvPr id="189" name="Google Shape;189;p7"/>
          <p:cNvSpPr/>
          <p:nvPr/>
        </p:nvSpPr>
        <p:spPr>
          <a:xfrm>
            <a:off x="1396358" y="3527796"/>
            <a:ext cx="4448774" cy="3676090"/>
          </a:xfrm>
          <a:custGeom>
            <a:rect b="b" l="l" r="r" t="t"/>
            <a:pathLst>
              <a:path extrusionOk="0" h="1977856" w="2393585">
                <a:moveTo>
                  <a:pt x="2269125" y="1977856"/>
                </a:moveTo>
                <a:lnTo>
                  <a:pt x="124460" y="1977856"/>
                </a:lnTo>
                <a:cubicBezTo>
                  <a:pt x="55880" y="1977856"/>
                  <a:pt x="0" y="1921976"/>
                  <a:pt x="0" y="1853396"/>
                </a:cubicBezTo>
                <a:lnTo>
                  <a:pt x="0" y="124460"/>
                </a:lnTo>
                <a:cubicBezTo>
                  <a:pt x="0" y="55880"/>
                  <a:pt x="55880" y="0"/>
                  <a:pt x="124460" y="0"/>
                </a:cubicBezTo>
                <a:lnTo>
                  <a:pt x="2269125" y="0"/>
                </a:lnTo>
                <a:cubicBezTo>
                  <a:pt x="2337705" y="0"/>
                  <a:pt x="2393585" y="55880"/>
                  <a:pt x="2393585" y="124460"/>
                </a:cubicBezTo>
                <a:lnTo>
                  <a:pt x="2393585" y="1853396"/>
                </a:lnTo>
                <a:cubicBezTo>
                  <a:pt x="2393585" y="1921976"/>
                  <a:pt x="2337705" y="1977856"/>
                  <a:pt x="2269125" y="197785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 name="Google Shape;190;p7"/>
          <p:cNvGrpSpPr/>
          <p:nvPr/>
        </p:nvGrpSpPr>
        <p:grpSpPr>
          <a:xfrm>
            <a:off x="1677713" y="3534940"/>
            <a:ext cx="3483961" cy="3421375"/>
            <a:chOff x="0" y="9525"/>
            <a:chExt cx="4645282" cy="4561834"/>
          </a:xfrm>
        </p:grpSpPr>
        <p:sp>
          <p:nvSpPr>
            <p:cNvPr id="191" name="Google Shape;191;p7"/>
            <p:cNvSpPr txBox="1"/>
            <p:nvPr/>
          </p:nvSpPr>
          <p:spPr>
            <a:xfrm>
              <a:off x="0" y="9525"/>
              <a:ext cx="4645282" cy="415184"/>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None/>
              </a:pPr>
              <a:r>
                <a:rPr b="0" i="0" lang="en-US" sz="2100" u="none" cap="none" strike="noStrike">
                  <a:solidFill>
                    <a:srgbClr val="1C4F59"/>
                  </a:solidFill>
                  <a:latin typeface="Arial"/>
                  <a:ea typeface="Arial"/>
                  <a:cs typeface="Arial"/>
                  <a:sym typeface="Arial"/>
                </a:rPr>
                <a:t>Question 1</a:t>
              </a:r>
              <a:endParaRPr/>
            </a:p>
          </p:txBody>
        </p:sp>
        <p:sp>
          <p:nvSpPr>
            <p:cNvPr id="192" name="Google Shape;192;p7"/>
            <p:cNvSpPr txBox="1"/>
            <p:nvPr/>
          </p:nvSpPr>
          <p:spPr>
            <a:xfrm>
              <a:off x="0" y="639847"/>
              <a:ext cx="4645282" cy="393151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00" u="none" cap="none" strike="noStrike">
                  <a:solidFill>
                    <a:srgbClr val="1C4F59"/>
                  </a:solidFill>
                  <a:latin typeface="Arial"/>
                  <a:ea typeface="Arial"/>
                  <a:cs typeface="Arial"/>
                  <a:sym typeface="Arial"/>
                </a:rPr>
                <a:t>Which is the most reliable source of "Input" for a speaker that is trying to persuade an audience?</a:t>
              </a:r>
              <a:endParaRPr/>
            </a:p>
          </p:txBody>
        </p:sp>
      </p:grpSp>
      <p:sp>
        <p:nvSpPr>
          <p:cNvPr id="193" name="Google Shape;193;p7"/>
          <p:cNvSpPr/>
          <p:nvPr/>
        </p:nvSpPr>
        <p:spPr>
          <a:xfrm>
            <a:off x="6929760" y="3527796"/>
            <a:ext cx="4448774" cy="3676090"/>
          </a:xfrm>
          <a:custGeom>
            <a:rect b="b" l="l" r="r" t="t"/>
            <a:pathLst>
              <a:path extrusionOk="0" h="1977856" w="2393585">
                <a:moveTo>
                  <a:pt x="2269125" y="1977856"/>
                </a:moveTo>
                <a:lnTo>
                  <a:pt x="124460" y="1977856"/>
                </a:lnTo>
                <a:cubicBezTo>
                  <a:pt x="55880" y="1977856"/>
                  <a:pt x="0" y="1921976"/>
                  <a:pt x="0" y="1853396"/>
                </a:cubicBezTo>
                <a:lnTo>
                  <a:pt x="0" y="124460"/>
                </a:lnTo>
                <a:cubicBezTo>
                  <a:pt x="0" y="55880"/>
                  <a:pt x="55880" y="0"/>
                  <a:pt x="124460" y="0"/>
                </a:cubicBezTo>
                <a:lnTo>
                  <a:pt x="2269125" y="0"/>
                </a:lnTo>
                <a:cubicBezTo>
                  <a:pt x="2337705" y="0"/>
                  <a:pt x="2393585" y="55880"/>
                  <a:pt x="2393585" y="124460"/>
                </a:cubicBezTo>
                <a:lnTo>
                  <a:pt x="2393585" y="1853396"/>
                </a:lnTo>
                <a:cubicBezTo>
                  <a:pt x="2393585" y="1921976"/>
                  <a:pt x="2337705" y="1977856"/>
                  <a:pt x="2269125" y="197785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 name="Google Shape;194;p7"/>
          <p:cNvGrpSpPr/>
          <p:nvPr/>
        </p:nvGrpSpPr>
        <p:grpSpPr>
          <a:xfrm>
            <a:off x="7130812" y="3534940"/>
            <a:ext cx="3483961" cy="3421375"/>
            <a:chOff x="0" y="9525"/>
            <a:chExt cx="4645282" cy="4561834"/>
          </a:xfrm>
        </p:grpSpPr>
        <p:sp>
          <p:nvSpPr>
            <p:cNvPr id="195" name="Google Shape;195;p7"/>
            <p:cNvSpPr txBox="1"/>
            <p:nvPr/>
          </p:nvSpPr>
          <p:spPr>
            <a:xfrm>
              <a:off x="0" y="9525"/>
              <a:ext cx="4645282" cy="415184"/>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None/>
              </a:pPr>
              <a:r>
                <a:rPr b="0" i="0" lang="en-US" sz="2100" u="none" cap="none" strike="noStrike">
                  <a:solidFill>
                    <a:srgbClr val="1C4F59"/>
                  </a:solidFill>
                  <a:latin typeface="Arial"/>
                  <a:ea typeface="Arial"/>
                  <a:cs typeface="Arial"/>
                  <a:sym typeface="Arial"/>
                </a:rPr>
                <a:t>Question 2</a:t>
              </a:r>
              <a:endParaRPr/>
            </a:p>
          </p:txBody>
        </p:sp>
        <p:sp>
          <p:nvSpPr>
            <p:cNvPr id="196" name="Google Shape;196;p7"/>
            <p:cNvSpPr txBox="1"/>
            <p:nvPr/>
          </p:nvSpPr>
          <p:spPr>
            <a:xfrm>
              <a:off x="0" y="639847"/>
              <a:ext cx="4645282" cy="393151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00" u="none" cap="none" strike="noStrike">
                  <a:solidFill>
                    <a:srgbClr val="1C4F59"/>
                  </a:solidFill>
                  <a:latin typeface="Arial"/>
                  <a:ea typeface="Arial"/>
                  <a:cs typeface="Arial"/>
                  <a:sym typeface="Arial"/>
                </a:rPr>
                <a:t>Why is it important for a persuasive speaker to use all three rhetorical persuasive devices to reach an audience effectively?</a:t>
              </a:r>
              <a:endParaRPr/>
            </a:p>
          </p:txBody>
        </p:sp>
      </p:grpSp>
      <p:sp>
        <p:nvSpPr>
          <p:cNvPr id="197" name="Google Shape;197;p7"/>
          <p:cNvSpPr/>
          <p:nvPr/>
        </p:nvSpPr>
        <p:spPr>
          <a:xfrm>
            <a:off x="12367913" y="3527796"/>
            <a:ext cx="4448774" cy="3676090"/>
          </a:xfrm>
          <a:custGeom>
            <a:rect b="b" l="l" r="r" t="t"/>
            <a:pathLst>
              <a:path extrusionOk="0" h="1977856" w="2393585">
                <a:moveTo>
                  <a:pt x="2269125" y="1977856"/>
                </a:moveTo>
                <a:lnTo>
                  <a:pt x="124460" y="1977856"/>
                </a:lnTo>
                <a:cubicBezTo>
                  <a:pt x="55880" y="1977856"/>
                  <a:pt x="0" y="1921976"/>
                  <a:pt x="0" y="1853396"/>
                </a:cubicBezTo>
                <a:lnTo>
                  <a:pt x="0" y="124460"/>
                </a:lnTo>
                <a:cubicBezTo>
                  <a:pt x="0" y="55880"/>
                  <a:pt x="55880" y="0"/>
                  <a:pt x="124460" y="0"/>
                </a:cubicBezTo>
                <a:lnTo>
                  <a:pt x="2269125" y="0"/>
                </a:lnTo>
                <a:cubicBezTo>
                  <a:pt x="2337705" y="0"/>
                  <a:pt x="2393585" y="55880"/>
                  <a:pt x="2393585" y="124460"/>
                </a:cubicBezTo>
                <a:lnTo>
                  <a:pt x="2393585" y="1853396"/>
                </a:lnTo>
                <a:cubicBezTo>
                  <a:pt x="2393585" y="1921976"/>
                  <a:pt x="2337705" y="1977856"/>
                  <a:pt x="2269125" y="197785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 name="Google Shape;198;p7"/>
          <p:cNvGrpSpPr/>
          <p:nvPr/>
        </p:nvGrpSpPr>
        <p:grpSpPr>
          <a:xfrm>
            <a:off x="12582251" y="3534940"/>
            <a:ext cx="3483961" cy="2429078"/>
            <a:chOff x="0" y="9525"/>
            <a:chExt cx="4645282" cy="3238771"/>
          </a:xfrm>
        </p:grpSpPr>
        <p:sp>
          <p:nvSpPr>
            <p:cNvPr id="199" name="Google Shape;199;p7"/>
            <p:cNvSpPr txBox="1"/>
            <p:nvPr/>
          </p:nvSpPr>
          <p:spPr>
            <a:xfrm>
              <a:off x="0" y="9525"/>
              <a:ext cx="4645282" cy="415184"/>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None/>
              </a:pPr>
              <a:r>
                <a:rPr b="0" i="0" lang="en-US" sz="2100" u="none" cap="none" strike="noStrike">
                  <a:solidFill>
                    <a:srgbClr val="1C4F59"/>
                  </a:solidFill>
                  <a:latin typeface="Arial"/>
                  <a:ea typeface="Arial"/>
                  <a:cs typeface="Arial"/>
                  <a:sym typeface="Arial"/>
                </a:rPr>
                <a:t>Question 3</a:t>
              </a:r>
              <a:endParaRPr/>
            </a:p>
          </p:txBody>
        </p:sp>
        <p:sp>
          <p:nvSpPr>
            <p:cNvPr id="200" name="Google Shape;200;p7"/>
            <p:cNvSpPr txBox="1"/>
            <p:nvPr/>
          </p:nvSpPr>
          <p:spPr>
            <a:xfrm>
              <a:off x="0" y="639847"/>
              <a:ext cx="4645282" cy="260844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00" u="none" cap="none" strike="noStrike">
                  <a:solidFill>
                    <a:srgbClr val="1C4F59"/>
                  </a:solidFill>
                  <a:latin typeface="Arial"/>
                  <a:ea typeface="Arial"/>
                  <a:cs typeface="Arial"/>
                  <a:sym typeface="Arial"/>
                </a:rPr>
                <a:t>Which of these three devices is most effective on you and why?</a:t>
              </a:r>
              <a:endParaRPr/>
            </a:p>
          </p:txBody>
        </p:sp>
      </p:grpSp>
      <p:sp>
        <p:nvSpPr>
          <p:cNvPr id="201" name="Google Shape;201;p7"/>
          <p:cNvSpPr txBox="1"/>
          <p:nvPr/>
        </p:nvSpPr>
        <p:spPr>
          <a:xfrm>
            <a:off x="1396358" y="1627301"/>
            <a:ext cx="15420330" cy="969688"/>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1C4F59"/>
                </a:solidFill>
                <a:latin typeface="Sen"/>
                <a:ea typeface="Sen"/>
                <a:cs typeface="Sen"/>
                <a:sym typeface="Sen"/>
              </a:rPr>
              <a:t>Let's Discuss and Analyze Together</a:t>
            </a:r>
            <a:endParaRPr/>
          </a:p>
        </p:txBody>
      </p:sp>
      <p:pic>
        <p:nvPicPr>
          <p:cNvPr id="202" name="Google Shape;202;p7"/>
          <p:cNvPicPr preferRelativeResize="0"/>
          <p:nvPr/>
        </p:nvPicPr>
        <p:blipFill rotWithShape="1">
          <a:blip r:embed="rId3">
            <a:alphaModFix/>
          </a:blip>
          <a:srcRect b="0" l="0" r="0" t="0"/>
          <a:stretch/>
        </p:blipFill>
        <p:spPr>
          <a:xfrm rot="-1147316">
            <a:off x="4732156" y="6770314"/>
            <a:ext cx="1663039" cy="970610"/>
          </a:xfrm>
          <a:prstGeom prst="rect">
            <a:avLst/>
          </a:prstGeom>
          <a:noFill/>
          <a:ln>
            <a:noFill/>
          </a:ln>
        </p:spPr>
      </p:pic>
      <p:pic>
        <p:nvPicPr>
          <p:cNvPr id="203" name="Google Shape;203;p7"/>
          <p:cNvPicPr preferRelativeResize="0"/>
          <p:nvPr/>
        </p:nvPicPr>
        <p:blipFill rotWithShape="1">
          <a:blip r:embed="rId4">
            <a:alphaModFix/>
          </a:blip>
          <a:srcRect b="0" l="0" r="0" t="0"/>
          <a:stretch/>
        </p:blipFill>
        <p:spPr>
          <a:xfrm>
            <a:off x="15821388" y="6524703"/>
            <a:ext cx="1353395" cy="1375909"/>
          </a:xfrm>
          <a:prstGeom prst="rect">
            <a:avLst/>
          </a:prstGeom>
          <a:noFill/>
          <a:ln>
            <a:noFill/>
          </a:ln>
        </p:spPr>
      </p:pic>
      <p:pic>
        <p:nvPicPr>
          <p:cNvPr id="204" name="Google Shape;204;p7"/>
          <p:cNvPicPr preferRelativeResize="0"/>
          <p:nvPr/>
        </p:nvPicPr>
        <p:blipFill rotWithShape="1">
          <a:blip r:embed="rId5">
            <a:alphaModFix/>
          </a:blip>
          <a:srcRect b="0" l="0" r="0" t="0"/>
          <a:stretch/>
        </p:blipFill>
        <p:spPr>
          <a:xfrm>
            <a:off x="10283400" y="6524703"/>
            <a:ext cx="1501396" cy="1709664"/>
          </a:xfrm>
          <a:prstGeom prst="rect">
            <a:avLst/>
          </a:prstGeom>
          <a:noFill/>
          <a:ln>
            <a:noFill/>
          </a:ln>
        </p:spPr>
      </p:pic>
      <p:grpSp>
        <p:nvGrpSpPr>
          <p:cNvPr id="205" name="Google Shape;205;p7"/>
          <p:cNvGrpSpPr/>
          <p:nvPr/>
        </p:nvGrpSpPr>
        <p:grpSpPr>
          <a:xfrm>
            <a:off x="0" y="9464519"/>
            <a:ext cx="18288000" cy="822481"/>
            <a:chOff x="0" y="0"/>
            <a:chExt cx="24384000" cy="1096641"/>
          </a:xfrm>
        </p:grpSpPr>
        <p:sp>
          <p:nvSpPr>
            <p:cNvPr id="206" name="Google Shape;206;p7"/>
            <p:cNvSpPr/>
            <p:nvPr/>
          </p:nvSpPr>
          <p:spPr>
            <a:xfrm>
              <a:off x="0" y="0"/>
              <a:ext cx="24384000" cy="1096641"/>
            </a:xfrm>
            <a:custGeom>
              <a:rect b="b" l="l" r="r" t="t"/>
              <a:pathLst>
                <a:path extrusionOk="0" h="294805" w="6555032">
                  <a:moveTo>
                    <a:pt x="0" y="0"/>
                  </a:moveTo>
                  <a:lnTo>
                    <a:pt x="6555032" y="0"/>
                  </a:lnTo>
                  <a:lnTo>
                    <a:pt x="6555032" y="294805"/>
                  </a:lnTo>
                  <a:lnTo>
                    <a:pt x="0" y="294805"/>
                  </a:lnTo>
                  <a:close/>
                </a:path>
              </a:pathLst>
            </a:custGeom>
            <a:solidFill>
              <a:srgbClr val="FADECC"/>
            </a:solidFill>
            <a:ln>
              <a:noFill/>
            </a:ln>
          </p:spPr>
        </p:sp>
        <p:sp>
          <p:nvSpPr>
            <p:cNvPr id="207" name="Google Shape;207;p7"/>
            <p:cNvSpPr txBox="1"/>
            <p:nvPr/>
          </p:nvSpPr>
          <p:spPr>
            <a:xfrm>
              <a:off x="14605159" y="349905"/>
              <a:ext cx="9251474" cy="35873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b="0" i="0" lang="en-US" sz="1599" u="none" cap="none" strike="noStrike">
                  <a:solidFill>
                    <a:srgbClr val="1C4F59"/>
                  </a:solidFill>
                  <a:latin typeface="Arial"/>
                  <a:ea typeface="Arial"/>
                  <a:cs typeface="Arial"/>
                  <a:sym typeface="Arial"/>
                </a:rPr>
                <a:t>AICE General Paper l</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Brittany M. Goldsby</dc:creator>
</cp:coreProperties>
</file>