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oboto Slab"/>
      <p:regular r:id="rId43"/>
      <p:bold r:id="rId44"/>
    </p:embeddedFont>
    <p:embeddedFont>
      <p:font typeface="Roboto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  <p:embeddedFont>
      <p:font typeface="Roboto Slab ExtraBold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obotoSlab-bold.fntdata"/><Relationship Id="rId43" Type="http://schemas.openxmlformats.org/officeDocument/2006/relationships/font" Target="fonts/RobotoSlab-regular.fntdata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3" Type="http://schemas.openxmlformats.org/officeDocument/2006/relationships/font" Target="fonts/RobotoSlabExtraBold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8a149fc0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8a149fc0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81806923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81806923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81806923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81806923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81806923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81806923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81806923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81806923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 if you don’t know how it will end yet - your reporting, interviewing and footage/information gathering will guide you!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81806923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81806923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Chronological storytelling is just a timeline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81806923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81806923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81806923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81806923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the class into groups of four, so each group member begins with a different question. Once every student has responded, return discussions to the original owner and </a:t>
            </a:r>
            <a:r>
              <a:rPr lang="en"/>
              <a:t>facilitate</a:t>
            </a:r>
            <a:r>
              <a:rPr lang="en"/>
              <a:t> a discussion. What do you learn from your peer responses? In what ways do you see something that you hadn’t thought of before?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81806923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81806923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81806923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081806923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81806923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81806923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with photograph of subject of practice interview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8180692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8180692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81806923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81806923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b030b39ba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b030b39ba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81806923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81806923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81806923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81806923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818069236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818069236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818069236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81806923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81806923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81806923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81806923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81806923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81806923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81806923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81806923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81806923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8a149fc0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8a149fc0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818069236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818069236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Chronological storytelling is just a timeline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efcef6e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efcef6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Chronological storytelling is just a timeline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818069236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818069236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f2020e5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f2020e5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Chronological storytelling is just a timeline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818069236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818069236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Chronological storytelling is just a timeline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fb383fa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fb383fa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818069236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818069236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8a149fc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8a149fc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8a149fc0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8a149fc0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8180692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8180692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1806923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81806923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81806923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81806923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 we are considering is how do we highlight those in our community who cultivate hope and pride.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81806923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81806923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7" name="Google Shape;57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FRgUgguRCC0" TargetMode="External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ulitzercenter.org/stories/diegos-rebirth" TargetMode="External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document/d/1OzyFt2NHdaaj7rSrgJmsdPuZPY-WxDrpbJ2VgtpeBNk/ed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p8WbzFdvQBRfamOqi3WYitVlMGBWdOGgrL7scySgF6c/edit#slide=id.p" TargetMode="External"/><Relationship Id="rId4" Type="http://schemas.openxmlformats.org/officeDocument/2006/relationships/hyperlink" Target="https://docs.google.com/presentation/d/1p8WbzFdvQBRfamOqi3WYitVlMGBWdOGgrL7scySgF6c/edit#slide=id.p" TargetMode="External"/><Relationship Id="rId5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torycorps.org/participate/great-question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ulitzercenter.org/stories/teenager-starting-over-canada" TargetMode="External"/><Relationship Id="rId4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google.com/document/d/17FtKyUVc6F_xxCMEJRMGgeUWRbAg68H-mgOVjnkru34/edit?usp=sharin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cs.google.com/document/d/1rLGh_TB8Or1RmCprg7UPgphdy9MW9iGEQqaiO1EwsxQ/edit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GpyEIbq-y_6RjIE5UVRdoJcZClHVx1C5VfCd4qr_694/edit" TargetMode="External"/><Relationship Id="rId4" Type="http://schemas.openxmlformats.org/officeDocument/2006/relationships/hyperlink" Target="https://docs.google.com/document/d/1GpyEIbq-y_6RjIE5UVRdoJcZClHVx1C5VfCd4qr_694/edit" TargetMode="External"/><Relationship Id="rId5" Type="http://schemas.openxmlformats.org/officeDocument/2006/relationships/hyperlink" Target="https://pulitzercenter.org/stories/isolation-abby-dreams-space" TargetMode="External"/><Relationship Id="rId6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ulitzercenter.org/people/sindya-bhanoo" TargetMode="External"/><Relationship Id="rId4" Type="http://schemas.openxmlformats.org/officeDocument/2006/relationships/hyperlink" Target="https://pulitzercenter.org/people/helene-goupil" TargetMode="External"/><Relationship Id="rId5" Type="http://schemas.openxmlformats.org/officeDocument/2006/relationships/hyperlink" Target="https://pulitzercenter.org/people/molly-oleson" TargetMode="External"/><Relationship Id="rId6" Type="http://schemas.openxmlformats.org/officeDocument/2006/relationships/hyperlink" Target="https://pulitzercenter.org/people/lydia-chave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4294967295" type="ctrTitle"/>
          </p:nvPr>
        </p:nvSpPr>
        <p:spPr>
          <a:xfrm>
            <a:off x="5283100" y="1166700"/>
            <a:ext cx="3239700" cy="25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Donde Yo Soy: Cultivating Stories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Hope, Pride,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and…</a:t>
            </a:r>
            <a:endParaRPr/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75" y="1041450"/>
            <a:ext cx="4088070" cy="3060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idx="4294967295" type="title"/>
          </p:nvPr>
        </p:nvSpPr>
        <p:spPr>
          <a:xfrm>
            <a:off x="387900" y="222900"/>
            <a:ext cx="8368200" cy="8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50">
                <a:latin typeface="Roboto"/>
                <a:ea typeface="Roboto"/>
                <a:cs typeface="Roboto"/>
                <a:sym typeface="Roboto"/>
              </a:rPr>
              <a:t>CHARACTER TO HIGHLIGHT AND INTERVIEW: Abby</a:t>
            </a:r>
            <a:endParaRPr sz="25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184400"/>
            <a:ext cx="701992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idx="4294967295"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50">
                <a:latin typeface="Roboto"/>
                <a:ea typeface="Roboto"/>
                <a:cs typeface="Roboto"/>
                <a:sym typeface="Roboto"/>
              </a:rPr>
              <a:t>MULTIPLE PERSPECTIVE: Abby’s Mom</a:t>
            </a:r>
            <a:endParaRPr sz="2550"/>
          </a:p>
        </p:txBody>
      </p:sp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4125"/>
            <a:ext cx="68580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idx="4294967295"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Facts/Data or Historical Context</a:t>
            </a:r>
            <a:endParaRPr/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63" y="1144125"/>
            <a:ext cx="799147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idx="4294967295" type="title"/>
          </p:nvPr>
        </p:nvSpPr>
        <p:spPr>
          <a:xfrm>
            <a:off x="387900" y="77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B-Roll</a:t>
            </a:r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6309"/>
            <a:ext cx="3442199" cy="212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019" y="2869600"/>
            <a:ext cx="3569581" cy="21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600" y="3022000"/>
            <a:ext cx="3442205" cy="19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8058" y="305625"/>
            <a:ext cx="3998912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your story in non-linear terms</a:t>
            </a:r>
            <a:endParaRPr/>
          </a:p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You’re not going to tell a story chronologically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Begin arranging your story into different parts 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Lead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Profiles/perspectives of main characters  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Point of conflict or tension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Facts/data and historical context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Other issues raised by story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 Abby lives in isolation in San Francisco's Mission District and does her learning online, she dreams of space and being an astronaut." id="193" name="Google Shape;193;p39" title="Abby Dreams of Spa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675" y="152400"/>
            <a:ext cx="6448650" cy="48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idx="4294967295"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</a:t>
            </a:r>
            <a:r>
              <a:rPr lang="en"/>
              <a:t>Discussion</a:t>
            </a:r>
            <a:endParaRPr/>
          </a:p>
        </p:txBody>
      </p:sp>
      <p:sp>
        <p:nvSpPr>
          <p:cNvPr id="199" name="Google Shape;199;p40"/>
          <p:cNvSpPr txBox="1"/>
          <p:nvPr>
            <p:ph idx="4294967295" type="body"/>
          </p:nvPr>
        </p:nvSpPr>
        <p:spPr>
          <a:xfrm>
            <a:off x="387900" y="1048000"/>
            <a:ext cx="8368200" cy="3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42894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●"/>
            </a:pPr>
            <a:r>
              <a:rPr lang="en" sz="2652">
                <a:latin typeface="Roboto Slab"/>
                <a:ea typeface="Roboto Slab"/>
                <a:cs typeface="Roboto Slab"/>
                <a:sym typeface="Roboto Slab"/>
              </a:rPr>
              <a:t>In what ways can you relate to Abby’s story?</a:t>
            </a:r>
            <a:endParaRPr sz="2652">
              <a:latin typeface="Roboto Slab"/>
              <a:ea typeface="Roboto Slab"/>
              <a:cs typeface="Roboto Slab"/>
              <a:sym typeface="Roboto Slab"/>
            </a:endParaRPr>
          </a:p>
          <a:p>
            <a:pPr indent="-42894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●"/>
            </a:pPr>
            <a:r>
              <a:rPr lang="en" sz="2652">
                <a:latin typeface="Roboto Slab"/>
                <a:ea typeface="Roboto Slab"/>
                <a:cs typeface="Roboto Slab"/>
                <a:sym typeface="Roboto Slab"/>
              </a:rPr>
              <a:t>What elements of Abby’s story are the most powerful?</a:t>
            </a:r>
            <a:endParaRPr sz="2652">
              <a:latin typeface="Roboto Slab"/>
              <a:ea typeface="Roboto Slab"/>
              <a:cs typeface="Roboto Slab"/>
              <a:sym typeface="Roboto Slab"/>
            </a:endParaRPr>
          </a:p>
          <a:p>
            <a:pPr indent="-42894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●"/>
            </a:pPr>
            <a:r>
              <a:rPr lang="en" sz="2652">
                <a:latin typeface="Roboto Slab"/>
                <a:ea typeface="Roboto Slab"/>
                <a:cs typeface="Roboto Slab"/>
                <a:sym typeface="Roboto Slab"/>
              </a:rPr>
              <a:t>What emotions did Abby’s story convey?</a:t>
            </a:r>
            <a:endParaRPr sz="2652">
              <a:latin typeface="Roboto Slab"/>
              <a:ea typeface="Roboto Slab"/>
              <a:cs typeface="Roboto Slab"/>
              <a:sym typeface="Roboto Slab"/>
            </a:endParaRPr>
          </a:p>
          <a:p>
            <a:pPr indent="-42894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●"/>
            </a:pPr>
            <a:r>
              <a:rPr lang="en" sz="2652">
                <a:latin typeface="Roboto Slab"/>
                <a:ea typeface="Roboto Slab"/>
                <a:cs typeface="Roboto Slab"/>
                <a:sym typeface="Roboto Slab"/>
              </a:rPr>
              <a:t>In what ways can we find hope or pride in Abby’s story?</a:t>
            </a:r>
            <a:endParaRPr sz="2652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 Slab"/>
                <a:ea typeface="Roboto Slab"/>
                <a:cs typeface="Roboto Slab"/>
                <a:sym typeface="Roboto Slab"/>
              </a:rPr>
              <a:t>Write your question and response at the top of the page. Then pass your paper to a peer. Now, </a:t>
            </a:r>
            <a:r>
              <a:rPr lang="en" sz="2300">
                <a:latin typeface="Roboto Slab"/>
                <a:ea typeface="Roboto Slab"/>
                <a:cs typeface="Roboto Slab"/>
                <a:sym typeface="Roboto Slab"/>
              </a:rPr>
              <a:t>respond to both the original question and your peer’s response to it. </a:t>
            </a:r>
            <a:endParaRPr sz="23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5">
                <a:latin typeface="Roboto Slab"/>
                <a:ea typeface="Roboto Slab"/>
                <a:cs typeface="Roboto Slab"/>
                <a:sym typeface="Roboto Slab"/>
              </a:rPr>
              <a:t>Ways to respond include:</a:t>
            </a:r>
            <a:r>
              <a:rPr b="1" i="1" lang="en" sz="3005">
                <a:latin typeface="Roboto Slab"/>
                <a:ea typeface="Roboto Slab"/>
                <a:cs typeface="Roboto Slab"/>
                <a:sym typeface="Roboto Slab"/>
              </a:rPr>
              <a:t> connect, expand, provide an additional example, illuminate a different point of view, ask a question.</a:t>
            </a:r>
            <a:endParaRPr b="1" i="1" sz="3005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idx="4294967295" type="title"/>
          </p:nvPr>
        </p:nvSpPr>
        <p:spPr>
          <a:xfrm>
            <a:off x="5814800" y="1394550"/>
            <a:ext cx="3174000" cy="23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Three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Visual Storytelling with </a:t>
            </a:r>
            <a:r>
              <a:rPr lang="en" u="sng">
                <a:solidFill>
                  <a:schemeClr val="hlink"/>
                </a:solidFill>
                <a:hlinkClick r:id="rId3"/>
              </a:rPr>
              <a:t>Diego’s Rebirth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295400"/>
            <a:ext cx="5357600" cy="227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/>
          <p:nvPr>
            <p:ph idx="4294967295" type="title"/>
          </p:nvPr>
        </p:nvSpPr>
        <p:spPr>
          <a:xfrm>
            <a:off x="387900" y="336350"/>
            <a:ext cx="8368200" cy="41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77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 Storytelling Planner</a:t>
            </a:r>
            <a:endParaRPr sz="377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Roll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List images of Diego that stand out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List things that Diego says that stand out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Roll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List other images that stand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/>
          <p:nvPr>
            <p:ph idx="4294967295" type="title"/>
          </p:nvPr>
        </p:nvSpPr>
        <p:spPr>
          <a:xfrm>
            <a:off x="6043400" y="925000"/>
            <a:ext cx="2515500" cy="28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Four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Planning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14400"/>
            <a:ext cx="5205200" cy="32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4294967295" type="ctrTitle"/>
          </p:nvPr>
        </p:nvSpPr>
        <p:spPr>
          <a:xfrm>
            <a:off x="5359300" y="1878000"/>
            <a:ext cx="3344100" cy="13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My People: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My Strength </a:t>
            </a:r>
            <a:endParaRPr/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2675" y="373150"/>
            <a:ext cx="3344100" cy="4459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idx="4294967295" type="title"/>
          </p:nvPr>
        </p:nvSpPr>
        <p:spPr>
          <a:xfrm>
            <a:off x="502250" y="1006625"/>
            <a:ext cx="8253600" cy="27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Tips for a Great Interview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800" u="sng">
                <a:hlinkClick r:id="rId3"/>
              </a:rPr>
              <a:t>Plan your interview.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800"/>
              <a:t>Ask warm up questions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800"/>
              <a:t>Ask open-ended questions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800"/>
              <a:t>Ask follow-up questions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800"/>
              <a:t>Think of it as a conversation </a:t>
            </a:r>
            <a:endParaRPr sz="2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(go with the flow)</a:t>
            </a:r>
            <a:endParaRPr sz="5477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/>
          <p:nvPr>
            <p:ph idx="4294967295" type="title"/>
          </p:nvPr>
        </p:nvSpPr>
        <p:spPr>
          <a:xfrm>
            <a:off x="340125" y="98000"/>
            <a:ext cx="8536500" cy="14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Highlight Your Favorite Lines–This is your A Roll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77"/>
          </a:p>
        </p:txBody>
      </p:sp>
      <p:pic>
        <p:nvPicPr>
          <p:cNvPr id="227" name="Google Shape;2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663650"/>
            <a:ext cx="3746699" cy="432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300" y="663650"/>
            <a:ext cx="3931725" cy="432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>
            <p:ph idx="4294967295" type="title"/>
          </p:nvPr>
        </p:nvSpPr>
        <p:spPr>
          <a:xfrm>
            <a:off x="5510000" y="925000"/>
            <a:ext cx="3474600" cy="28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Five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B Roll with </a:t>
            </a:r>
            <a:r>
              <a:rPr lang="en" u="sng">
                <a:solidFill>
                  <a:schemeClr val="hlink"/>
                </a:solidFill>
                <a:hlinkClick r:id="rId3"/>
              </a:rPr>
              <a:t>Ibraheem</a:t>
            </a:r>
            <a:r>
              <a:rPr lang="en"/>
              <a:t>, A Teenage Boy in Canada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34" name="Google Shape;23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119363"/>
            <a:ext cx="5205200" cy="29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/>
          <p:nvPr>
            <p:ph idx="4294967295" type="title"/>
          </p:nvPr>
        </p:nvSpPr>
        <p:spPr>
          <a:xfrm>
            <a:off x="387900" y="336350"/>
            <a:ext cx="8368200" cy="35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400"/>
              <a:t>On your Visual Storytelling Planner, record powerful text that stands out and the image that is juxtaposed.</a:t>
            </a:r>
            <a:endParaRPr sz="3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400"/>
              <a:t>Why do you think the visual storytellers juxtaposed those words and image?</a:t>
            </a:r>
            <a:endParaRPr sz="3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/>
          <p:nvPr>
            <p:ph idx="4294967295" type="ctrTitle"/>
          </p:nvPr>
        </p:nvSpPr>
        <p:spPr>
          <a:xfrm>
            <a:off x="125" y="346375"/>
            <a:ext cx="9144000" cy="5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Incorporating B-roll </a:t>
            </a:r>
            <a:endParaRPr/>
          </a:p>
        </p:txBody>
      </p:sp>
      <p:sp>
        <p:nvSpPr>
          <p:cNvPr id="245" name="Google Shape;245;p48"/>
          <p:cNvSpPr txBox="1"/>
          <p:nvPr>
            <p:ph idx="4294967295" type="subTitle"/>
          </p:nvPr>
        </p:nvSpPr>
        <p:spPr>
          <a:xfrm>
            <a:off x="138750" y="1573800"/>
            <a:ext cx="4033200" cy="19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Visually compelling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Enhances story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Amplifies themes &amp; emotions</a:t>
            </a:r>
            <a:endParaRPr sz="2700"/>
          </a:p>
        </p:txBody>
      </p:sp>
      <p:pic>
        <p:nvPicPr>
          <p:cNvPr id="246" name="Google Shape;2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375" y="1552099"/>
            <a:ext cx="5039025" cy="20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9"/>
          <p:cNvPicPr preferRelativeResize="0"/>
          <p:nvPr/>
        </p:nvPicPr>
        <p:blipFill rotWithShape="1">
          <a:blip r:embed="rId3">
            <a:alphaModFix/>
          </a:blip>
          <a:srcRect b="1506" l="2037" r="0" t="0"/>
          <a:stretch/>
        </p:blipFill>
        <p:spPr>
          <a:xfrm>
            <a:off x="519299" y="1144125"/>
            <a:ext cx="8105401" cy="31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9"/>
          <p:cNvSpPr txBox="1"/>
          <p:nvPr>
            <p:ph idx="4294967295" type="title"/>
          </p:nvPr>
        </p:nvSpPr>
        <p:spPr>
          <a:xfrm>
            <a:off x="519300" y="458025"/>
            <a:ext cx="8236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B-roll tips</a:t>
            </a:r>
            <a:endParaRPr/>
          </a:p>
        </p:txBody>
      </p:sp>
      <p:sp>
        <p:nvSpPr>
          <p:cNvPr id="253" name="Google Shape;253;p49"/>
          <p:cNvSpPr txBox="1"/>
          <p:nvPr>
            <p:ph idx="4294967295" type="body"/>
          </p:nvPr>
        </p:nvSpPr>
        <p:spPr>
          <a:xfrm>
            <a:off x="519300" y="2632825"/>
            <a:ext cx="3381000" cy="15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Variety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Tight, medium and wide shots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Overshoot B-roll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/>
          <p:nvPr>
            <p:ph idx="4294967295" type="title"/>
          </p:nvPr>
        </p:nvSpPr>
        <p:spPr>
          <a:xfrm>
            <a:off x="387900" y="869750"/>
            <a:ext cx="8368200" cy="268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Return to your interview. </a:t>
            </a:r>
            <a:endParaRPr sz="34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400"/>
              <a:t>Highlight the most powerful and important things that your person said.</a:t>
            </a:r>
            <a:endParaRPr sz="34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400"/>
              <a:t>For </a:t>
            </a:r>
            <a:r>
              <a:rPr lang="en" sz="3400"/>
              <a:t>each</a:t>
            </a:r>
            <a:r>
              <a:rPr lang="en" sz="3400"/>
              <a:t>, brainstorm B roll images that you could shoot to enhance meaning.</a:t>
            </a:r>
            <a:endParaRPr sz="3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/>
          <p:nvPr>
            <p:ph idx="4294967295" type="title"/>
          </p:nvPr>
        </p:nvSpPr>
        <p:spPr>
          <a:xfrm>
            <a:off x="6012250" y="1583550"/>
            <a:ext cx="29724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Six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Supporting Interview</a:t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64" name="Google Shape;2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227005"/>
            <a:ext cx="5205198" cy="268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/>
          <p:nvPr>
            <p:ph idx="4294967295" type="title"/>
          </p:nvPr>
        </p:nvSpPr>
        <p:spPr>
          <a:xfrm>
            <a:off x="387900" y="869750"/>
            <a:ext cx="8368200" cy="33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hlink"/>
                </a:solidFill>
                <a:hlinkClick r:id="rId3"/>
              </a:rPr>
              <a:t>Supporting Interview Questions</a:t>
            </a:r>
            <a:endParaRPr sz="34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400"/>
              <a:t>Decide who you will interview to enhance the story of your subject.</a:t>
            </a:r>
            <a:endParaRPr sz="34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400"/>
              <a:t>Plan your interview questions.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Homework: conduct your interview.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3"/>
          <p:cNvSpPr txBox="1"/>
          <p:nvPr>
            <p:ph idx="4294967295" type="title"/>
          </p:nvPr>
        </p:nvSpPr>
        <p:spPr>
          <a:xfrm>
            <a:off x="6218375" y="925000"/>
            <a:ext cx="2613900" cy="28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Seven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Story by Juxtaposing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and Text</a:t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75" name="Google Shape;275;p53"/>
          <p:cNvPicPr preferRelativeResize="0"/>
          <p:nvPr/>
        </p:nvPicPr>
        <p:blipFill rotWithShape="1">
          <a:blip r:embed="rId3">
            <a:alphaModFix/>
          </a:blip>
          <a:srcRect b="2200" l="0" r="0" t="0"/>
          <a:stretch/>
        </p:blipFill>
        <p:spPr>
          <a:xfrm>
            <a:off x="381000" y="914400"/>
            <a:ext cx="5707449" cy="319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100" y="1719425"/>
            <a:ext cx="9144000" cy="15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do young people need most right now?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5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 txBox="1"/>
          <p:nvPr>
            <p:ph idx="4294967295" type="body"/>
          </p:nvPr>
        </p:nvSpPr>
        <p:spPr>
          <a:xfrm>
            <a:off x="387900" y="372325"/>
            <a:ext cx="8368200" cy="4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Begin juxtaposing different text and images: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Voice of main character  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Voice of support interview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Moments that cultivate hope and pride</a:t>
            </a:r>
            <a:endParaRPr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Now arrange your slides considering: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Lead image/text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Moments of tension/conflict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High points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Final image/text</a:t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200"/>
              <a:t>Suggestion–print out all of your slides and then move them like puzzle pieces in order to tell the most powerful story.</a:t>
            </a:r>
            <a:endParaRPr i="1"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6"/>
          <p:cNvSpPr txBox="1"/>
          <p:nvPr>
            <p:ph idx="4294967295" type="title"/>
          </p:nvPr>
        </p:nvSpPr>
        <p:spPr>
          <a:xfrm>
            <a:off x="6218375" y="925000"/>
            <a:ext cx="2613900" cy="28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Eight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Revision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>
              <a:solidFill>
                <a:schemeClr val="accent5"/>
              </a:solidFill>
            </a:endParaRPr>
          </a:p>
        </p:txBody>
      </p:sp>
      <p:pic>
        <p:nvPicPr>
          <p:cNvPr id="291" name="Google Shape;291;p56"/>
          <p:cNvPicPr preferRelativeResize="0"/>
          <p:nvPr/>
        </p:nvPicPr>
        <p:blipFill rotWithShape="1">
          <a:blip r:embed="rId3">
            <a:alphaModFix/>
          </a:blip>
          <a:srcRect b="5515" l="0" r="0" t="5524"/>
          <a:stretch/>
        </p:blipFill>
        <p:spPr>
          <a:xfrm>
            <a:off x="477200" y="723101"/>
            <a:ext cx="5532300" cy="36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7"/>
          <p:cNvSpPr txBox="1"/>
          <p:nvPr>
            <p:ph idx="4294967295" type="body"/>
          </p:nvPr>
        </p:nvSpPr>
        <p:spPr>
          <a:xfrm>
            <a:off x="387900" y="296125"/>
            <a:ext cx="8368200" cy="45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oboto Slab ExtraBold"/>
                <a:ea typeface="Roboto Slab ExtraBold"/>
                <a:cs typeface="Roboto Slab ExtraBold"/>
                <a:sym typeface="Roboto Slab ExtraBold"/>
              </a:rPr>
              <a:t>DUE TODAY!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oboto Slab"/>
              <a:buAutoNum type="arabicPeriod"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Finish and print out at least one slide.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oboto Slab"/>
              <a:buAutoNum type="alphaLcPeriod"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If you haven’t interviewed, then YOUR VOICE IS B ROLL. 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oboto Slab"/>
              <a:buAutoNum type="alphaLcPeriod"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If you don’t have any pictures, find one on your phone or take one now.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oboto Slab"/>
              <a:buAutoNum type="arabicPeriod"/>
            </a:pPr>
            <a:r>
              <a:rPr lang="en" sz="31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Exit Ticket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8"/>
          <p:cNvSpPr txBox="1"/>
          <p:nvPr>
            <p:ph idx="4294967295" type="body"/>
          </p:nvPr>
        </p:nvSpPr>
        <p:spPr>
          <a:xfrm>
            <a:off x="387900" y="296125"/>
            <a:ext cx="8368200" cy="4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rabi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Share your Visual Storytelling Planner: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Who do you want to highlight?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What do you appreciate most about them?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How do they cultivate hope and pride?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rabi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Share your storyboards. 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rabi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Provide suggestions for: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Additional interview questions for the subject or someone else. What are you curious about?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Additional images of the subject. 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Additional B roll images.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AutoNum type="alphaLcPeriod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Options for sequencing. (Great OPENING and ENDING.)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9"/>
          <p:cNvSpPr txBox="1"/>
          <p:nvPr>
            <p:ph idx="4294967295" type="title"/>
          </p:nvPr>
        </p:nvSpPr>
        <p:spPr>
          <a:xfrm>
            <a:off x="455175" y="257925"/>
            <a:ext cx="8253900" cy="4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Stories that Cultivate Hope and Pride Criteria</a:t>
            </a:r>
            <a:endParaRPr b="1" sz="1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Purpose–</a:t>
            </a:r>
            <a:r>
              <a:rPr lang="en" sz="1700"/>
              <a:t>you have a clear purpose.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en" sz="1700"/>
              <a:t>Your project cultivates hope, pride, or something else that young people need in their lives at this moment.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Text</a:t>
            </a:r>
            <a:r>
              <a:rPr lang="en" sz="1700"/>
              <a:t>--you have excerpts from at least two interviews that amplify how your subject creates hope and pride in your community.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Images</a:t>
            </a:r>
            <a:r>
              <a:rPr lang="en" sz="1700"/>
              <a:t>--you have A and B roll images that amplify your subject’s story.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Juxtaposition</a:t>
            </a:r>
            <a:r>
              <a:rPr lang="en" sz="1700"/>
              <a:t>--You have juxtaposed text and images in meaningful and powerful ways.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Structure</a:t>
            </a:r>
            <a:r>
              <a:rPr lang="en" sz="1700"/>
              <a:t>--You have ordered your slides to enhance the impact of your story. You have a great title, opening, and ending.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" sz="1700"/>
              <a:t>Style</a:t>
            </a:r>
            <a:r>
              <a:rPr lang="en" sz="1700"/>
              <a:t>--you have a consistent and effective style that doesn’t distract your audience.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/>
          <p:nvPr>
            <p:ph idx="4294967295" type="title"/>
          </p:nvPr>
        </p:nvSpPr>
        <p:spPr>
          <a:xfrm>
            <a:off x="910975" y="1534600"/>
            <a:ext cx="7287900" cy="19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Cultivating Hope and Pride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77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idx="4294967295" type="ctrTitle"/>
          </p:nvPr>
        </p:nvSpPr>
        <p:spPr>
          <a:xfrm>
            <a:off x="559550" y="398125"/>
            <a:ext cx="8051400" cy="43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/>
              <a:t>My People: My Stories Photo Collage</a:t>
            </a:r>
            <a:endParaRPr b="1" sz="2520"/>
          </a:p>
          <a:p>
            <a:pPr indent="-3759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●"/>
            </a:pPr>
            <a:r>
              <a:rPr lang="en" sz="2320"/>
              <a:t>Create a photo collage of the people who matter most to you. (Use photos and/or symbols)</a:t>
            </a:r>
            <a:endParaRPr sz="2320"/>
          </a:p>
          <a:p>
            <a:pPr indent="-3759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●"/>
            </a:pPr>
            <a:r>
              <a:rPr lang="en" sz="2320"/>
              <a:t>Include the people that cultivate a sense of hope and pride in our community.</a:t>
            </a:r>
            <a:endParaRPr sz="2320"/>
          </a:p>
          <a:p>
            <a:pPr indent="-3759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●"/>
            </a:pPr>
            <a:r>
              <a:rPr lang="en" sz="2320"/>
              <a:t>In the speaker notes, explain:</a:t>
            </a:r>
            <a:endParaRPr sz="2320"/>
          </a:p>
          <a:p>
            <a:pPr indent="-37591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○"/>
            </a:pPr>
            <a:r>
              <a:rPr lang="en" sz="2320"/>
              <a:t>What you like best about these people.</a:t>
            </a:r>
            <a:endParaRPr sz="2320"/>
          </a:p>
          <a:p>
            <a:pPr indent="-37591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○"/>
            </a:pPr>
            <a:r>
              <a:rPr lang="en" sz="2320"/>
              <a:t>How they have influenced you.</a:t>
            </a:r>
            <a:endParaRPr sz="2320"/>
          </a:p>
          <a:p>
            <a:pPr indent="-37591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○"/>
            </a:pPr>
            <a:r>
              <a:rPr lang="en" sz="2320"/>
              <a:t>How you feel when you are around them.</a:t>
            </a:r>
            <a:endParaRPr sz="2320"/>
          </a:p>
          <a:p>
            <a:pPr indent="-37591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Roboto Slab"/>
              <a:buChar char="○"/>
            </a:pPr>
            <a:r>
              <a:rPr lang="en" sz="2320"/>
              <a:t>How they create a sense of hope and pride.</a:t>
            </a:r>
            <a:endParaRPr sz="2320"/>
          </a:p>
          <a:p>
            <a:pPr indent="-37591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Arial"/>
              <a:buChar char="○"/>
            </a:pPr>
            <a:r>
              <a:rPr lang="en" sz="2320"/>
              <a:t>How they help you feel stronger.</a:t>
            </a:r>
            <a:endParaRPr sz="23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4294967295" type="ctrTitle"/>
          </p:nvPr>
        </p:nvSpPr>
        <p:spPr>
          <a:xfrm>
            <a:off x="429925" y="627725"/>
            <a:ext cx="8169000" cy="38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Exit Ticket</a:t>
            </a:r>
            <a:endParaRPr sz="2100"/>
          </a:p>
          <a:p>
            <a:pPr indent="-402166" lvl="1" marL="914400" rtl="0" algn="l">
              <a:spcBef>
                <a:spcPts val="0"/>
              </a:spcBef>
              <a:spcAft>
                <a:spcPts val="0"/>
              </a:spcAft>
              <a:buSzPts val="2733"/>
              <a:buChar char="○"/>
            </a:pPr>
            <a:r>
              <a:rPr lang="en" sz="2733"/>
              <a:t>What is one strength I have that someone in my community helped cultivate.</a:t>
            </a:r>
            <a:endParaRPr sz="2733"/>
          </a:p>
          <a:p>
            <a:pPr indent="-402166" lvl="1" marL="914400" rtl="0" algn="l">
              <a:spcBef>
                <a:spcPts val="0"/>
              </a:spcBef>
              <a:spcAft>
                <a:spcPts val="0"/>
              </a:spcAft>
              <a:buSzPts val="2733"/>
              <a:buChar char="○"/>
            </a:pPr>
            <a:r>
              <a:rPr lang="en" sz="2733"/>
              <a:t>What is one of my peers’ strengths that a community member helped cultivate.</a:t>
            </a:r>
            <a:endParaRPr sz="2733"/>
          </a:p>
          <a:p>
            <a:pPr indent="-402166" lvl="1" marL="914400" rtl="0" algn="l">
              <a:spcBef>
                <a:spcPts val="0"/>
              </a:spcBef>
              <a:spcAft>
                <a:spcPts val="0"/>
              </a:spcAft>
              <a:buSzPts val="2733"/>
              <a:buChar char="○"/>
            </a:pPr>
            <a:r>
              <a:rPr lang="en" sz="2733"/>
              <a:t>Which person in my collage would I like to honor and celebrate in a deeper way.</a:t>
            </a:r>
            <a:endParaRPr sz="27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4294967295" type="ctrTitle"/>
          </p:nvPr>
        </p:nvSpPr>
        <p:spPr>
          <a:xfrm>
            <a:off x="5801275" y="1188925"/>
            <a:ext cx="3140700" cy="30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Lesson Two: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Storyboarding &amp; B-roll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Abby Dreams of 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1545550" y="4088425"/>
            <a:ext cx="609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Modified from the work of Noreen Nasir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Journalist, The Associated Press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143000"/>
            <a:ext cx="5344075" cy="262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Storyboarding</a:t>
            </a:r>
            <a:endParaRPr sz="4500"/>
          </a:p>
        </p:txBody>
      </p:sp>
      <p:sp>
        <p:nvSpPr>
          <p:cNvPr id="143" name="Google Shape;143;p31"/>
          <p:cNvSpPr txBox="1"/>
          <p:nvPr>
            <p:ph idx="4294967295" type="body"/>
          </p:nvPr>
        </p:nvSpPr>
        <p:spPr>
          <a:xfrm>
            <a:off x="387900" y="1904250"/>
            <a:ext cx="7246800" cy="1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A visual outline or road map to frame your story and arrange all the elements you need to tell it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idx="4294967295"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start, you’ll need: </a:t>
            </a:r>
            <a:endParaRPr/>
          </a:p>
        </p:txBody>
      </p:sp>
      <p:sp>
        <p:nvSpPr>
          <p:cNvPr id="149" name="Google Shape;149;p32"/>
          <p:cNvSpPr txBox="1"/>
          <p:nvPr>
            <p:ph idx="4294967295" type="body"/>
          </p:nvPr>
        </p:nvSpPr>
        <p:spPr>
          <a:xfrm>
            <a:off x="387900" y="11850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A THESIS OR QUESTION YOU WANT ANSWERED</a:t>
            </a:r>
            <a:endParaRPr sz="2900"/>
          </a:p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CHARACTER TO HIGHLIGHT AND INTERVIEW</a:t>
            </a:r>
            <a:endParaRPr sz="2900"/>
          </a:p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MULTIPLE PERSPECTIVES</a:t>
            </a:r>
            <a:endParaRPr sz="2900"/>
          </a:p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FACTS/DATA or Historical Context </a:t>
            </a:r>
            <a:endParaRPr sz="2900"/>
          </a:p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IDEAS FOR B-ROLL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idx="4294967295" type="title"/>
          </p:nvPr>
        </p:nvSpPr>
        <p:spPr>
          <a:xfrm>
            <a:off x="387900" y="222900"/>
            <a:ext cx="8368200" cy="10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77">
                <a:latin typeface="Roboto"/>
                <a:ea typeface="Roboto"/>
                <a:cs typeface="Roboto"/>
                <a:sym typeface="Roboto"/>
              </a:rPr>
              <a:t>A THESIS OR QUESTION </a:t>
            </a:r>
            <a:r>
              <a:rPr lang="en" sz="2550">
                <a:uFill>
                  <a:noFill/>
                </a:uFill>
                <a:hlinkClick r:id="rId3"/>
              </a:rPr>
              <a:t>Sindya Bhanoo</a:t>
            </a:r>
            <a:r>
              <a:rPr lang="en" sz="2550"/>
              <a:t>, </a:t>
            </a:r>
            <a:r>
              <a:rPr lang="en" sz="2550">
                <a:uFill>
                  <a:noFill/>
                </a:uFill>
                <a:hlinkClick r:id="rId4"/>
              </a:rPr>
              <a:t>Hélène Goupil</a:t>
            </a:r>
            <a:r>
              <a:rPr lang="en" sz="2550"/>
              <a:t>, </a:t>
            </a:r>
            <a:r>
              <a:rPr lang="en" sz="2550">
                <a:uFill>
                  <a:noFill/>
                </a:uFill>
                <a:hlinkClick r:id="rId5"/>
              </a:rPr>
              <a:t>Molly Oleson</a:t>
            </a:r>
            <a:r>
              <a:rPr lang="en" sz="2550"/>
              <a:t>, and </a:t>
            </a:r>
            <a:r>
              <a:rPr lang="en" sz="2550">
                <a:uFill>
                  <a:noFill/>
                </a:uFill>
                <a:hlinkClick r:id="rId6"/>
              </a:rPr>
              <a:t>Lydia Chávez</a:t>
            </a:r>
            <a:r>
              <a:rPr lang="en" sz="2550"/>
              <a:t> W</a:t>
            </a:r>
            <a:r>
              <a:rPr lang="en" sz="2577">
                <a:latin typeface="Roboto"/>
                <a:ea typeface="Roboto"/>
                <a:cs typeface="Roboto"/>
                <a:sym typeface="Roboto"/>
              </a:rPr>
              <a:t>ANT ANSWERED</a:t>
            </a:r>
            <a:endParaRPr/>
          </a:p>
        </p:txBody>
      </p:sp>
      <p:sp>
        <p:nvSpPr>
          <p:cNvPr id="155" name="Google Shape;155;p33"/>
          <p:cNvSpPr txBox="1"/>
          <p:nvPr>
            <p:ph idx="4294967295" type="body"/>
          </p:nvPr>
        </p:nvSpPr>
        <p:spPr>
          <a:xfrm>
            <a:off x="387900" y="1413625"/>
            <a:ext cx="8368200" cy="3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5164" lvl="0" marL="457200" rtl="0" algn="l">
              <a:spcBef>
                <a:spcPts val="0"/>
              </a:spcBef>
              <a:spcAft>
                <a:spcPts val="0"/>
              </a:spcAft>
              <a:buSzPts val="2781"/>
              <a:buFont typeface="Lato"/>
              <a:buChar char="●"/>
            </a:pPr>
            <a:r>
              <a:rPr lang="en" sz="2780">
                <a:latin typeface="Lato"/>
                <a:ea typeface="Lato"/>
                <a:cs typeface="Lato"/>
                <a:sym typeface="Lato"/>
              </a:rPr>
              <a:t>Explore how the pandemic has exacerbated and brought attention to issues of inequity in public education.</a:t>
            </a:r>
            <a:endParaRPr sz="2780">
              <a:latin typeface="Lato"/>
              <a:ea typeface="Lato"/>
              <a:cs typeface="Lato"/>
              <a:sym typeface="Lato"/>
            </a:endParaRPr>
          </a:p>
          <a:p>
            <a:pPr indent="-405164" lvl="0" marL="457200" rtl="0" algn="l">
              <a:spcBef>
                <a:spcPts val="0"/>
              </a:spcBef>
              <a:spcAft>
                <a:spcPts val="0"/>
              </a:spcAft>
              <a:buSzPts val="2781"/>
              <a:buFont typeface="Lato"/>
              <a:buChar char="●"/>
            </a:pPr>
            <a:r>
              <a:rPr lang="en" sz="2780">
                <a:latin typeface="Lato"/>
                <a:ea typeface="Lato"/>
                <a:cs typeface="Lato"/>
                <a:sym typeface="Lato"/>
              </a:rPr>
              <a:t>Highlight the unseen hurdles that students in underserved communities face throughout the school year. 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