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Lato"/>
      <p:regular r:id="rId26"/>
      <p:bold r:id="rId27"/>
      <p:italic r:id="rId28"/>
      <p:boldItalic r:id="rId29"/>
    </p:embeddedFont>
    <p:embeddedFont>
      <p:font typeface="Helvetica Neue"/>
      <p:regular r:id="rId30"/>
      <p:bold r:id="rId31"/>
      <p:italic r:id="rId32"/>
      <p:boldItalic r:id="rId33"/>
    </p:embeddedFont>
    <p:embeddedFont>
      <p:font typeface="Spectral"/>
      <p:regular r:id="rId34"/>
      <p:bold r:id="rId35"/>
      <p:italic r:id="rId36"/>
      <p:boldItalic r:id="rId37"/>
    </p:embeddedFont>
    <p:embeddedFont>
      <p:font typeface="Helvetica Neue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slide" Target="slides/slide16.xml"/><Relationship Id="rId41" Type="http://schemas.openxmlformats.org/officeDocument/2006/relationships/font" Target="fonts/HelveticaNeueLigh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regular.fntdata"/><Relationship Id="rId25" Type="http://schemas.openxmlformats.org/officeDocument/2006/relationships/slide" Target="slides/slide21.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7.xml"/><Relationship Id="rId33" Type="http://schemas.openxmlformats.org/officeDocument/2006/relationships/font" Target="fonts/HelveticaNeue-boldItalic.fntdata"/><Relationship Id="rId10" Type="http://schemas.openxmlformats.org/officeDocument/2006/relationships/slide" Target="slides/slide6.xml"/><Relationship Id="rId32" Type="http://schemas.openxmlformats.org/officeDocument/2006/relationships/font" Target="fonts/HelveticaNeue-italic.fntdata"/><Relationship Id="rId13" Type="http://schemas.openxmlformats.org/officeDocument/2006/relationships/slide" Target="slides/slide9.xml"/><Relationship Id="rId35" Type="http://schemas.openxmlformats.org/officeDocument/2006/relationships/font" Target="fonts/Spectral-bold.fntdata"/><Relationship Id="rId12" Type="http://schemas.openxmlformats.org/officeDocument/2006/relationships/slide" Target="slides/slide8.xml"/><Relationship Id="rId34" Type="http://schemas.openxmlformats.org/officeDocument/2006/relationships/font" Target="fonts/Spectral-regular.fntdata"/><Relationship Id="rId15" Type="http://schemas.openxmlformats.org/officeDocument/2006/relationships/slide" Target="slides/slide11.xml"/><Relationship Id="rId37" Type="http://schemas.openxmlformats.org/officeDocument/2006/relationships/font" Target="fonts/Spectral-boldItalic.fntdata"/><Relationship Id="rId14" Type="http://schemas.openxmlformats.org/officeDocument/2006/relationships/slide" Target="slides/slide10.xml"/><Relationship Id="rId36" Type="http://schemas.openxmlformats.org/officeDocument/2006/relationships/font" Target="fonts/Spectral-italic.fntdata"/><Relationship Id="rId17" Type="http://schemas.openxmlformats.org/officeDocument/2006/relationships/slide" Target="slides/slide13.xml"/><Relationship Id="rId39" Type="http://schemas.openxmlformats.org/officeDocument/2006/relationships/font" Target="fonts/HelveticaNeueLight-bold.fntdata"/><Relationship Id="rId16" Type="http://schemas.openxmlformats.org/officeDocument/2006/relationships/slide" Target="slides/slide12.xml"/><Relationship Id="rId38" Type="http://schemas.openxmlformats.org/officeDocument/2006/relationships/font" Target="fonts/HelveticaNeue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despatria" TargetMode="External"/><Relationship Id="rId3" Type="http://schemas.openxmlformats.org/officeDocument/2006/relationships/hyperlink" Target="http://pulitzercenter.org/unfatherland"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builder/lesson/fighting-words-concurso-y-taller-de-poesia"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2022-03/Spanish%20-%20Fighting%20Words%20Poetry%20Workshop%20worksheet%202022.docx" TargetMode="External"/><Relationship Id="rId3" Type="http://schemas.openxmlformats.org/officeDocument/2006/relationships/hyperlink" Target="https://pulitzercenter.org/sites/default/files/2022-03/Spanish%20-%20Fighting%20Words%20Poetry%20Workshop%20worksheet%202022.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2022-03/Spanish%20-%20Fighting%20Words%20Poetry%20Workshop%20worksheet%202022.docx" TargetMode="External"/><Relationship Id="rId3" Type="http://schemas.openxmlformats.org/officeDocument/2006/relationships/hyperlink" Target="https://pulitzercenter.org/sites/default/files/2022-03/Spanish%20-%20Fighting%20Words%20Poetry%20Workshop%20worksheet%202022.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2022-03/Spanish%20-%20Fighting%20Words%20Poetry%20Workshop%20worksheet%202022.docx" TargetMode="External"/><Relationship Id="rId3" Type="http://schemas.openxmlformats.org/officeDocument/2006/relationships/hyperlink" Target="https://pulitzercenter.org/sites/default/files/2022-03/Spanish%20-%20Fighting%20Words%20Poetry%20Workshop%20worksheet%202022.pdf"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cc1c1823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cc1c1823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Dependiendo del tiempo, los estudiantes pueden ver ... el documental completo, 0:56-3:47 o 0:56-7:41. (Estos extractos del documental darán a los estudiantes un buen sentido de la historia y mostrarán los versos incluidos en el poema modelo que sigue). Antes de mirar, revise cualquier contexto y / o vocabulario necesario (por ejemplo, trabajador agricultor, tarjeta verde). Mientras los estudiantes miran, pueden pensar: ¿Qué sentimientos sientes mientras ves el documental?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dc50a0d4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dc50a0d4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 se sienten incómodos compartiendo sus sentimientos, los estudiantes pueden compartir los sentimientos que creen que el periodista está tratando de evocar, y/o los sentimientos que creen que la gente en el documental estaba sintiendo.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dc50a0d4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dc50a0d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Muchas de las noticias que encontramos son sobre problemas en el mundo y pueden generar sentimientos difíciles. ¿Cómo podemos tomar estos sentimientos y transformarlos en una acción constructiva? La poesía es una forma de procesar los sentimientos que sentimos en respuesta a las noticias, para nosotros y para el beneficio de los demás.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dc50a0d4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dc50a0d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Haga clic</a:t>
            </a:r>
            <a:r>
              <a:rPr lang="en">
                <a:solidFill>
                  <a:schemeClr val="dk1"/>
                </a:solidFill>
              </a:rPr>
              <a:t> </a:t>
            </a:r>
            <a:r>
              <a:rPr lang="en">
                <a:solidFill>
                  <a:schemeClr val="dk1"/>
                </a:solidFill>
              </a:rPr>
              <a:t>en el título </a:t>
            </a:r>
            <a:r>
              <a:rPr lang="en" u="sng">
                <a:solidFill>
                  <a:schemeClr val="hlink"/>
                </a:solidFill>
                <a:hlinkClick r:id="rId2"/>
              </a:rPr>
              <a:t>(enlace)</a:t>
            </a:r>
            <a:r>
              <a:rPr lang="en">
                <a:solidFill>
                  <a:schemeClr val="dk1"/>
                </a:solidFill>
              </a:rPr>
              <a:t> para leer el poema completo. Pueden escuchar a Muna leer el poema en inglés en </a:t>
            </a:r>
            <a:r>
              <a:rPr lang="en" u="sng">
                <a:solidFill>
                  <a:schemeClr val="hlink"/>
                </a:solidFill>
                <a:hlinkClick r:id="rId3"/>
              </a:rPr>
              <a:t>este enlace</a:t>
            </a:r>
            <a:r>
              <a:rPr lang="en">
                <a:solidFill>
                  <a:schemeClr val="dk1"/>
                </a:solidFill>
              </a:rPr>
              <a:t>. Los versos que terminan en "él dice" o "ella dice" son citas tomadas de </a:t>
            </a:r>
            <a:r>
              <a:rPr i="1" lang="en">
                <a:solidFill>
                  <a:schemeClr val="dk1"/>
                </a:solidFill>
              </a:rPr>
              <a:t>Guanajuato Norte</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Preguntas de discusión sugeridas: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¿Qué versos te llaman la atención y por qué?</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qué manera es el poema similar al documental? ¿De qué manera es diferente?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¿Cómo expresa el orador del poema una conexión personal con el tema?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¿Qué recursos poéticos puedes identificar en el poema? (¿Metáfora? ¿Repetición? ¿Aliteración?) Elige uno y explica cómo contribuye al poema.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¿Qué podríamos aprender de Agwa sobre cómo establecer conexiones personales con historias poco reportadas a través de un poema? (Piensa en la biografía de Agwa y  en el uso que hace de las citas en el poema).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2f4cb63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2f4cb63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Tenemos tiempo limitado; las voces y las historias a las que elegimos prestar atención son importantes. Ahora, vamos a utilizar el poder de nuestras voces para elevar las historias poco reportadas–las nuestras y las de otros–a través de nuestros poemas.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404749066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404749066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ganadores anteriores del concurso han sido de muchos grados, han venido de diversas partes del mundo y han escrito sobre todo tipo de temas. Lo más importante es elegir un tema que te apasione.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82b4283880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2b4283880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Tenemos algunas noticias sugeridas en </a:t>
            </a:r>
            <a:r>
              <a:rPr lang="en" u="sng">
                <a:solidFill>
                  <a:schemeClr val="hlink"/>
                </a:solidFill>
                <a:hlinkClick r:id="rId2"/>
              </a:rPr>
              <a:t>esta página</a:t>
            </a:r>
            <a:r>
              <a:rPr lang="en">
                <a:solidFill>
                  <a:schemeClr val="dk1"/>
                </a:solidFill>
              </a:rPr>
              <a:t>, pero no hay presión para usarlas si no son las que más te interesa. Todas las historias del sitio web del Pulitzer Center pueden ser usadas. ¡Ahora, explora! Toma tiempo para explorar las historias y encontrar una que te interesa. Es importante que te interese la historia que selecciones. Por eso, explora varias historias antes de decidirte por una.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Educado</a:t>
            </a:r>
            <a:r>
              <a:rPr lang="en">
                <a:solidFill>
                  <a:schemeClr val="dk1"/>
                </a:solidFill>
              </a:rPr>
              <a:t>res: Considere la posibilidad de elegir una historia y escribir un poema en grupo como clase antes de que los estudiantes escriban sus poemas individualmente.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82b4283880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82b4283880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2"/>
              </a:rPr>
              <a:t>[.docx]</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3"/>
              </a:rPr>
              <a:t>[.pdf]</a:t>
            </a:r>
            <a:endParaRPr>
              <a:solidFill>
                <a:srgbClr val="22222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671e000b0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671e000b0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Discute estas preguntas en clase o con tus compañeros, con referencia a la historia que estudiantes han elegido para su poema.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4633091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4633091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2"/>
              </a:rPr>
              <a:t>[.docx]</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3"/>
              </a:rPr>
              <a:t>[.pdf]</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82b4283880_0_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82b4283880_0_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Considere</a:t>
            </a:r>
            <a:r>
              <a:rPr lang="en">
                <a:solidFill>
                  <a:schemeClr val="dk1"/>
                </a:solidFill>
              </a:rPr>
              <a:t> el establecimiento de algunos acuerdos comunitarios sobre cómo los estudiantes pueden cuidarse a sí mismos y a los demás en este espacio, o consulte sus acuerdos establecidos!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dc50a0d4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dc50a0d4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2"/>
              </a:rPr>
              <a:t>[.docx]</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chemeClr val="dk1"/>
                </a:solidFill>
              </a:rPr>
              <a:t>Hoja de trabajo</a:t>
            </a:r>
            <a:r>
              <a:rPr lang="en">
                <a:solidFill>
                  <a:srgbClr val="222222"/>
                </a:solidFill>
              </a:rPr>
              <a:t> </a:t>
            </a:r>
            <a:r>
              <a:rPr lang="en" u="sng">
                <a:solidFill>
                  <a:schemeClr val="hlink"/>
                </a:solidFill>
                <a:hlinkClick r:id="rId3"/>
              </a:rPr>
              <a:t>[.pdf]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ee2f8ac5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ee2f8ac5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671e000b0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671e000b0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71e000b0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671e000b0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Pulitzer Center es una organización periodística sin fines de lucro en Washington, DC, que trabaja con miembros del equipo y periodistas en todas partes del mundo.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8f8ceb7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8f8ceb7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Aunque respetamos y apreciamos a los periodistas que cubren historias de última hora, reconocemos que las noticias de última hora sólo captan la superficie de lo que ocurre en nuestras comunidades. Nos interesan las causas profundas y los efectos a largo plazo de las historias que vemos en los titulares, que no reciben tanta atención en las noticias. Llamamos a estas historias que no reciben suficiente atención </a:t>
            </a:r>
            <a:r>
              <a:rPr b="1" lang="en">
                <a:solidFill>
                  <a:schemeClr val="dk1"/>
                </a:solidFill>
              </a:rPr>
              <a:t>historias poco reportadas</a:t>
            </a:r>
            <a:r>
              <a:rPr lang="en">
                <a:solidFill>
                  <a:schemeClr val="dk1"/>
                </a:solidFill>
              </a:rPr>
              <a:t>. ¿Por qué una historia puede ser poco reportada? ¿Cuáles son algunas de las historias poco reportadas que le interesan? Hoy vamos a ver cómo podemos utilizar diferentes formas de escritura (periodismo, poesía) para hacer que se escuchen nuestras propias historias y las historias poco difundidas de otras personas.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a81eec6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11a81eec60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t/>
            </a:r>
            <a:endParaRPr sz="2100">
              <a:solidFill>
                <a:srgbClr val="202124"/>
              </a:solidFill>
              <a:latin typeface="Lato"/>
              <a:ea typeface="Lato"/>
              <a:cs typeface="Lato"/>
              <a:sym typeface="Lato"/>
            </a:endParaRPr>
          </a:p>
          <a:p>
            <a:pPr indent="0" lvl="0" marL="0" marR="38100" rtl="0" algn="l">
              <a:lnSpc>
                <a:spcPct val="128571"/>
              </a:lnSpc>
              <a:spcBef>
                <a:spcPts val="0"/>
              </a:spcBef>
              <a:spcAft>
                <a:spcPts val="0"/>
              </a:spcAft>
              <a:buClr>
                <a:schemeClr val="dk1"/>
              </a:buClr>
              <a:buSzPts val="1100"/>
              <a:buFont typeface="Arial"/>
              <a:buNone/>
            </a:pPr>
            <a:r>
              <a:t/>
            </a:r>
            <a:endParaRPr sz="2100">
              <a:solidFill>
                <a:srgbClr val="202124"/>
              </a:solidFill>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52f4261e4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2f4261e4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¿Qué es un problema global? ¿Qué problemas globales les interesan?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2b4283880_0_11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periodistas apoyados por el Pulitzer Center informan sobre todos estos temas globales, y muchos, muchos más. Porque cubren tantos temas diferentes, es probable que puedas encontrar en nuestro sitio de web historias poco reportadas sobre algún tema que te interesa.</a:t>
            </a:r>
            <a:endParaRPr/>
          </a:p>
        </p:txBody>
      </p:sp>
      <p:sp>
        <p:nvSpPr>
          <p:cNvPr id="126" name="Google Shape;126;g82b4283880_0_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5be0d8e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5be0d8e4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50" name="Shape 50"/>
        <p:cNvGrpSpPr/>
        <p:nvPr/>
      </p:nvGrpSpPr>
      <p:grpSpPr>
        <a:xfrm>
          <a:off x="0" y="0"/>
          <a:ext cx="0" cy="0"/>
          <a:chOff x="0" y="0"/>
          <a:chExt cx="0" cy="0"/>
        </a:xfrm>
      </p:grpSpPr>
      <p:sp>
        <p:nvSpPr>
          <p:cNvPr id="51" name="Google Shape;51;p13"/>
          <p:cNvSpPr/>
          <p:nvPr>
            <p:ph idx="2" type="pic"/>
          </p:nvPr>
        </p:nvSpPr>
        <p:spPr>
          <a:xfrm>
            <a:off x="0" y="0"/>
            <a:ext cx="9144000" cy="5143500"/>
          </a:xfrm>
          <a:prstGeom prst="rect">
            <a:avLst/>
          </a:prstGeom>
          <a:noFill/>
          <a:ln>
            <a:noFill/>
          </a:ln>
        </p:spPr>
        <p:txBody>
          <a:bodyPr anchorCtr="0" anchor="t" bIns="25700" lIns="25700" spcFirstLastPara="1" rIns="25700" wrap="square" tIns="25700">
            <a:noAutofit/>
          </a:bodyPr>
          <a:lstStyle>
            <a:lvl1pPr lvl="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52" name="Google Shape;52;p13"/>
          <p:cNvSpPr txBox="1"/>
          <p:nvPr>
            <p:ph idx="12" type="sldNum"/>
          </p:nvPr>
        </p:nvSpPr>
        <p:spPr>
          <a:xfrm>
            <a:off x="4484637" y="4905375"/>
            <a:ext cx="170100" cy="1728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ulitzercenter.org/stories/agricultural-worker-supporting-his-family-means-being-separated-them" TargetMode="External"/><Relationship Id="rId4" Type="http://schemas.openxmlformats.org/officeDocument/2006/relationships/hyperlink" Target="https://pulitzercenter.org/stories/agricultural-worker-supporting-his-family-means-being-separated-them" TargetMode="External"/><Relationship Id="rId5" Type="http://schemas.openxmlformats.org/officeDocument/2006/relationships/hyperlink" Target="https://pulitzercenter.org/stories/agricultural-worker-supporting-his-family-means-being-separated-them" TargetMode="External"/><Relationship Id="rId6" Type="http://schemas.openxmlformats.org/officeDocument/2006/relationships/hyperlink" Target="https://pulitzercenter.org/stories/agricultural-worker-supporting-his-family-means-being-separated-them" TargetMode="External"/><Relationship Id="rId7" Type="http://schemas.openxmlformats.org/officeDocument/2006/relationships/image" Target="../media/image39.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ulitzercenter.org/stories/agricultural-worker-supporting-his-family-means-being-separated-them" TargetMode="External"/><Relationship Id="rId4" Type="http://schemas.openxmlformats.org/officeDocument/2006/relationships/hyperlink" Target="https://pulitzercenter.org/stories/agricultural-worker-supporting-his-family-means-being-separated-them" TargetMode="External"/><Relationship Id="rId5" Type="http://schemas.openxmlformats.org/officeDocument/2006/relationships/hyperlink" Target="https://pulitzercenter.org/stories/agricultural-worker-supporting-his-family-means-being-separated-them" TargetMode="External"/><Relationship Id="rId6" Type="http://schemas.openxmlformats.org/officeDocument/2006/relationships/hyperlink" Target="https://pulitzercenter.org/stories/agricultural-worker-supporting-his-family-means-being-separated-them" TargetMode="External"/><Relationship Id="rId7"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hyperlink" Target="https://pulitzercenter.org/despatria" TargetMode="External"/><Relationship Id="rId6" Type="http://schemas.openxmlformats.org/officeDocument/2006/relationships/hyperlink" Target="https://pulitzercenter.org/stories/agricultural-worker-supporting-his-family-means-being-separated-the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pulitzercenter.org/builder/lesson/fighting-words-concurso-y-taller-de-poesia" TargetMode="External"/><Relationship Id="rId5" Type="http://schemas.openxmlformats.org/officeDocument/2006/relationships/hyperlink" Target="http://www.pulitzercenter.org/Stories" TargetMode="External"/><Relationship Id="rId6" Type="http://schemas.openxmlformats.org/officeDocument/2006/relationships/image" Target="../media/image29.png"/><Relationship Id="rId7"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pulitzercenter.org/builder/lesson/fighting-words-concurso-y-taller-de-poesia" TargetMode="External"/><Relationship Id="rId4" Type="http://schemas.openxmlformats.org/officeDocument/2006/relationships/hyperlink" Target="https://pulitzercenter.org/builder/lesson/fighting-words-concurso-y-taller-de-poesia" TargetMode="External"/><Relationship Id="rId5" Type="http://schemas.openxmlformats.org/officeDocument/2006/relationships/hyperlink" Target="https://pulitzercenter.org/builder/lesson/fighting-words-concurso-y-taller-de-poesia" TargetMode="External"/><Relationship Id="rId6" Type="http://schemas.openxmlformats.org/officeDocument/2006/relationships/image" Target="../media/image38.png"/><Relationship Id="rId7"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9.png"/><Relationship Id="rId9" Type="http://schemas.openxmlformats.org/officeDocument/2006/relationships/image" Target="../media/image6.jpg"/><Relationship Id="rId5" Type="http://schemas.openxmlformats.org/officeDocument/2006/relationships/image" Target="../media/image18.jp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pulitzercenter.org/builder/lesson/fighting-words-concurso-y-taller-de-poesia" TargetMode="External"/><Relationship Id="rId4" Type="http://schemas.openxmlformats.org/officeDocument/2006/relationships/hyperlink" Target="https://pulitzercenter.org/builder/lesson/fighting-words-concurso-y-taller-de-poesia" TargetMode="External"/><Relationship Id="rId5" Type="http://schemas.openxmlformats.org/officeDocument/2006/relationships/hyperlink" Target="https://pulitzercenter.org/builder/lesson/fighting-words-concurso-y-taller-de-poesia" TargetMode="External"/><Relationship Id="rId6" Type="http://schemas.openxmlformats.org/officeDocument/2006/relationships/image" Target="../media/image3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6" name="Shape 56"/>
        <p:cNvGrpSpPr/>
        <p:nvPr/>
      </p:nvGrpSpPr>
      <p:grpSpPr>
        <a:xfrm>
          <a:off x="0" y="0"/>
          <a:ext cx="0" cy="0"/>
          <a:chOff x="0" y="0"/>
          <a:chExt cx="0" cy="0"/>
        </a:xfrm>
      </p:grpSpPr>
      <p:sp>
        <p:nvSpPr>
          <p:cNvPr id="57" name="Google Shape;57;p14"/>
          <p:cNvSpPr txBox="1"/>
          <p:nvPr>
            <p:ph type="ctrTitle"/>
          </p:nvPr>
        </p:nvSpPr>
        <p:spPr>
          <a:xfrm>
            <a:off x="870000" y="372325"/>
            <a:ext cx="7404000" cy="97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u="sng">
                <a:solidFill>
                  <a:srgbClr val="434343"/>
                </a:solidFill>
                <a:latin typeface="Georgia"/>
                <a:ea typeface="Georgia"/>
                <a:cs typeface="Georgia"/>
                <a:sym typeface="Georgia"/>
              </a:rPr>
              <a:t>__Fighting</a:t>
            </a:r>
            <a:r>
              <a:rPr lang="en" sz="6000" u="sng">
                <a:solidFill>
                  <a:srgbClr val="434343"/>
                </a:solidFill>
                <a:latin typeface="Georgia"/>
                <a:ea typeface="Georgia"/>
                <a:cs typeface="Georgia"/>
                <a:sym typeface="Georgia"/>
              </a:rPr>
              <a:t> Words__</a:t>
            </a:r>
            <a:endParaRPr sz="6000" u="sng">
              <a:solidFill>
                <a:srgbClr val="434343"/>
              </a:solidFill>
              <a:latin typeface="Georgia"/>
              <a:ea typeface="Georgia"/>
              <a:cs typeface="Georgia"/>
              <a:sym typeface="Georgia"/>
            </a:endParaRPr>
          </a:p>
        </p:txBody>
      </p:sp>
      <p:sp>
        <p:nvSpPr>
          <p:cNvPr id="58" name="Google Shape;58;p14"/>
          <p:cNvSpPr txBox="1"/>
          <p:nvPr>
            <p:ph idx="1" type="subTitle"/>
          </p:nvPr>
        </p:nvSpPr>
        <p:spPr>
          <a:xfrm>
            <a:off x="695100" y="1348225"/>
            <a:ext cx="7753800" cy="65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999999"/>
                </a:solidFill>
                <a:latin typeface="Georgia"/>
                <a:ea typeface="Georgia"/>
                <a:cs typeface="Georgia"/>
                <a:sym typeface="Georgia"/>
              </a:rPr>
              <a:t>Concurso y taller de poesía</a:t>
            </a:r>
            <a:endParaRPr sz="3000">
              <a:solidFill>
                <a:srgbClr val="999999"/>
              </a:solidFill>
              <a:latin typeface="Georgia"/>
              <a:ea typeface="Georgia"/>
              <a:cs typeface="Georgia"/>
              <a:sym typeface="Georgia"/>
            </a:endParaRPr>
          </a:p>
        </p:txBody>
      </p:sp>
      <p:pic>
        <p:nvPicPr>
          <p:cNvPr id="59" name="Google Shape;59;p14"/>
          <p:cNvPicPr preferRelativeResize="0"/>
          <p:nvPr/>
        </p:nvPicPr>
        <p:blipFill>
          <a:blip r:embed="rId3">
            <a:alphaModFix/>
          </a:blip>
          <a:stretch>
            <a:fillRect/>
          </a:stretch>
        </p:blipFill>
        <p:spPr>
          <a:xfrm>
            <a:off x="4475961" y="2060525"/>
            <a:ext cx="4543288" cy="2833474"/>
          </a:xfrm>
          <a:prstGeom prst="rect">
            <a:avLst/>
          </a:prstGeom>
          <a:noFill/>
          <a:ln>
            <a:noFill/>
          </a:ln>
        </p:spPr>
      </p:pic>
      <p:sp>
        <p:nvSpPr>
          <p:cNvPr id="60" name="Google Shape;60;p14"/>
          <p:cNvSpPr txBox="1"/>
          <p:nvPr/>
        </p:nvSpPr>
        <p:spPr>
          <a:xfrm>
            <a:off x="4476000" y="4876800"/>
            <a:ext cx="4543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 </a:t>
            </a:r>
            <a:r>
              <a:rPr lang="en" sz="900">
                <a:solidFill>
                  <a:srgbClr val="434343"/>
                </a:solidFill>
                <a:latin typeface="Georgia"/>
                <a:ea typeface="Georgia"/>
                <a:cs typeface="Georgia"/>
                <a:sym typeface="Georgia"/>
              </a:rPr>
              <a:t> Jordan Roth. Estados Unidos, 2016.</a:t>
            </a:r>
            <a:endParaRPr sz="900">
              <a:solidFill>
                <a:srgbClr val="434343"/>
              </a:solidFill>
              <a:latin typeface="Georgia"/>
              <a:ea typeface="Georgia"/>
              <a:cs typeface="Georgia"/>
              <a:sym typeface="Georgia"/>
            </a:endParaRPr>
          </a:p>
        </p:txBody>
      </p:sp>
      <p:pic>
        <p:nvPicPr>
          <p:cNvPr id="61" name="Google Shape;61;p14"/>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sp>
        <p:nvSpPr>
          <p:cNvPr id="62" name="Google Shape;62;p14"/>
          <p:cNvSpPr txBox="1"/>
          <p:nvPr/>
        </p:nvSpPr>
        <p:spPr>
          <a:xfrm>
            <a:off x="64300" y="2060525"/>
            <a:ext cx="4305900" cy="283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600">
              <a:latin typeface="Georgia"/>
              <a:ea typeface="Georgia"/>
              <a:cs typeface="Georgia"/>
              <a:sym typeface="Georgia"/>
            </a:endParaRPr>
          </a:p>
          <a:p>
            <a:pPr indent="0" lvl="0" marL="0" rtl="0" algn="ctr">
              <a:spcBef>
                <a:spcPts val="0"/>
              </a:spcBef>
              <a:spcAft>
                <a:spcPts val="0"/>
              </a:spcAft>
              <a:buNone/>
            </a:pPr>
            <a:r>
              <a:rPr lang="en" sz="2600">
                <a:latin typeface="Georgia"/>
                <a:ea typeface="Georgia"/>
                <a:cs typeface="Georgia"/>
                <a:sym typeface="Georgia"/>
              </a:rPr>
              <a:t>¡</a:t>
            </a:r>
            <a:r>
              <a:rPr lang="en" sz="2600">
                <a:latin typeface="Georgia"/>
                <a:ea typeface="Georgia"/>
                <a:cs typeface="Georgia"/>
                <a:sym typeface="Georgia"/>
              </a:rPr>
              <a:t>Bienvenides! </a:t>
            </a:r>
            <a:endParaRPr sz="2600">
              <a:latin typeface="Georgia"/>
              <a:ea typeface="Georgia"/>
              <a:cs typeface="Georgia"/>
              <a:sym typeface="Georgia"/>
            </a:endParaRPr>
          </a:p>
          <a:p>
            <a:pPr indent="0" lvl="0" marL="0" marR="0" rtl="0" algn="ctr">
              <a:spcBef>
                <a:spcPts val="0"/>
              </a:spcBef>
              <a:spcAft>
                <a:spcPts val="0"/>
              </a:spcAft>
              <a:buNone/>
            </a:pPr>
            <a:r>
              <a:rPr lang="en" sz="2600">
                <a:latin typeface="Georgia"/>
                <a:ea typeface="Georgia"/>
                <a:cs typeface="Georgia"/>
                <a:sym typeface="Georgia"/>
              </a:rPr>
              <a:t>Empezamos pronto. Utiliza el chat para compartir una palabra que describa cómo te sientes hoy.</a:t>
            </a:r>
            <a:endParaRPr sz="2600">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0"/>
            <a:ext cx="8520600" cy="123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900" u="sng">
                <a:solidFill>
                  <a:schemeClr val="hlink"/>
                </a:solidFill>
                <a:latin typeface="Georgia"/>
                <a:ea typeface="Georgia"/>
                <a:cs typeface="Georgia"/>
                <a:sym typeface="Georgia"/>
                <a:hlinkClick r:id="rId3"/>
              </a:rPr>
              <a:t>Guanajuato Norte</a:t>
            </a:r>
            <a:r>
              <a:rPr lang="en" sz="2900" u="sng">
                <a:solidFill>
                  <a:schemeClr val="hlink"/>
                </a:solidFill>
                <a:latin typeface="Georgia"/>
                <a:ea typeface="Georgia"/>
                <a:cs typeface="Georgia"/>
                <a:sym typeface="Georgia"/>
                <a:hlinkClick r:id="rId4"/>
              </a:rPr>
              <a:t> por Ingrid Holmquist</a:t>
            </a:r>
            <a:br>
              <a:rPr lang="en" sz="2900" u="sng">
                <a:solidFill>
                  <a:schemeClr val="hlink"/>
                </a:solidFill>
                <a:latin typeface="Georgia"/>
                <a:ea typeface="Georgia"/>
                <a:cs typeface="Georgia"/>
                <a:sym typeface="Georgia"/>
                <a:hlinkClick r:id="rId5"/>
              </a:rPr>
            </a:br>
            <a:r>
              <a:rPr lang="en" sz="2900" u="sng">
                <a:solidFill>
                  <a:schemeClr val="hlink"/>
                </a:solidFill>
                <a:latin typeface="Georgia"/>
                <a:ea typeface="Georgia"/>
                <a:cs typeface="Georgia"/>
                <a:sym typeface="Georgia"/>
                <a:hlinkClick r:id="rId6"/>
              </a:rPr>
              <a:t>y Sana Malik</a:t>
            </a:r>
            <a:endParaRPr sz="2900">
              <a:solidFill>
                <a:srgbClr val="000000"/>
              </a:solidFill>
              <a:latin typeface="Georgia"/>
              <a:ea typeface="Georgia"/>
              <a:cs typeface="Georgia"/>
              <a:sym typeface="Georgia"/>
            </a:endParaRPr>
          </a:p>
          <a:p>
            <a:pPr indent="0" lvl="0" marL="0" rtl="0" algn="ctr">
              <a:spcBef>
                <a:spcPts val="0"/>
              </a:spcBef>
              <a:spcAft>
                <a:spcPts val="0"/>
              </a:spcAft>
              <a:buNone/>
            </a:pPr>
            <a:r>
              <a:t/>
            </a:r>
            <a:endParaRPr sz="2900">
              <a:solidFill>
                <a:srgbClr val="000000"/>
              </a:solidFill>
              <a:latin typeface="Georgia"/>
              <a:ea typeface="Georgia"/>
              <a:cs typeface="Georgia"/>
              <a:sym typeface="Georgia"/>
            </a:endParaRPr>
          </a:p>
          <a:p>
            <a:pPr indent="0" lvl="0" marL="0" rtl="0" algn="ctr">
              <a:spcBef>
                <a:spcPts val="0"/>
              </a:spcBef>
              <a:spcAft>
                <a:spcPts val="0"/>
              </a:spcAft>
              <a:buNone/>
            </a:pPr>
            <a:r>
              <a:t/>
            </a:r>
            <a:endParaRPr sz="2900">
              <a:solidFill>
                <a:srgbClr val="000000"/>
              </a:solidFill>
              <a:latin typeface="Georgia"/>
              <a:ea typeface="Georgia"/>
              <a:cs typeface="Georgia"/>
              <a:sym typeface="Georgia"/>
            </a:endParaRPr>
          </a:p>
        </p:txBody>
      </p:sp>
      <p:pic>
        <p:nvPicPr>
          <p:cNvPr id="145" name="Google Shape;145;p23"/>
          <p:cNvPicPr preferRelativeResize="0"/>
          <p:nvPr/>
        </p:nvPicPr>
        <p:blipFill rotWithShape="1">
          <a:blip r:embed="rId7">
            <a:alphaModFix/>
          </a:blip>
          <a:srcRect b="25785" l="30326" r="32476" t="26079"/>
          <a:stretch/>
        </p:blipFill>
        <p:spPr>
          <a:xfrm>
            <a:off x="8441456" y="138000"/>
            <a:ext cx="554235" cy="554230"/>
          </a:xfrm>
          <a:prstGeom prst="rect">
            <a:avLst/>
          </a:prstGeom>
          <a:noFill/>
          <a:ln>
            <a:noFill/>
          </a:ln>
        </p:spPr>
      </p:pic>
      <p:pic>
        <p:nvPicPr>
          <p:cNvPr id="146" name="Google Shape;146;p23"/>
          <p:cNvPicPr preferRelativeResize="0"/>
          <p:nvPr/>
        </p:nvPicPr>
        <p:blipFill>
          <a:blip r:embed="rId8">
            <a:alphaModFix/>
          </a:blip>
          <a:stretch>
            <a:fillRect/>
          </a:stretch>
        </p:blipFill>
        <p:spPr>
          <a:xfrm>
            <a:off x="1360825" y="1163800"/>
            <a:ext cx="6422354" cy="36063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0" name="Shape 150"/>
        <p:cNvGrpSpPr/>
        <p:nvPr/>
      </p:nvGrpSpPr>
      <p:grpSpPr>
        <a:xfrm>
          <a:off x="0" y="0"/>
          <a:ext cx="0" cy="0"/>
          <a:chOff x="0" y="0"/>
          <a:chExt cx="0" cy="0"/>
        </a:xfrm>
      </p:grpSpPr>
      <p:sp>
        <p:nvSpPr>
          <p:cNvPr id="151" name="Google Shape;151;p24"/>
          <p:cNvSpPr txBox="1"/>
          <p:nvPr>
            <p:ph type="title"/>
          </p:nvPr>
        </p:nvSpPr>
        <p:spPr>
          <a:xfrm>
            <a:off x="311700" y="133350"/>
            <a:ext cx="8520600" cy="11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900" u="sng">
                <a:solidFill>
                  <a:schemeClr val="accent5"/>
                </a:solidFill>
                <a:latin typeface="Georgia"/>
                <a:ea typeface="Georgia"/>
                <a:cs typeface="Georgia"/>
                <a:sym typeface="Georgia"/>
                <a:hlinkClick r:id="rId3">
                  <a:extLst>
                    <a:ext uri="{A12FA001-AC4F-418D-AE19-62706E023703}">
                      <ahyp:hlinkClr val="tx"/>
                    </a:ext>
                  </a:extLst>
                </a:hlinkClick>
              </a:rPr>
              <a:t>Guanajuato Norte</a:t>
            </a:r>
            <a:r>
              <a:rPr lang="en" sz="2900" u="sng">
                <a:solidFill>
                  <a:schemeClr val="accent5"/>
                </a:solidFill>
                <a:latin typeface="Georgia"/>
                <a:ea typeface="Georgia"/>
                <a:cs typeface="Georgia"/>
                <a:sym typeface="Georgia"/>
                <a:hlinkClick r:id="rId4">
                  <a:extLst>
                    <a:ext uri="{A12FA001-AC4F-418D-AE19-62706E023703}">
                      <ahyp:hlinkClr val="tx"/>
                    </a:ext>
                  </a:extLst>
                </a:hlinkClick>
              </a:rPr>
              <a:t> por Ingrid Holmquist</a:t>
            </a:r>
            <a:br>
              <a:rPr lang="en" sz="2900" u="sng">
                <a:solidFill>
                  <a:schemeClr val="accent5"/>
                </a:solidFill>
                <a:latin typeface="Georgia"/>
                <a:ea typeface="Georgia"/>
                <a:cs typeface="Georgia"/>
                <a:sym typeface="Georgia"/>
                <a:hlinkClick r:id="rId5">
                  <a:extLst>
                    <a:ext uri="{A12FA001-AC4F-418D-AE19-62706E023703}">
                      <ahyp:hlinkClr val="tx"/>
                    </a:ext>
                  </a:extLst>
                </a:hlinkClick>
              </a:rPr>
            </a:br>
            <a:r>
              <a:rPr lang="en" sz="2900" u="sng">
                <a:solidFill>
                  <a:schemeClr val="accent5"/>
                </a:solidFill>
                <a:latin typeface="Georgia"/>
                <a:ea typeface="Georgia"/>
                <a:cs typeface="Georgia"/>
                <a:sym typeface="Georgia"/>
                <a:hlinkClick r:id="rId6">
                  <a:extLst>
                    <a:ext uri="{A12FA001-AC4F-418D-AE19-62706E023703}">
                      <ahyp:hlinkClr val="tx"/>
                    </a:ext>
                  </a:extLst>
                </a:hlinkClick>
              </a:rPr>
              <a:t>y Sana Malik</a:t>
            </a:r>
            <a:endParaRPr/>
          </a:p>
        </p:txBody>
      </p:sp>
      <p:pic>
        <p:nvPicPr>
          <p:cNvPr id="152" name="Google Shape;152;p24"/>
          <p:cNvPicPr preferRelativeResize="0"/>
          <p:nvPr/>
        </p:nvPicPr>
        <p:blipFill rotWithShape="1">
          <a:blip r:embed="rId7">
            <a:alphaModFix/>
          </a:blip>
          <a:srcRect b="25785" l="30326" r="32476" t="26079"/>
          <a:stretch/>
        </p:blipFill>
        <p:spPr>
          <a:xfrm>
            <a:off x="8441456" y="138000"/>
            <a:ext cx="554235" cy="554230"/>
          </a:xfrm>
          <a:prstGeom prst="rect">
            <a:avLst/>
          </a:prstGeom>
          <a:noFill/>
          <a:ln>
            <a:noFill/>
          </a:ln>
        </p:spPr>
      </p:pic>
      <p:sp>
        <p:nvSpPr>
          <p:cNvPr id="153" name="Google Shape;153;p24"/>
          <p:cNvSpPr txBox="1"/>
          <p:nvPr/>
        </p:nvSpPr>
        <p:spPr>
          <a:xfrm>
            <a:off x="1725350" y="1577225"/>
            <a:ext cx="5740200" cy="2652000"/>
          </a:xfrm>
          <a:prstGeom prst="rect">
            <a:avLst/>
          </a:prstGeom>
          <a:solidFill>
            <a:srgbClr val="6D9EEB"/>
          </a:solidFill>
          <a:ln>
            <a:noFill/>
          </a:ln>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SzPts val="2400"/>
              <a:buFont typeface="Georgia"/>
              <a:buAutoNum type="arabicPeriod"/>
            </a:pPr>
            <a:r>
              <a:rPr lang="en" sz="2400">
                <a:latin typeface="Georgia"/>
                <a:ea typeface="Georgia"/>
                <a:cs typeface="Georgia"/>
                <a:sym typeface="Georgia"/>
              </a:rPr>
              <a:t>¿Cual es el objetivo de los periodistas al crear y compartir esta historia?</a:t>
            </a:r>
            <a:endParaRPr sz="2400">
              <a:latin typeface="Georgia"/>
              <a:ea typeface="Georgia"/>
              <a:cs typeface="Georgia"/>
              <a:sym typeface="Georgia"/>
            </a:endParaRPr>
          </a:p>
          <a:p>
            <a:pPr indent="0" lvl="0" marL="457200" marR="0" rtl="0" algn="l">
              <a:lnSpc>
                <a:spcPct val="115000"/>
              </a:lnSpc>
              <a:spcBef>
                <a:spcPts val="0"/>
              </a:spcBef>
              <a:spcAft>
                <a:spcPts val="0"/>
              </a:spcAft>
              <a:buNone/>
            </a:pPr>
            <a:r>
              <a:t/>
            </a:r>
            <a:endParaRPr sz="1000">
              <a:latin typeface="Georgia"/>
              <a:ea typeface="Georgia"/>
              <a:cs typeface="Georgia"/>
              <a:sym typeface="Georgia"/>
            </a:endParaRPr>
          </a:p>
          <a:p>
            <a:pPr indent="-381000" lvl="0" marL="457200" marR="0" rtl="0" algn="l">
              <a:lnSpc>
                <a:spcPct val="115000"/>
              </a:lnSpc>
              <a:spcBef>
                <a:spcPts val="0"/>
              </a:spcBef>
              <a:spcAft>
                <a:spcPts val="0"/>
              </a:spcAft>
              <a:buSzPts val="2400"/>
              <a:buFont typeface="Georgia"/>
              <a:buAutoNum type="arabicPeriod"/>
            </a:pPr>
            <a:r>
              <a:rPr lang="en" sz="2400">
                <a:latin typeface="Georgia"/>
                <a:ea typeface="Georgia"/>
                <a:cs typeface="Georgia"/>
                <a:sym typeface="Georgia"/>
              </a:rPr>
              <a:t>¿Cual es el tono</a:t>
            </a:r>
            <a:r>
              <a:rPr lang="en" sz="2400">
                <a:latin typeface="Georgia"/>
                <a:ea typeface="Georgia"/>
                <a:cs typeface="Georgia"/>
                <a:sym typeface="Georgia"/>
              </a:rPr>
              <a:t> de esta historia? ¿Qué sentimientos sientes mientras que ves el video?</a:t>
            </a:r>
            <a:endParaRPr sz="2400">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7" name="Shape 157"/>
        <p:cNvGrpSpPr/>
        <p:nvPr/>
      </p:nvGrpSpPr>
      <p:grpSpPr>
        <a:xfrm>
          <a:off x="0" y="0"/>
          <a:ext cx="0" cy="0"/>
          <a:chOff x="0" y="0"/>
          <a:chExt cx="0" cy="0"/>
        </a:xfrm>
      </p:grpSpPr>
      <p:sp>
        <p:nvSpPr>
          <p:cNvPr id="158" name="Google Shape;158;p25"/>
          <p:cNvSpPr txBox="1"/>
          <p:nvPr>
            <p:ph type="ctrTitle"/>
          </p:nvPr>
        </p:nvSpPr>
        <p:spPr>
          <a:xfrm>
            <a:off x="543750" y="138000"/>
            <a:ext cx="8056500" cy="8583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Georgia"/>
                <a:ea typeface="Georgia"/>
                <a:cs typeface="Georgia"/>
                <a:sym typeface="Georgia"/>
              </a:rPr>
              <a:t>¡Encuesta!</a:t>
            </a:r>
            <a:endParaRPr sz="3600">
              <a:solidFill>
                <a:srgbClr val="434343"/>
              </a:solidFill>
              <a:latin typeface="Georgia"/>
              <a:ea typeface="Georgia"/>
              <a:cs typeface="Georgia"/>
              <a:sym typeface="Georgia"/>
            </a:endParaRPr>
          </a:p>
        </p:txBody>
      </p:sp>
      <p:sp>
        <p:nvSpPr>
          <p:cNvPr id="159" name="Google Shape;159;p25"/>
          <p:cNvSpPr txBox="1"/>
          <p:nvPr/>
        </p:nvSpPr>
        <p:spPr>
          <a:xfrm>
            <a:off x="70100" y="996300"/>
            <a:ext cx="8925600" cy="36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eorgia"/>
                <a:ea typeface="Georgia"/>
                <a:cs typeface="Georgia"/>
                <a:sym typeface="Georgia"/>
              </a:rPr>
              <a:t>¿</a:t>
            </a:r>
            <a:r>
              <a:rPr b="1" lang="en" sz="2400">
                <a:solidFill>
                  <a:srgbClr val="434343"/>
                </a:solidFill>
                <a:latin typeface="Georgia"/>
                <a:ea typeface="Georgia"/>
                <a:cs typeface="Georgia"/>
                <a:sym typeface="Georgia"/>
              </a:rPr>
              <a:t>La </a:t>
            </a:r>
            <a:r>
              <a:rPr b="1" lang="en" sz="2400">
                <a:solidFill>
                  <a:srgbClr val="434343"/>
                </a:solidFill>
                <a:latin typeface="Georgia"/>
                <a:ea typeface="Georgia"/>
                <a:cs typeface="Georgia"/>
                <a:sym typeface="Georgia"/>
              </a:rPr>
              <a:t>mayoría</a:t>
            </a:r>
            <a:r>
              <a:rPr b="1" lang="en" sz="2400">
                <a:solidFill>
                  <a:srgbClr val="434343"/>
                </a:solidFill>
                <a:latin typeface="Georgia"/>
                <a:ea typeface="Georgia"/>
                <a:cs typeface="Georgia"/>
                <a:sym typeface="Georgia"/>
              </a:rPr>
              <a:t> de las noticias que escuchas son positivas o negativas?</a:t>
            </a:r>
            <a:endParaRPr b="1" sz="2400">
              <a:solidFill>
                <a:srgbClr val="434343"/>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b="1"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Positivas</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Negativas</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Otro / En el medio</a:t>
            </a:r>
            <a:endParaRPr sz="2700">
              <a:solidFill>
                <a:srgbClr val="434343"/>
              </a:solidFill>
              <a:latin typeface="Georgia"/>
              <a:ea typeface="Georgia"/>
              <a:cs typeface="Georgia"/>
              <a:sym typeface="Georgia"/>
            </a:endParaRPr>
          </a:p>
        </p:txBody>
      </p:sp>
      <p:pic>
        <p:nvPicPr>
          <p:cNvPr id="160" name="Google Shape;160;p25"/>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4" name="Shape 164"/>
        <p:cNvGrpSpPr/>
        <p:nvPr/>
      </p:nvGrpSpPr>
      <p:grpSpPr>
        <a:xfrm>
          <a:off x="0" y="0"/>
          <a:ext cx="0" cy="0"/>
          <a:chOff x="0" y="0"/>
          <a:chExt cx="0" cy="0"/>
        </a:xfrm>
      </p:grpSpPr>
      <p:sp>
        <p:nvSpPr>
          <p:cNvPr id="165" name="Google Shape;165;p26"/>
          <p:cNvSpPr txBox="1"/>
          <p:nvPr>
            <p:ph idx="1" type="body"/>
          </p:nvPr>
        </p:nvSpPr>
        <p:spPr>
          <a:xfrm>
            <a:off x="4741800" y="2917300"/>
            <a:ext cx="4402200" cy="20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000000"/>
                </a:solidFill>
                <a:latin typeface="Georgia"/>
                <a:ea typeface="Georgia"/>
                <a:cs typeface="Georgia"/>
                <a:sym typeface="Georgia"/>
              </a:rPr>
              <a:t>Muna Agwa</a:t>
            </a:r>
            <a:r>
              <a:rPr i="1" lang="en" sz="1200">
                <a:solidFill>
                  <a:srgbClr val="000000"/>
                </a:solidFill>
                <a:latin typeface="Georgia"/>
                <a:ea typeface="Georgia"/>
                <a:cs typeface="Georgia"/>
                <a:sym typeface="Georgia"/>
              </a:rPr>
              <a:t> </a:t>
            </a:r>
            <a:r>
              <a:rPr i="1" lang="en" sz="1200">
                <a:solidFill>
                  <a:srgbClr val="000000"/>
                </a:solidFill>
                <a:latin typeface="Georgia"/>
                <a:ea typeface="Georgia"/>
                <a:cs typeface="Georgia"/>
                <a:sym typeface="Georgia"/>
              </a:rPr>
              <a:t>es una estudiante de tercer año en Hathaway Brown School en Cleveland, Ohio. Disfruta leer, escribir, nadar, resolver problemas y aprender cosas nuevas. Espera que algún día, la gente pueda superar sus diferencias a través del arte y la empatía. Como estadounidense de primera generación, ha visto  de primera mano como la inmigracion puede separar a las familias y se sintió inspirada para escribir un poema que destaca esta realidad. Muna aspira a ser cirujana un día, aunque espera  nunca  dejar de escribir.</a:t>
            </a:r>
            <a:endParaRPr i="1" sz="1200">
              <a:solidFill>
                <a:srgbClr val="000000"/>
              </a:solidFill>
              <a:latin typeface="Georgia"/>
              <a:ea typeface="Georgia"/>
              <a:cs typeface="Georgia"/>
              <a:sym typeface="Georgia"/>
            </a:endParaRPr>
          </a:p>
        </p:txBody>
      </p:sp>
      <p:pic>
        <p:nvPicPr>
          <p:cNvPr id="166" name="Google Shape;166;p26"/>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167" name="Google Shape;167;p26"/>
          <p:cNvPicPr preferRelativeResize="0"/>
          <p:nvPr/>
        </p:nvPicPr>
        <p:blipFill>
          <a:blip r:embed="rId4">
            <a:alphaModFix/>
          </a:blip>
          <a:stretch>
            <a:fillRect/>
          </a:stretch>
        </p:blipFill>
        <p:spPr>
          <a:xfrm>
            <a:off x="5472125" y="138000"/>
            <a:ext cx="2779300" cy="2779300"/>
          </a:xfrm>
          <a:prstGeom prst="rect">
            <a:avLst/>
          </a:prstGeom>
          <a:noFill/>
          <a:ln>
            <a:noFill/>
          </a:ln>
        </p:spPr>
      </p:pic>
      <p:sp>
        <p:nvSpPr>
          <p:cNvPr id="168" name="Google Shape;168;p26"/>
          <p:cNvSpPr txBox="1"/>
          <p:nvPr>
            <p:ph idx="1" type="body"/>
          </p:nvPr>
        </p:nvSpPr>
        <p:spPr>
          <a:xfrm>
            <a:off x="0" y="0"/>
            <a:ext cx="4681500" cy="5143500"/>
          </a:xfrm>
          <a:prstGeom prst="rect">
            <a:avLst/>
          </a:prstGeom>
        </p:spPr>
        <p:txBody>
          <a:bodyPr anchorCtr="0" anchor="t" bIns="91425" lIns="91425" spcFirstLastPara="1" rIns="91425" wrap="square" tIns="91425">
            <a:noAutofit/>
          </a:bodyPr>
          <a:lstStyle/>
          <a:p>
            <a:pPr indent="0" lvl="0" marL="139700" marR="139700" rtl="0" algn="l">
              <a:lnSpc>
                <a:spcPct val="100000"/>
              </a:lnSpc>
              <a:spcBef>
                <a:spcPts val="0"/>
              </a:spcBef>
              <a:spcAft>
                <a:spcPts val="0"/>
              </a:spcAft>
              <a:buNone/>
            </a:pPr>
            <a:r>
              <a:rPr lang="en" sz="1900" u="sng">
                <a:solidFill>
                  <a:schemeClr val="hlink"/>
                </a:solidFill>
                <a:highlight>
                  <a:srgbClr val="F3F3F3"/>
                </a:highlight>
                <a:latin typeface="Spectral"/>
                <a:ea typeface="Spectral"/>
                <a:cs typeface="Spectral"/>
                <a:sym typeface="Spectral"/>
                <a:hlinkClick r:id="rId5"/>
              </a:rPr>
              <a:t>Despatria</a:t>
            </a:r>
            <a:endParaRPr sz="1900">
              <a:solidFill>
                <a:srgbClr val="212529"/>
              </a:solidFill>
              <a:highlight>
                <a:srgbClr val="F3F3F3"/>
              </a:highlight>
              <a:latin typeface="Spectral"/>
              <a:ea typeface="Spectral"/>
              <a:cs typeface="Spectral"/>
              <a:sym typeface="Spectral"/>
            </a:endParaRPr>
          </a:p>
          <a:p>
            <a:pPr indent="0" lvl="0" marL="139700" marR="139700" rtl="0" algn="l">
              <a:spcBef>
                <a:spcPts val="0"/>
              </a:spcBef>
              <a:spcAft>
                <a:spcPts val="0"/>
              </a:spcAft>
              <a:buNone/>
            </a:pPr>
            <a:r>
              <a:rPr lang="en" sz="700">
                <a:solidFill>
                  <a:srgbClr val="212529"/>
                </a:solidFill>
                <a:highlight>
                  <a:srgbClr val="F3F3F3"/>
                </a:highlight>
                <a:latin typeface="Lato"/>
                <a:ea typeface="Lato"/>
                <a:cs typeface="Lato"/>
                <a:sym typeface="Lato"/>
              </a:rPr>
              <a:t>Por Muna Agwa</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Traducido por Hannah Berk y Maryel Cardenas</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i="1" lang="en" sz="700">
                <a:solidFill>
                  <a:srgbClr val="212529"/>
                </a:solidFill>
                <a:highlight>
                  <a:srgbClr val="F3F3F3"/>
                </a:highlight>
                <a:latin typeface="Lato"/>
                <a:ea typeface="Lato"/>
                <a:cs typeface="Lato"/>
                <a:sym typeface="Lato"/>
              </a:rPr>
              <a:t>Con versos </a:t>
            </a:r>
            <a:r>
              <a:rPr i="1" lang="en" sz="700" u="sng">
                <a:solidFill>
                  <a:srgbClr val="302F2F"/>
                </a:solidFill>
                <a:highlight>
                  <a:srgbClr val="F3F3F3"/>
                </a:highlight>
                <a:latin typeface="Lato"/>
                <a:ea typeface="Lato"/>
                <a:cs typeface="Lato"/>
                <a:sym typeface="Lato"/>
                <a:hlinkClick r:id="rId6">
                  <a:extLst>
                    <a:ext uri="{A12FA001-AC4F-418D-AE19-62706E023703}">
                      <ahyp:hlinkClr val="tx"/>
                    </a:ext>
                  </a:extLst>
                </a:hlinkClick>
              </a:rPr>
              <a:t>"Guanajuato Norte"</a:t>
            </a:r>
            <a:r>
              <a:rPr i="1" lang="en" sz="700">
                <a:solidFill>
                  <a:srgbClr val="212529"/>
                </a:solidFill>
                <a:highlight>
                  <a:srgbClr val="F3F3F3"/>
                </a:highlight>
                <a:latin typeface="Lato"/>
                <a:ea typeface="Lato"/>
                <a:cs typeface="Lato"/>
                <a:sym typeface="Lato"/>
              </a:rPr>
              <a:t> por Ingrid Holmquist y Sana Malik, un proyecto de periodismo apoyado por el Pulitzer Center</a:t>
            </a:r>
            <a:endParaRPr i="1"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La historia de un padre y una hija, de un marido y una esposa.</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De dos naciones, cortadas por líneas ocultas.</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Dos naciones muy juntas</a:t>
            </a:r>
            <a:endParaRPr sz="700">
              <a:solidFill>
                <a:srgbClr val="212529"/>
              </a:solidFill>
              <a:highlight>
                <a:srgbClr val="F3F3F3"/>
              </a:highlight>
              <a:latin typeface="Lato"/>
              <a:ea typeface="Lato"/>
              <a:cs typeface="Lato"/>
              <a:sym typeface="Lato"/>
            </a:endParaRPr>
          </a:p>
          <a:p>
            <a:pPr indent="0" lvl="0" marL="139700" marR="139700" rtl="0" algn="r">
              <a:spcBef>
                <a:spcPts val="1200"/>
              </a:spcBef>
              <a:spcAft>
                <a:spcPts val="0"/>
              </a:spcAft>
              <a:buNone/>
            </a:pPr>
            <a:r>
              <a:rPr lang="en" sz="700">
                <a:solidFill>
                  <a:srgbClr val="212529"/>
                </a:solidFill>
                <a:highlight>
                  <a:srgbClr val="F3F3F3"/>
                </a:highlight>
                <a:latin typeface="Lato"/>
                <a:ea typeface="Lato"/>
                <a:cs typeface="Lato"/>
                <a:sym typeface="Lato"/>
              </a:rPr>
              <a:t>pero tan alejadas.</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Un padre y una hija:</a:t>
            </a:r>
            <a:endParaRPr sz="700">
              <a:solidFill>
                <a:srgbClr val="212529"/>
              </a:solidFill>
              <a:highlight>
                <a:srgbClr val="F3F3F3"/>
              </a:highlight>
              <a:latin typeface="Lato"/>
              <a:ea typeface="Lato"/>
              <a:cs typeface="Lato"/>
              <a:sym typeface="Lato"/>
            </a:endParaRPr>
          </a:p>
          <a:p>
            <a:pPr indent="0" lvl="0" marL="139700" marR="139700" rtl="0" algn="r">
              <a:spcBef>
                <a:spcPts val="1200"/>
              </a:spcBef>
              <a:spcAft>
                <a:spcPts val="0"/>
              </a:spcAft>
              <a:buNone/>
            </a:pPr>
            <a:r>
              <a:rPr lang="en" sz="700">
                <a:solidFill>
                  <a:srgbClr val="212529"/>
                </a:solidFill>
                <a:highlight>
                  <a:srgbClr val="F3F3F3"/>
                </a:highlight>
                <a:latin typeface="Lato"/>
                <a:ea typeface="Lato"/>
                <a:cs typeface="Lato"/>
                <a:sym typeface="Lato"/>
              </a:rPr>
              <a:t>tan alejados que el cielo sedoso es lo único que los une.</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Una hija:</a:t>
            </a:r>
            <a:endParaRPr sz="700">
              <a:solidFill>
                <a:srgbClr val="212529"/>
              </a:solidFill>
              <a:highlight>
                <a:srgbClr val="F3F3F3"/>
              </a:highlight>
              <a:latin typeface="Lato"/>
              <a:ea typeface="Lato"/>
              <a:cs typeface="Lato"/>
              <a:sym typeface="Lato"/>
            </a:endParaRPr>
          </a:p>
          <a:p>
            <a:pPr indent="0" lvl="0" marL="139700" marR="139700" rtl="0" algn="r">
              <a:spcBef>
                <a:spcPts val="1200"/>
              </a:spcBef>
              <a:spcAft>
                <a:spcPts val="0"/>
              </a:spcAft>
              <a:buNone/>
            </a:pPr>
            <a:r>
              <a:rPr lang="en" sz="700">
                <a:solidFill>
                  <a:srgbClr val="212529"/>
                </a:solidFill>
                <a:highlight>
                  <a:srgbClr val="F3F3F3"/>
                </a:highlight>
                <a:latin typeface="Lato"/>
                <a:ea typeface="Lato"/>
                <a:cs typeface="Lato"/>
                <a:sym typeface="Lato"/>
              </a:rPr>
              <a:t>tragada por la misma luz de luna bajo la cual su padre llora.</a:t>
            </a:r>
            <a:endParaRPr sz="700">
              <a:solidFill>
                <a:srgbClr val="212529"/>
              </a:solidFill>
              <a:highlight>
                <a:srgbClr val="F3F3F3"/>
              </a:highlight>
              <a:latin typeface="Lato"/>
              <a:ea typeface="Lato"/>
              <a:cs typeface="Lato"/>
              <a:sym typeface="Lato"/>
            </a:endParaRPr>
          </a:p>
          <a:p>
            <a:pPr indent="0" lvl="0" marL="139700" marR="139700" rtl="0" algn="r">
              <a:spcBef>
                <a:spcPts val="1200"/>
              </a:spcBef>
              <a:spcAft>
                <a:spcPts val="0"/>
              </a:spcAft>
              <a:buNone/>
            </a:pPr>
            <a:r>
              <a:rPr lang="en" sz="700">
                <a:solidFill>
                  <a:srgbClr val="212529"/>
                </a:solidFill>
                <a:highlight>
                  <a:srgbClr val="F3F3F3"/>
                </a:highlight>
                <a:latin typeface="Lato"/>
                <a:ea typeface="Lato"/>
                <a:cs typeface="Lato"/>
                <a:sym typeface="Lato"/>
              </a:rPr>
              <a:t>Entonces crecí con eso, él dice.</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Los hombres se ríen, aplaudiendo con sus manos secas y maltratadas, callosas y amarilleando por el uso.</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Sus marchitas sonrisas de papel rezan en silencio por el agua como rezan en silencio por el hogar.</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Cultivan una tierra robada que los trató de denegar.</a:t>
            </a:r>
            <a:endParaRPr sz="700">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Arrancan su fruta del suelo para alimentar a sus </a:t>
            </a:r>
            <a:r>
              <a:rPr lang="en" sz="700" strike="sngStrike">
                <a:solidFill>
                  <a:srgbClr val="212529"/>
                </a:solidFill>
                <a:highlight>
                  <a:srgbClr val="F3F3F3"/>
                </a:highlight>
                <a:latin typeface="Lato"/>
                <a:ea typeface="Lato"/>
                <a:cs typeface="Lato"/>
                <a:sym typeface="Lato"/>
              </a:rPr>
              <a:t>empleadores</a:t>
            </a:r>
            <a:endParaRPr sz="700" strike="sngStrike">
              <a:solidFill>
                <a:srgbClr val="212529"/>
              </a:solidFill>
              <a:highlight>
                <a:srgbClr val="F3F3F3"/>
              </a:highlight>
              <a:latin typeface="Lato"/>
              <a:ea typeface="Lato"/>
              <a:cs typeface="Lato"/>
              <a:sym typeface="Lato"/>
            </a:endParaRPr>
          </a:p>
          <a:p>
            <a:pPr indent="0" lvl="0" marL="139700" marR="139700" rtl="0" algn="l">
              <a:spcBef>
                <a:spcPts val="1200"/>
              </a:spcBef>
              <a:spcAft>
                <a:spcPts val="0"/>
              </a:spcAft>
              <a:buNone/>
            </a:pPr>
            <a:r>
              <a:rPr lang="en" sz="700">
                <a:solidFill>
                  <a:srgbClr val="212529"/>
                </a:solidFill>
                <a:highlight>
                  <a:srgbClr val="F3F3F3"/>
                </a:highlight>
                <a:latin typeface="Lato"/>
                <a:ea typeface="Lato"/>
                <a:cs typeface="Lato"/>
                <a:sym typeface="Lato"/>
              </a:rPr>
              <a:t>                                                                                                           	familias.</a:t>
            </a:r>
            <a:endParaRPr sz="700">
              <a:solidFill>
                <a:srgbClr val="212529"/>
              </a:solidFill>
              <a:highlight>
                <a:srgbClr val="F3F3F3"/>
              </a:highlight>
              <a:latin typeface="Lato"/>
              <a:ea typeface="Lato"/>
              <a:cs typeface="Lato"/>
              <a:sym typeface="Lato"/>
            </a:endParaRPr>
          </a:p>
          <a:p>
            <a:pPr indent="0" lvl="0" marL="0" rtl="0" algn="l">
              <a:spcBef>
                <a:spcPts val="1200"/>
              </a:spcBef>
              <a:spcAft>
                <a:spcPts val="0"/>
              </a:spcAft>
              <a:buNone/>
            </a:pPr>
            <a:r>
              <a:t/>
            </a:r>
            <a:endParaRPr sz="1200">
              <a:solidFill>
                <a:srgbClr val="000000"/>
              </a:solidFill>
              <a:highlight>
                <a:srgbClr val="F3F3F3"/>
              </a:highlight>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2" name="Shape 172"/>
        <p:cNvGrpSpPr/>
        <p:nvPr/>
      </p:nvGrpSpPr>
      <p:grpSpPr>
        <a:xfrm>
          <a:off x="0" y="0"/>
          <a:ext cx="0" cy="0"/>
          <a:chOff x="0" y="0"/>
          <a:chExt cx="0" cy="0"/>
        </a:xfrm>
      </p:grpSpPr>
      <p:sp>
        <p:nvSpPr>
          <p:cNvPr id="173" name="Google Shape;173;p27"/>
          <p:cNvSpPr txBox="1"/>
          <p:nvPr>
            <p:ph type="title"/>
          </p:nvPr>
        </p:nvSpPr>
        <p:spPr>
          <a:xfrm>
            <a:off x="311700" y="2259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434343"/>
                </a:solidFill>
                <a:latin typeface="Georgia"/>
                <a:ea typeface="Georgia"/>
                <a:cs typeface="Georgia"/>
                <a:sym typeface="Georgia"/>
              </a:rPr>
              <a:t>El punto</a:t>
            </a:r>
            <a:endParaRPr baseline="30000" sz="3600">
              <a:solidFill>
                <a:srgbClr val="434343"/>
              </a:solidFill>
              <a:latin typeface="Georgia"/>
              <a:ea typeface="Georgia"/>
              <a:cs typeface="Georgia"/>
              <a:sym typeface="Georgia"/>
            </a:endParaRPr>
          </a:p>
        </p:txBody>
      </p:sp>
      <p:sp>
        <p:nvSpPr>
          <p:cNvPr id="174" name="Google Shape;174;p27"/>
          <p:cNvSpPr txBox="1"/>
          <p:nvPr>
            <p:ph idx="1" type="body"/>
          </p:nvPr>
        </p:nvSpPr>
        <p:spPr>
          <a:xfrm>
            <a:off x="139050" y="1012313"/>
            <a:ext cx="8865900" cy="14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Georgia"/>
                <a:ea typeface="Georgia"/>
                <a:cs typeface="Georgia"/>
                <a:sym typeface="Georgia"/>
              </a:rPr>
              <a:t>Lo que elegimos leer, escribir y conversar sobre es importante. </a:t>
            </a:r>
            <a:endParaRPr sz="2000">
              <a:solidFill>
                <a:srgbClr val="000000"/>
              </a:solidFill>
              <a:latin typeface="Georgia"/>
              <a:ea typeface="Georgia"/>
              <a:cs typeface="Georgia"/>
              <a:sym typeface="Georgia"/>
            </a:endParaRPr>
          </a:p>
          <a:p>
            <a:pPr indent="0" lvl="0" marL="0" rtl="0" algn="l">
              <a:spcBef>
                <a:spcPts val="1600"/>
              </a:spcBef>
              <a:spcAft>
                <a:spcPts val="1600"/>
              </a:spcAft>
              <a:buNone/>
            </a:pPr>
            <a:r>
              <a:rPr lang="en" sz="2000">
                <a:solidFill>
                  <a:srgbClr val="000000"/>
                </a:solidFill>
                <a:latin typeface="Georgia"/>
                <a:ea typeface="Georgia"/>
                <a:cs typeface="Georgia"/>
                <a:sym typeface="Georgia"/>
              </a:rPr>
              <a:t>¿Qué historias y de quién estamos acostumbrados a ver en las noticias?  ¿Cómo podemos elevar las historias poco contadas? </a:t>
            </a:r>
            <a:endParaRPr sz="2000">
              <a:solidFill>
                <a:srgbClr val="000000"/>
              </a:solidFill>
              <a:latin typeface="Georgia"/>
              <a:ea typeface="Georgia"/>
              <a:cs typeface="Georgia"/>
              <a:sym typeface="Georgia"/>
            </a:endParaRPr>
          </a:p>
        </p:txBody>
      </p:sp>
      <p:pic>
        <p:nvPicPr>
          <p:cNvPr id="175" name="Google Shape;175;p27"/>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176" name="Google Shape;176;p27"/>
          <p:cNvPicPr preferRelativeResize="0"/>
          <p:nvPr/>
        </p:nvPicPr>
        <p:blipFill>
          <a:blip r:embed="rId4">
            <a:alphaModFix/>
          </a:blip>
          <a:stretch>
            <a:fillRect/>
          </a:stretch>
        </p:blipFill>
        <p:spPr>
          <a:xfrm>
            <a:off x="0" y="2811125"/>
            <a:ext cx="3064376" cy="2162100"/>
          </a:xfrm>
          <a:prstGeom prst="rect">
            <a:avLst/>
          </a:prstGeom>
          <a:noFill/>
          <a:ln>
            <a:noFill/>
          </a:ln>
        </p:spPr>
      </p:pic>
      <p:sp>
        <p:nvSpPr>
          <p:cNvPr id="177" name="Google Shape;177;p27"/>
          <p:cNvSpPr txBox="1"/>
          <p:nvPr/>
        </p:nvSpPr>
        <p:spPr>
          <a:xfrm>
            <a:off x="166284" y="4876800"/>
            <a:ext cx="27318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 </a:t>
            </a:r>
            <a:r>
              <a:rPr lang="en" sz="900">
                <a:solidFill>
                  <a:srgbClr val="434343"/>
                </a:solidFill>
                <a:latin typeface="Georgia"/>
                <a:ea typeface="Georgia"/>
                <a:cs typeface="Georgia"/>
                <a:sym typeface="Georgia"/>
              </a:rPr>
              <a:t> Daniella Zalcman. Canadá, 2016.</a:t>
            </a:r>
            <a:endParaRPr sz="900">
              <a:solidFill>
                <a:srgbClr val="434343"/>
              </a:solidFill>
              <a:latin typeface="Georgia"/>
              <a:ea typeface="Georgia"/>
              <a:cs typeface="Georgia"/>
              <a:sym typeface="Georgia"/>
            </a:endParaRPr>
          </a:p>
        </p:txBody>
      </p:sp>
      <p:pic>
        <p:nvPicPr>
          <p:cNvPr id="178" name="Google Shape;178;p27"/>
          <p:cNvPicPr preferRelativeResize="0"/>
          <p:nvPr/>
        </p:nvPicPr>
        <p:blipFill>
          <a:blip r:embed="rId5">
            <a:alphaModFix/>
          </a:blip>
          <a:stretch>
            <a:fillRect/>
          </a:stretch>
        </p:blipFill>
        <p:spPr>
          <a:xfrm>
            <a:off x="3064375" y="2811125"/>
            <a:ext cx="3273194" cy="2162100"/>
          </a:xfrm>
          <a:prstGeom prst="rect">
            <a:avLst/>
          </a:prstGeom>
          <a:noFill/>
          <a:ln>
            <a:noFill/>
          </a:ln>
        </p:spPr>
      </p:pic>
      <p:pic>
        <p:nvPicPr>
          <p:cNvPr id="179" name="Google Shape;179;p27"/>
          <p:cNvPicPr preferRelativeResize="0"/>
          <p:nvPr/>
        </p:nvPicPr>
        <p:blipFill>
          <a:blip r:embed="rId6">
            <a:alphaModFix/>
          </a:blip>
          <a:stretch>
            <a:fillRect/>
          </a:stretch>
        </p:blipFill>
        <p:spPr>
          <a:xfrm>
            <a:off x="6337581" y="2811125"/>
            <a:ext cx="2814968" cy="2162100"/>
          </a:xfrm>
          <a:prstGeom prst="rect">
            <a:avLst/>
          </a:prstGeom>
          <a:noFill/>
          <a:ln>
            <a:noFill/>
          </a:ln>
        </p:spPr>
      </p:pic>
      <p:sp>
        <p:nvSpPr>
          <p:cNvPr id="180" name="Google Shape;180;p27"/>
          <p:cNvSpPr txBox="1"/>
          <p:nvPr/>
        </p:nvSpPr>
        <p:spPr>
          <a:xfrm>
            <a:off x="6328950" y="4876800"/>
            <a:ext cx="28149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latin typeface="Georgia"/>
                <a:ea typeface="Georgia"/>
                <a:cs typeface="Georgia"/>
                <a:sym typeface="Georgia"/>
              </a:rPr>
              <a:t>Foto por </a:t>
            </a:r>
            <a:r>
              <a:rPr lang="en" sz="900">
                <a:latin typeface="Georgia"/>
                <a:ea typeface="Georgia"/>
                <a:cs typeface="Georgia"/>
                <a:sym typeface="Georgia"/>
              </a:rPr>
              <a:t> Carlos Javier Ortiz. Estados Unidos, 2013.</a:t>
            </a:r>
            <a:endParaRPr sz="900">
              <a:latin typeface="Georgia"/>
              <a:ea typeface="Georgia"/>
              <a:cs typeface="Georgia"/>
              <a:sym typeface="Georgia"/>
            </a:endParaRPr>
          </a:p>
        </p:txBody>
      </p:sp>
      <p:sp>
        <p:nvSpPr>
          <p:cNvPr id="181" name="Google Shape;181;p27"/>
          <p:cNvSpPr txBox="1"/>
          <p:nvPr/>
        </p:nvSpPr>
        <p:spPr>
          <a:xfrm>
            <a:off x="2981175" y="4876800"/>
            <a:ext cx="32733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 </a:t>
            </a:r>
            <a:r>
              <a:rPr lang="en" sz="900">
                <a:solidFill>
                  <a:srgbClr val="434343"/>
                </a:solidFill>
                <a:latin typeface="Georgia"/>
                <a:ea typeface="Georgia"/>
                <a:cs typeface="Georgia"/>
                <a:sym typeface="Georgia"/>
              </a:rPr>
              <a:t> Max Pinckers. Corea del Norte, 2017.</a:t>
            </a:r>
            <a:endParaRPr sz="900">
              <a:solidFill>
                <a:srgbClr val="434343"/>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5" name="Shape 185"/>
        <p:cNvGrpSpPr/>
        <p:nvPr/>
      </p:nvGrpSpPr>
      <p:grpSpPr>
        <a:xfrm>
          <a:off x="0" y="0"/>
          <a:ext cx="0" cy="0"/>
          <a:chOff x="0" y="0"/>
          <a:chExt cx="0" cy="0"/>
        </a:xfrm>
      </p:grpSpPr>
      <p:pic>
        <p:nvPicPr>
          <p:cNvPr id="186" name="Google Shape;186;p28"/>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187" name="Google Shape;187;p28"/>
          <p:cNvSpPr txBox="1"/>
          <p:nvPr/>
        </p:nvSpPr>
        <p:spPr>
          <a:xfrm>
            <a:off x="67525" y="4269500"/>
            <a:ext cx="8771700" cy="825900"/>
          </a:xfrm>
          <a:prstGeom prst="rect">
            <a:avLst/>
          </a:prstGeom>
          <a:solidFill>
            <a:srgbClr val="A4C2F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latin typeface="Georgia"/>
                <a:ea typeface="Georgia"/>
                <a:cs typeface="Georgia"/>
                <a:sym typeface="Georgia"/>
              </a:rPr>
              <a:t>¿</a:t>
            </a:r>
            <a:r>
              <a:rPr b="1" lang="en" sz="2300">
                <a:latin typeface="Georgia"/>
                <a:ea typeface="Georgia"/>
                <a:cs typeface="Georgia"/>
                <a:sym typeface="Georgia"/>
              </a:rPr>
              <a:t>Sobre qué han escrito los ganadores del concurso en años pasados</a:t>
            </a:r>
            <a:r>
              <a:rPr b="1" lang="en" sz="2300">
                <a:latin typeface="Georgia"/>
                <a:ea typeface="Georgia"/>
                <a:cs typeface="Georgia"/>
                <a:sym typeface="Georgia"/>
              </a:rPr>
              <a:t>?</a:t>
            </a:r>
            <a:endParaRPr b="1" sz="2300">
              <a:latin typeface="Georgia"/>
              <a:ea typeface="Georgia"/>
              <a:cs typeface="Georgia"/>
              <a:sym typeface="Georgia"/>
            </a:endParaRPr>
          </a:p>
        </p:txBody>
      </p:sp>
      <p:pic>
        <p:nvPicPr>
          <p:cNvPr id="188" name="Google Shape;188;p28"/>
          <p:cNvPicPr preferRelativeResize="0"/>
          <p:nvPr/>
        </p:nvPicPr>
        <p:blipFill>
          <a:blip r:embed="rId4">
            <a:alphaModFix/>
          </a:blip>
          <a:stretch>
            <a:fillRect/>
          </a:stretch>
        </p:blipFill>
        <p:spPr>
          <a:xfrm>
            <a:off x="894425" y="138000"/>
            <a:ext cx="7117912" cy="4003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2" name="Shape 192"/>
        <p:cNvGrpSpPr/>
        <p:nvPr/>
      </p:nvGrpSpPr>
      <p:grpSpPr>
        <a:xfrm>
          <a:off x="0" y="0"/>
          <a:ext cx="0" cy="0"/>
          <a:chOff x="0" y="0"/>
          <a:chExt cx="0" cy="0"/>
        </a:xfrm>
      </p:grpSpPr>
      <p:sp>
        <p:nvSpPr>
          <p:cNvPr id="193" name="Google Shape;193;p29"/>
          <p:cNvSpPr txBox="1"/>
          <p:nvPr/>
        </p:nvSpPr>
        <p:spPr>
          <a:xfrm>
            <a:off x="130225" y="4522975"/>
            <a:ext cx="8865600" cy="572700"/>
          </a:xfrm>
          <a:prstGeom prst="rect">
            <a:avLst/>
          </a:prstGeom>
          <a:solidFill>
            <a:srgbClr val="A4C2F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latin typeface="Georgia"/>
                <a:ea typeface="Georgia"/>
                <a:cs typeface="Georgia"/>
                <a:sym typeface="Georgia"/>
              </a:rPr>
              <a:t>¿</a:t>
            </a:r>
            <a:r>
              <a:rPr b="1" lang="en" sz="2100">
                <a:latin typeface="Georgia"/>
                <a:ea typeface="Georgia"/>
                <a:cs typeface="Georgia"/>
                <a:sym typeface="Georgia"/>
              </a:rPr>
              <a:t>Cómo encuentras una historia poco contada para tu poema?</a:t>
            </a:r>
            <a:endParaRPr b="1" sz="2100">
              <a:latin typeface="Georgia"/>
              <a:ea typeface="Georgia"/>
              <a:cs typeface="Georgia"/>
              <a:sym typeface="Georgia"/>
            </a:endParaRPr>
          </a:p>
        </p:txBody>
      </p:sp>
      <p:pic>
        <p:nvPicPr>
          <p:cNvPr id="194" name="Google Shape;194;p29"/>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195" name="Google Shape;195;p29"/>
          <p:cNvSpPr txBox="1"/>
          <p:nvPr>
            <p:ph type="title"/>
          </p:nvPr>
        </p:nvSpPr>
        <p:spPr>
          <a:xfrm>
            <a:off x="3519000" y="3115938"/>
            <a:ext cx="5431800" cy="12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434343"/>
                </a:solidFill>
              </a:rPr>
              <a:t>→ </a:t>
            </a:r>
            <a:r>
              <a:rPr lang="en" sz="2000" u="sng">
                <a:solidFill>
                  <a:schemeClr val="hlink"/>
                </a:solidFill>
                <a:latin typeface="Georgia"/>
                <a:ea typeface="Georgia"/>
                <a:cs typeface="Georgia"/>
                <a:sym typeface="Georgia"/>
                <a:hlinkClick r:id="rId4"/>
              </a:rPr>
              <a:t>Historias sugeridas</a:t>
            </a:r>
            <a:endParaRPr sz="2000">
              <a:solidFill>
                <a:srgbClr val="FFFFFF"/>
              </a:solidFill>
              <a:latin typeface="Georgia"/>
              <a:ea typeface="Georgia"/>
              <a:cs typeface="Georgia"/>
              <a:sym typeface="Georgia"/>
            </a:endParaRPr>
          </a:p>
          <a:p>
            <a:pPr indent="0" lvl="0" marL="0" rtl="0" algn="l">
              <a:spcBef>
                <a:spcPts val="0"/>
              </a:spcBef>
              <a:spcAft>
                <a:spcPts val="0"/>
              </a:spcAft>
              <a:buNone/>
            </a:pPr>
            <a:r>
              <a:t/>
            </a:r>
            <a:endParaRPr sz="2000">
              <a:solidFill>
                <a:srgbClr val="212529"/>
              </a:solidFill>
              <a:latin typeface="Georgia"/>
              <a:ea typeface="Georgia"/>
              <a:cs typeface="Georgia"/>
              <a:sym typeface="Georgia"/>
            </a:endParaRPr>
          </a:p>
          <a:p>
            <a:pPr indent="0" lvl="0" marL="0" rtl="0" algn="l">
              <a:spcBef>
                <a:spcPts val="0"/>
              </a:spcBef>
              <a:spcAft>
                <a:spcPts val="0"/>
              </a:spcAft>
              <a:buNone/>
            </a:pPr>
            <a:r>
              <a:rPr lang="en" sz="2000">
                <a:solidFill>
                  <a:srgbClr val="434343"/>
                </a:solidFill>
                <a:latin typeface="Georgia"/>
                <a:ea typeface="Georgia"/>
                <a:cs typeface="Georgia"/>
                <a:sym typeface="Georgia"/>
              </a:rPr>
              <a:t>→ </a:t>
            </a:r>
            <a:r>
              <a:rPr lang="en" sz="2000" u="sng">
                <a:solidFill>
                  <a:schemeClr val="hlink"/>
                </a:solidFill>
                <a:latin typeface="Georgia"/>
                <a:ea typeface="Georgia"/>
                <a:cs typeface="Georgia"/>
                <a:sym typeface="Georgia"/>
                <a:hlinkClick r:id="rId5"/>
              </a:rPr>
              <a:t>Todas las historias elegibles</a:t>
            </a:r>
            <a:endParaRPr sz="2000">
              <a:solidFill>
                <a:srgbClr val="FFFFFF"/>
              </a:solidFill>
              <a:latin typeface="Georgia"/>
              <a:ea typeface="Georgia"/>
              <a:cs typeface="Georgia"/>
              <a:sym typeface="Georgia"/>
            </a:endParaRPr>
          </a:p>
        </p:txBody>
      </p:sp>
      <p:pic>
        <p:nvPicPr>
          <p:cNvPr id="196" name="Google Shape;196;p29"/>
          <p:cNvPicPr preferRelativeResize="0"/>
          <p:nvPr/>
        </p:nvPicPr>
        <p:blipFill>
          <a:blip r:embed="rId6">
            <a:alphaModFix/>
          </a:blip>
          <a:stretch>
            <a:fillRect/>
          </a:stretch>
        </p:blipFill>
        <p:spPr>
          <a:xfrm>
            <a:off x="3496560" y="782749"/>
            <a:ext cx="5476692" cy="2164888"/>
          </a:xfrm>
          <a:prstGeom prst="rect">
            <a:avLst/>
          </a:prstGeom>
          <a:noFill/>
          <a:ln>
            <a:noFill/>
          </a:ln>
        </p:spPr>
      </p:pic>
      <p:pic>
        <p:nvPicPr>
          <p:cNvPr id="197" name="Google Shape;197;p29"/>
          <p:cNvPicPr preferRelativeResize="0"/>
          <p:nvPr/>
        </p:nvPicPr>
        <p:blipFill>
          <a:blip r:embed="rId7">
            <a:alphaModFix/>
          </a:blip>
          <a:stretch>
            <a:fillRect/>
          </a:stretch>
        </p:blipFill>
        <p:spPr>
          <a:xfrm>
            <a:off x="130225" y="57875"/>
            <a:ext cx="3214199" cy="4296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1" name="Shape 201"/>
        <p:cNvGrpSpPr/>
        <p:nvPr/>
      </p:nvGrpSpPr>
      <p:grpSpPr>
        <a:xfrm>
          <a:off x="0" y="0"/>
          <a:ext cx="0" cy="0"/>
          <a:chOff x="0" y="0"/>
          <a:chExt cx="0" cy="0"/>
        </a:xfrm>
      </p:grpSpPr>
      <p:sp>
        <p:nvSpPr>
          <p:cNvPr id="202" name="Google Shape;202;p30"/>
          <p:cNvSpPr txBox="1"/>
          <p:nvPr>
            <p:ph idx="1" type="body"/>
          </p:nvPr>
        </p:nvSpPr>
        <p:spPr>
          <a:xfrm>
            <a:off x="85725" y="1816350"/>
            <a:ext cx="4338900" cy="1794900"/>
          </a:xfrm>
          <a:prstGeom prst="rect">
            <a:avLst/>
          </a:prstGeom>
          <a:solidFill>
            <a:srgbClr val="6D9EEB"/>
          </a:solidFill>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rgbClr val="000000"/>
                </a:solidFill>
                <a:latin typeface="Georgia"/>
                <a:ea typeface="Georgia"/>
                <a:cs typeface="Georgia"/>
                <a:sym typeface="Georgia"/>
              </a:rPr>
              <a:t>Mientras lees, ves y/o escuchas, escribe palabras y frases que puedes utilizar en tu poema.</a:t>
            </a:r>
            <a:endParaRPr sz="2400">
              <a:solidFill>
                <a:srgbClr val="000000"/>
              </a:solidFill>
              <a:latin typeface="Georgia"/>
              <a:ea typeface="Georgia"/>
              <a:cs typeface="Georgia"/>
              <a:sym typeface="Georgia"/>
            </a:endParaRPr>
          </a:p>
        </p:txBody>
      </p:sp>
      <p:pic>
        <p:nvPicPr>
          <p:cNvPr id="203" name="Google Shape;203;p30"/>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204" name="Google Shape;204;p30"/>
          <p:cNvPicPr preferRelativeResize="0"/>
          <p:nvPr/>
        </p:nvPicPr>
        <p:blipFill>
          <a:blip r:embed="rId4">
            <a:alphaModFix/>
          </a:blip>
          <a:stretch>
            <a:fillRect/>
          </a:stretch>
        </p:blipFill>
        <p:spPr>
          <a:xfrm>
            <a:off x="4577025" y="152400"/>
            <a:ext cx="3712032" cy="47277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8" name="Shape 208"/>
        <p:cNvGrpSpPr/>
        <p:nvPr/>
      </p:nvGrpSpPr>
      <p:grpSpPr>
        <a:xfrm>
          <a:off x="0" y="0"/>
          <a:ext cx="0" cy="0"/>
          <a:chOff x="0" y="0"/>
          <a:chExt cx="0" cy="0"/>
        </a:xfrm>
      </p:grpSpPr>
      <p:sp>
        <p:nvSpPr>
          <p:cNvPr id="209" name="Google Shape;209;p31"/>
          <p:cNvSpPr txBox="1"/>
          <p:nvPr>
            <p:ph type="title"/>
          </p:nvPr>
        </p:nvSpPr>
        <p:spPr>
          <a:xfrm>
            <a:off x="311700" y="122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u="sng">
                <a:solidFill>
                  <a:srgbClr val="434343"/>
                </a:solidFill>
                <a:latin typeface="Georgia"/>
                <a:ea typeface="Georgia"/>
                <a:cs typeface="Georgia"/>
                <a:sym typeface="Georgia"/>
              </a:rPr>
              <a:t>Conecta con tu historia</a:t>
            </a:r>
            <a:endParaRPr sz="3600" u="sng">
              <a:solidFill>
                <a:srgbClr val="434343"/>
              </a:solidFill>
              <a:latin typeface="Georgia"/>
              <a:ea typeface="Georgia"/>
              <a:cs typeface="Georgia"/>
              <a:sym typeface="Georgia"/>
            </a:endParaRPr>
          </a:p>
        </p:txBody>
      </p:sp>
      <p:sp>
        <p:nvSpPr>
          <p:cNvPr id="210" name="Google Shape;210;p31"/>
          <p:cNvSpPr txBox="1"/>
          <p:nvPr>
            <p:ph idx="1" type="body"/>
          </p:nvPr>
        </p:nvSpPr>
        <p:spPr>
          <a:xfrm>
            <a:off x="311700" y="852425"/>
            <a:ext cx="8683800" cy="1468200"/>
          </a:xfrm>
          <a:prstGeom prst="rect">
            <a:avLst/>
          </a:prstGeom>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Clr>
                <a:srgbClr val="434343"/>
              </a:buClr>
              <a:buSzPts val="2300"/>
              <a:buFont typeface="Georgia"/>
              <a:buAutoNum type="arabicPeriod"/>
            </a:pPr>
            <a:r>
              <a:rPr lang="en" sz="2300">
                <a:solidFill>
                  <a:srgbClr val="434343"/>
                </a:solidFill>
                <a:latin typeface="Georgia"/>
                <a:ea typeface="Georgia"/>
                <a:cs typeface="Georgia"/>
                <a:sym typeface="Georgia"/>
              </a:rPr>
              <a:t>¿Sobre </a:t>
            </a:r>
            <a:r>
              <a:rPr lang="en" sz="2300">
                <a:solidFill>
                  <a:srgbClr val="434343"/>
                </a:solidFill>
                <a:latin typeface="Georgia"/>
                <a:ea typeface="Georgia"/>
                <a:cs typeface="Georgia"/>
                <a:sym typeface="Georgia"/>
              </a:rPr>
              <a:t>qué</a:t>
            </a:r>
            <a:r>
              <a:rPr lang="en" sz="2300">
                <a:solidFill>
                  <a:srgbClr val="434343"/>
                </a:solidFill>
                <a:latin typeface="Georgia"/>
                <a:ea typeface="Georgia"/>
                <a:cs typeface="Georgia"/>
                <a:sym typeface="Georgia"/>
              </a:rPr>
              <a:t> y </a:t>
            </a:r>
            <a:r>
              <a:rPr lang="en" sz="2300">
                <a:solidFill>
                  <a:srgbClr val="434343"/>
                </a:solidFill>
                <a:latin typeface="Georgia"/>
                <a:ea typeface="Georgia"/>
                <a:cs typeface="Georgia"/>
                <a:sym typeface="Georgia"/>
              </a:rPr>
              <a:t>quién es tu historia</a:t>
            </a:r>
            <a:r>
              <a:rPr lang="en" sz="2300">
                <a:solidFill>
                  <a:srgbClr val="434343"/>
                </a:solidFill>
                <a:latin typeface="Georgia"/>
                <a:ea typeface="Georgia"/>
                <a:cs typeface="Georgia"/>
                <a:sym typeface="Georgia"/>
              </a:rPr>
              <a:t>? ¿Cómo puedes conectarte?</a:t>
            </a:r>
            <a:endParaRPr sz="2300">
              <a:solidFill>
                <a:srgbClr val="434343"/>
              </a:solidFill>
              <a:latin typeface="Georgia"/>
              <a:ea typeface="Georgia"/>
              <a:cs typeface="Georgia"/>
              <a:sym typeface="Georgia"/>
            </a:endParaRPr>
          </a:p>
          <a:p>
            <a:pPr indent="-374650" lvl="0" marL="457200" rtl="0" algn="l">
              <a:lnSpc>
                <a:spcPct val="100000"/>
              </a:lnSpc>
              <a:spcBef>
                <a:spcPts val="0"/>
              </a:spcBef>
              <a:spcAft>
                <a:spcPts val="0"/>
              </a:spcAft>
              <a:buClr>
                <a:srgbClr val="434343"/>
              </a:buClr>
              <a:buSzPts val="2300"/>
              <a:buFont typeface="Georgia"/>
              <a:buAutoNum type="arabicPeriod"/>
            </a:pPr>
            <a:r>
              <a:rPr lang="en" sz="2300">
                <a:solidFill>
                  <a:srgbClr val="434343"/>
                </a:solidFill>
                <a:latin typeface="Georgia"/>
                <a:ea typeface="Georgia"/>
                <a:cs typeface="Georgia"/>
                <a:sym typeface="Georgia"/>
              </a:rPr>
              <a:t>¿Qué sentimiento(s) te produce la historia?</a:t>
            </a:r>
            <a:endParaRPr sz="2300">
              <a:solidFill>
                <a:srgbClr val="434343"/>
              </a:solidFill>
              <a:latin typeface="Georgia"/>
              <a:ea typeface="Georgia"/>
              <a:cs typeface="Georgia"/>
              <a:sym typeface="Georgia"/>
            </a:endParaRPr>
          </a:p>
          <a:p>
            <a:pPr indent="-374650" lvl="0" marL="457200" rtl="0" algn="l">
              <a:lnSpc>
                <a:spcPct val="100000"/>
              </a:lnSpc>
              <a:spcBef>
                <a:spcPts val="0"/>
              </a:spcBef>
              <a:spcAft>
                <a:spcPts val="0"/>
              </a:spcAft>
              <a:buClr>
                <a:srgbClr val="434343"/>
              </a:buClr>
              <a:buSzPts val="2300"/>
              <a:buFont typeface="Georgia"/>
              <a:buAutoNum type="arabicPeriod"/>
            </a:pPr>
            <a:r>
              <a:rPr lang="en" sz="2300">
                <a:solidFill>
                  <a:srgbClr val="434343"/>
                </a:solidFill>
                <a:latin typeface="Georgia"/>
                <a:ea typeface="Georgia"/>
                <a:cs typeface="Georgia"/>
                <a:sym typeface="Georgia"/>
              </a:rPr>
              <a:t>¿Por </a:t>
            </a:r>
            <a:r>
              <a:rPr lang="en" sz="2300">
                <a:solidFill>
                  <a:srgbClr val="434343"/>
                </a:solidFill>
                <a:latin typeface="Georgia"/>
                <a:ea typeface="Georgia"/>
                <a:cs typeface="Georgia"/>
                <a:sym typeface="Georgia"/>
              </a:rPr>
              <a:t>qué</a:t>
            </a:r>
            <a:r>
              <a:rPr lang="en" sz="2300">
                <a:solidFill>
                  <a:srgbClr val="434343"/>
                </a:solidFill>
                <a:latin typeface="Georgia"/>
                <a:ea typeface="Georgia"/>
                <a:cs typeface="Georgia"/>
                <a:sym typeface="Georgia"/>
              </a:rPr>
              <a:t> elegiste las frases que escribiste?</a:t>
            </a:r>
            <a:endParaRPr sz="2300">
              <a:solidFill>
                <a:srgbClr val="434343"/>
              </a:solidFill>
              <a:latin typeface="Georgia"/>
              <a:ea typeface="Georgia"/>
              <a:cs typeface="Georgia"/>
              <a:sym typeface="Georgia"/>
            </a:endParaRPr>
          </a:p>
        </p:txBody>
      </p:sp>
      <p:pic>
        <p:nvPicPr>
          <p:cNvPr id="211" name="Google Shape;211;p31"/>
          <p:cNvPicPr preferRelativeResize="0"/>
          <p:nvPr/>
        </p:nvPicPr>
        <p:blipFill>
          <a:blip r:embed="rId3">
            <a:alphaModFix/>
          </a:blip>
          <a:stretch>
            <a:fillRect/>
          </a:stretch>
        </p:blipFill>
        <p:spPr>
          <a:xfrm>
            <a:off x="311700" y="2240450"/>
            <a:ext cx="4054525" cy="2703026"/>
          </a:xfrm>
          <a:prstGeom prst="rect">
            <a:avLst/>
          </a:prstGeom>
          <a:noFill/>
          <a:ln>
            <a:noFill/>
          </a:ln>
        </p:spPr>
      </p:pic>
      <p:pic>
        <p:nvPicPr>
          <p:cNvPr id="212" name="Google Shape;212;p31"/>
          <p:cNvPicPr preferRelativeResize="0"/>
          <p:nvPr/>
        </p:nvPicPr>
        <p:blipFill>
          <a:blip r:embed="rId4">
            <a:alphaModFix/>
          </a:blip>
          <a:stretch>
            <a:fillRect/>
          </a:stretch>
        </p:blipFill>
        <p:spPr>
          <a:xfrm>
            <a:off x="4622751" y="2240468"/>
            <a:ext cx="4054525" cy="2703008"/>
          </a:xfrm>
          <a:prstGeom prst="rect">
            <a:avLst/>
          </a:prstGeom>
          <a:noFill/>
          <a:ln>
            <a:noFill/>
          </a:ln>
        </p:spPr>
      </p:pic>
      <p:sp>
        <p:nvSpPr>
          <p:cNvPr id="213" name="Google Shape;213;p31"/>
          <p:cNvSpPr txBox="1"/>
          <p:nvPr/>
        </p:nvSpPr>
        <p:spPr>
          <a:xfrm>
            <a:off x="51586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 Sean Gallagher. China, 2017.</a:t>
            </a:r>
            <a:endParaRPr sz="900">
              <a:solidFill>
                <a:srgbClr val="434343"/>
              </a:solidFill>
              <a:latin typeface="Georgia"/>
              <a:ea typeface="Georgia"/>
              <a:cs typeface="Georgia"/>
              <a:sym typeface="Georgia"/>
            </a:endParaRPr>
          </a:p>
        </p:txBody>
      </p:sp>
      <p:sp>
        <p:nvSpPr>
          <p:cNvPr id="214" name="Google Shape;214;p31"/>
          <p:cNvSpPr txBox="1"/>
          <p:nvPr/>
        </p:nvSpPr>
        <p:spPr>
          <a:xfrm>
            <a:off x="482691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 </a:t>
            </a:r>
            <a:r>
              <a:rPr lang="en" sz="900">
                <a:solidFill>
                  <a:srgbClr val="434343"/>
                </a:solidFill>
                <a:latin typeface="Georgia"/>
                <a:ea typeface="Georgia"/>
                <a:cs typeface="Georgia"/>
                <a:sym typeface="Georgia"/>
              </a:rPr>
              <a:t> Sean Gallagher. China, 2017.</a:t>
            </a:r>
            <a:endParaRPr sz="900">
              <a:solidFill>
                <a:srgbClr val="434343"/>
              </a:solidFill>
              <a:latin typeface="Georgia"/>
              <a:ea typeface="Georgia"/>
              <a:cs typeface="Georgia"/>
              <a:sym typeface="Georgia"/>
            </a:endParaRPr>
          </a:p>
        </p:txBody>
      </p:sp>
      <p:pic>
        <p:nvPicPr>
          <p:cNvPr id="215" name="Google Shape;215;p31"/>
          <p:cNvPicPr preferRelativeResize="0"/>
          <p:nvPr/>
        </p:nvPicPr>
        <p:blipFill rotWithShape="1">
          <a:blip r:embed="rId5">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19" name="Shape 219"/>
        <p:cNvGrpSpPr/>
        <p:nvPr/>
      </p:nvGrpSpPr>
      <p:grpSpPr>
        <a:xfrm>
          <a:off x="0" y="0"/>
          <a:ext cx="0" cy="0"/>
          <a:chOff x="0" y="0"/>
          <a:chExt cx="0" cy="0"/>
        </a:xfrm>
      </p:grpSpPr>
      <p:pic>
        <p:nvPicPr>
          <p:cNvPr id="220" name="Google Shape;220;p32"/>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221" name="Google Shape;221;p32"/>
          <p:cNvSpPr txBox="1"/>
          <p:nvPr/>
        </p:nvSpPr>
        <p:spPr>
          <a:xfrm>
            <a:off x="124250" y="1097250"/>
            <a:ext cx="4291500" cy="29490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Georgia"/>
                <a:ea typeface="Georgia"/>
                <a:cs typeface="Georgia"/>
                <a:sym typeface="Georgia"/>
              </a:rPr>
              <a:t>Subraya a tus palabras y frases favoritas.</a:t>
            </a:r>
            <a:endParaRPr sz="2200">
              <a:latin typeface="Georgia"/>
              <a:ea typeface="Georgia"/>
              <a:cs typeface="Georgia"/>
              <a:sym typeface="Georgia"/>
            </a:endParaRPr>
          </a:p>
          <a:p>
            <a:pPr indent="0" lvl="0" marL="0" rtl="0" algn="ctr">
              <a:spcBef>
                <a:spcPts val="0"/>
              </a:spcBef>
              <a:spcAft>
                <a:spcPts val="0"/>
              </a:spcAft>
              <a:buNone/>
            </a:pPr>
            <a:r>
              <a:rPr i="1" lang="en" sz="1600">
                <a:latin typeface="Georgia"/>
                <a:ea typeface="Georgia"/>
                <a:cs typeface="Georgia"/>
                <a:sym typeface="Georgia"/>
              </a:rPr>
              <a:t>(</a:t>
            </a:r>
            <a:r>
              <a:rPr lang="en" sz="1600">
                <a:latin typeface="Georgia"/>
                <a:ea typeface="Georgia"/>
                <a:cs typeface="Georgia"/>
                <a:sym typeface="Georgia"/>
              </a:rPr>
              <a:t>¿</a:t>
            </a:r>
            <a:r>
              <a:rPr i="1" lang="en" sz="1600">
                <a:latin typeface="Georgia"/>
                <a:ea typeface="Georgia"/>
                <a:cs typeface="Georgia"/>
                <a:sym typeface="Georgia"/>
              </a:rPr>
              <a:t>Cuál capta el sentimiento de la historia? </a:t>
            </a:r>
            <a:r>
              <a:rPr lang="en" sz="1600">
                <a:latin typeface="Georgia"/>
                <a:ea typeface="Georgia"/>
                <a:cs typeface="Georgia"/>
                <a:sym typeface="Georgia"/>
              </a:rPr>
              <a:t>¿</a:t>
            </a:r>
            <a:r>
              <a:rPr i="1" lang="en" sz="1600">
                <a:latin typeface="Georgia"/>
                <a:ea typeface="Georgia"/>
                <a:cs typeface="Georgia"/>
                <a:sym typeface="Georgia"/>
              </a:rPr>
              <a:t>Cuales contienen información importante?)</a:t>
            </a:r>
            <a:endParaRPr i="1" sz="1600">
              <a:latin typeface="Georgia"/>
              <a:ea typeface="Georgia"/>
              <a:cs typeface="Georgia"/>
              <a:sym typeface="Georgia"/>
            </a:endParaRPr>
          </a:p>
          <a:p>
            <a:pPr indent="0" lvl="0" marL="0" rtl="0" algn="l">
              <a:spcBef>
                <a:spcPts val="0"/>
              </a:spcBef>
              <a:spcAft>
                <a:spcPts val="0"/>
              </a:spcAft>
              <a:buNone/>
            </a:pPr>
            <a:r>
              <a:t/>
            </a:r>
            <a:endParaRPr sz="2200">
              <a:latin typeface="Georgia"/>
              <a:ea typeface="Georgia"/>
              <a:cs typeface="Georgia"/>
              <a:sym typeface="Georgia"/>
            </a:endParaRPr>
          </a:p>
          <a:p>
            <a:pPr indent="0" lvl="0" marL="0" rtl="0" algn="ctr">
              <a:spcBef>
                <a:spcPts val="0"/>
              </a:spcBef>
              <a:spcAft>
                <a:spcPts val="0"/>
              </a:spcAft>
              <a:buNone/>
            </a:pPr>
            <a:r>
              <a:rPr lang="en" sz="2200">
                <a:latin typeface="Georgia"/>
                <a:ea typeface="Georgia"/>
                <a:cs typeface="Georgia"/>
                <a:sym typeface="Georgia"/>
              </a:rPr>
              <a:t>Forma palabras y fragmentos en versos completos.</a:t>
            </a:r>
            <a:endParaRPr sz="2200">
              <a:latin typeface="Georgia"/>
              <a:ea typeface="Georgia"/>
              <a:cs typeface="Georgia"/>
              <a:sym typeface="Georgia"/>
            </a:endParaRPr>
          </a:p>
        </p:txBody>
      </p:sp>
      <p:pic>
        <p:nvPicPr>
          <p:cNvPr id="222" name="Google Shape;222;p32"/>
          <p:cNvPicPr preferRelativeResize="0"/>
          <p:nvPr/>
        </p:nvPicPr>
        <p:blipFill>
          <a:blip r:embed="rId4">
            <a:alphaModFix/>
          </a:blip>
          <a:stretch>
            <a:fillRect/>
          </a:stretch>
        </p:blipFill>
        <p:spPr>
          <a:xfrm>
            <a:off x="4568150" y="152400"/>
            <a:ext cx="3720908" cy="47390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6" name="Shape 66"/>
        <p:cNvGrpSpPr/>
        <p:nvPr/>
      </p:nvGrpSpPr>
      <p:grpSpPr>
        <a:xfrm>
          <a:off x="0" y="0"/>
          <a:ext cx="0" cy="0"/>
          <a:chOff x="0" y="0"/>
          <a:chExt cx="0" cy="0"/>
        </a:xfrm>
      </p:grpSpPr>
      <p:sp>
        <p:nvSpPr>
          <p:cNvPr id="67" name="Google Shape;67;p15"/>
          <p:cNvSpPr txBox="1"/>
          <p:nvPr>
            <p:ph idx="1" type="body"/>
          </p:nvPr>
        </p:nvSpPr>
        <p:spPr>
          <a:xfrm>
            <a:off x="123200" y="821750"/>
            <a:ext cx="8815500" cy="1610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Georgia"/>
              <a:buAutoNum type="arabicPeriod"/>
            </a:pPr>
            <a:r>
              <a:rPr b="1" lang="en">
                <a:solidFill>
                  <a:srgbClr val="434343"/>
                </a:solidFill>
                <a:latin typeface="Georgia"/>
                <a:ea typeface="Georgia"/>
                <a:cs typeface="Georgia"/>
                <a:sym typeface="Georgia"/>
              </a:rPr>
              <a:t>Cuidar de nosotros mismos y de los </a:t>
            </a:r>
            <a:r>
              <a:rPr b="1" lang="en">
                <a:solidFill>
                  <a:srgbClr val="434343"/>
                </a:solidFill>
                <a:latin typeface="Georgia"/>
                <a:ea typeface="Georgia"/>
                <a:cs typeface="Georgia"/>
                <a:sym typeface="Georgia"/>
              </a:rPr>
              <a:t>demás</a:t>
            </a:r>
            <a:endParaRPr b="1">
              <a:solidFill>
                <a:srgbClr val="434343"/>
              </a:solidFill>
              <a:latin typeface="Georgia"/>
              <a:ea typeface="Georgia"/>
              <a:cs typeface="Georgia"/>
              <a:sym typeface="Georgia"/>
            </a:endParaRPr>
          </a:p>
          <a:p>
            <a:pPr indent="-342900" lvl="0" marL="457200" rtl="0" algn="l">
              <a:spcBef>
                <a:spcPts val="0"/>
              </a:spcBef>
              <a:spcAft>
                <a:spcPts val="0"/>
              </a:spcAft>
              <a:buClr>
                <a:srgbClr val="434343"/>
              </a:buClr>
              <a:buSzPts val="1800"/>
              <a:buFont typeface="Georgia"/>
              <a:buAutoNum type="arabicPeriod"/>
            </a:pPr>
            <a:r>
              <a:rPr lang="en">
                <a:solidFill>
                  <a:srgbClr val="434343"/>
                </a:solidFill>
                <a:latin typeface="Georgia"/>
                <a:ea typeface="Georgia"/>
                <a:cs typeface="Georgia"/>
                <a:sym typeface="Georgia"/>
              </a:rPr>
              <a:t>Identificar cómo los poetas y los periodistas usan el lenguaje para expresar sentimientos y significados</a:t>
            </a:r>
            <a:endParaRPr>
              <a:solidFill>
                <a:srgbClr val="434343"/>
              </a:solidFill>
              <a:latin typeface="Georgia"/>
              <a:ea typeface="Georgia"/>
              <a:cs typeface="Georgia"/>
              <a:sym typeface="Georgia"/>
            </a:endParaRPr>
          </a:p>
          <a:p>
            <a:pPr indent="-342900" lvl="0" marL="457200" rtl="0" algn="l">
              <a:spcBef>
                <a:spcPts val="0"/>
              </a:spcBef>
              <a:spcAft>
                <a:spcPts val="0"/>
              </a:spcAft>
              <a:buClr>
                <a:srgbClr val="434343"/>
              </a:buClr>
              <a:buSzPts val="1800"/>
              <a:buFont typeface="Georgia"/>
              <a:buAutoNum type="arabicPeriod"/>
            </a:pPr>
            <a:r>
              <a:rPr lang="en">
                <a:solidFill>
                  <a:srgbClr val="434343"/>
                </a:solidFill>
                <a:latin typeface="Georgia"/>
                <a:ea typeface="Georgia"/>
                <a:cs typeface="Georgia"/>
                <a:sym typeface="Georgia"/>
              </a:rPr>
              <a:t>Hacer conexiones personales con historias </a:t>
            </a:r>
            <a:r>
              <a:rPr lang="en">
                <a:solidFill>
                  <a:srgbClr val="434343"/>
                </a:solidFill>
                <a:latin typeface="Georgia"/>
                <a:ea typeface="Georgia"/>
                <a:cs typeface="Georgia"/>
                <a:sym typeface="Georgia"/>
              </a:rPr>
              <a:t>poc</a:t>
            </a:r>
            <a:r>
              <a:rPr lang="en">
                <a:solidFill>
                  <a:srgbClr val="434343"/>
                </a:solidFill>
                <a:latin typeface="Georgia"/>
                <a:ea typeface="Georgia"/>
                <a:cs typeface="Georgia"/>
                <a:sym typeface="Georgia"/>
              </a:rPr>
              <a:t>o reportadas</a:t>
            </a:r>
            <a:r>
              <a:rPr lang="en">
                <a:solidFill>
                  <a:srgbClr val="434343"/>
                </a:solidFill>
                <a:latin typeface="Georgia"/>
                <a:ea typeface="Georgia"/>
                <a:cs typeface="Georgia"/>
                <a:sym typeface="Georgia"/>
              </a:rPr>
              <a:t> </a:t>
            </a:r>
            <a:endParaRPr>
              <a:solidFill>
                <a:srgbClr val="434343"/>
              </a:solidFill>
              <a:latin typeface="Georgia"/>
              <a:ea typeface="Georgia"/>
              <a:cs typeface="Georgia"/>
              <a:sym typeface="Georgia"/>
            </a:endParaRPr>
          </a:p>
          <a:p>
            <a:pPr indent="-342900" lvl="0" marL="457200" rtl="0" algn="l">
              <a:spcBef>
                <a:spcPts val="0"/>
              </a:spcBef>
              <a:spcAft>
                <a:spcPts val="0"/>
              </a:spcAft>
              <a:buClr>
                <a:srgbClr val="434343"/>
              </a:buClr>
              <a:buSzPts val="1800"/>
              <a:buFont typeface="Georgia"/>
              <a:buAutoNum type="arabicPeriod"/>
            </a:pPr>
            <a:r>
              <a:rPr lang="en">
                <a:solidFill>
                  <a:srgbClr val="434343"/>
                </a:solidFill>
                <a:latin typeface="Georgia"/>
                <a:ea typeface="Georgia"/>
                <a:cs typeface="Georgia"/>
                <a:sym typeface="Georgia"/>
              </a:rPr>
              <a:t>Escribir poemas para este concurso de </a:t>
            </a:r>
            <a:r>
              <a:rPr lang="en">
                <a:solidFill>
                  <a:srgbClr val="434343"/>
                </a:solidFill>
                <a:latin typeface="Georgia"/>
                <a:ea typeface="Georgia"/>
                <a:cs typeface="Georgia"/>
                <a:sym typeface="Georgia"/>
              </a:rPr>
              <a:t>poesía</a:t>
            </a:r>
            <a:endParaRPr>
              <a:solidFill>
                <a:srgbClr val="434343"/>
              </a:solidFill>
              <a:latin typeface="Georgia"/>
              <a:ea typeface="Georgia"/>
              <a:cs typeface="Georgia"/>
              <a:sym typeface="Georgia"/>
            </a:endParaRPr>
          </a:p>
        </p:txBody>
      </p:sp>
      <p:pic>
        <p:nvPicPr>
          <p:cNvPr id="68" name="Google Shape;68;p15"/>
          <p:cNvPicPr preferRelativeResize="0"/>
          <p:nvPr/>
        </p:nvPicPr>
        <p:blipFill>
          <a:blip r:embed="rId3">
            <a:alphaModFix/>
          </a:blip>
          <a:stretch>
            <a:fillRect/>
          </a:stretch>
        </p:blipFill>
        <p:spPr>
          <a:xfrm>
            <a:off x="311700" y="2521188"/>
            <a:ext cx="3619494" cy="2412752"/>
          </a:xfrm>
          <a:prstGeom prst="rect">
            <a:avLst/>
          </a:prstGeom>
          <a:noFill/>
          <a:ln>
            <a:noFill/>
          </a:ln>
        </p:spPr>
      </p:pic>
      <p:pic>
        <p:nvPicPr>
          <p:cNvPr id="69" name="Google Shape;69;p15"/>
          <p:cNvPicPr preferRelativeResize="0"/>
          <p:nvPr/>
        </p:nvPicPr>
        <p:blipFill>
          <a:blip r:embed="rId4">
            <a:alphaModFix/>
          </a:blip>
          <a:stretch>
            <a:fillRect/>
          </a:stretch>
        </p:blipFill>
        <p:spPr>
          <a:xfrm>
            <a:off x="4883700" y="2521187"/>
            <a:ext cx="3619499" cy="2412768"/>
          </a:xfrm>
          <a:prstGeom prst="rect">
            <a:avLst/>
          </a:prstGeom>
          <a:noFill/>
          <a:ln>
            <a:noFill/>
          </a:ln>
        </p:spPr>
      </p:pic>
      <p:sp>
        <p:nvSpPr>
          <p:cNvPr id="70" name="Google Shape;70;p15"/>
          <p:cNvSpPr txBox="1"/>
          <p:nvPr/>
        </p:nvSpPr>
        <p:spPr>
          <a:xfrm>
            <a:off x="311850" y="4876800"/>
            <a:ext cx="36195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a:t>
            </a:r>
            <a:r>
              <a:rPr lang="en" sz="900">
                <a:solidFill>
                  <a:srgbClr val="434343"/>
                </a:solidFill>
                <a:latin typeface="Georgia"/>
                <a:ea typeface="Georgia"/>
                <a:cs typeface="Georgia"/>
                <a:sym typeface="Georgia"/>
              </a:rPr>
              <a:t> Eslah Attar. Estados Unidos, 2018.</a:t>
            </a:r>
            <a:endParaRPr sz="900">
              <a:solidFill>
                <a:srgbClr val="434343"/>
              </a:solidFill>
              <a:latin typeface="Georgia"/>
              <a:ea typeface="Georgia"/>
              <a:cs typeface="Georgia"/>
              <a:sym typeface="Georgia"/>
            </a:endParaRPr>
          </a:p>
        </p:txBody>
      </p:sp>
      <p:sp>
        <p:nvSpPr>
          <p:cNvPr id="71" name="Google Shape;71;p15"/>
          <p:cNvSpPr txBox="1"/>
          <p:nvPr/>
        </p:nvSpPr>
        <p:spPr>
          <a:xfrm>
            <a:off x="4883700" y="4876800"/>
            <a:ext cx="36195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434343"/>
                </a:solidFill>
                <a:latin typeface="Georgia"/>
                <a:ea typeface="Georgia"/>
                <a:cs typeface="Georgia"/>
                <a:sym typeface="Georgia"/>
              </a:rPr>
              <a:t>Foto por</a:t>
            </a:r>
            <a:r>
              <a:rPr lang="en" sz="900">
                <a:solidFill>
                  <a:srgbClr val="434343"/>
                </a:solidFill>
                <a:latin typeface="Georgia"/>
                <a:ea typeface="Georgia"/>
                <a:cs typeface="Georgia"/>
                <a:sym typeface="Georgia"/>
              </a:rPr>
              <a:t> Eslah Attar. Estados Unidos, 2018.</a:t>
            </a:r>
            <a:endParaRPr sz="900">
              <a:solidFill>
                <a:srgbClr val="434343"/>
              </a:solidFill>
              <a:latin typeface="Georgia"/>
              <a:ea typeface="Georgia"/>
              <a:cs typeface="Georgia"/>
              <a:sym typeface="Georgia"/>
            </a:endParaRPr>
          </a:p>
        </p:txBody>
      </p:sp>
      <p:sp>
        <p:nvSpPr>
          <p:cNvPr id="72" name="Google Shape;72;p15"/>
          <p:cNvSpPr txBox="1"/>
          <p:nvPr>
            <p:ph type="title"/>
          </p:nvPr>
        </p:nvSpPr>
        <p:spPr>
          <a:xfrm>
            <a:off x="311700" y="12876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434343"/>
                </a:solidFill>
                <a:latin typeface="Georgia"/>
                <a:ea typeface="Georgia"/>
                <a:cs typeface="Georgia"/>
                <a:sym typeface="Georgia"/>
              </a:rPr>
              <a:t>Objetivos</a:t>
            </a:r>
            <a:endParaRPr sz="3600">
              <a:solidFill>
                <a:srgbClr val="434343"/>
              </a:solidFill>
              <a:latin typeface="Georgia"/>
              <a:ea typeface="Georgia"/>
              <a:cs typeface="Georgia"/>
              <a:sym typeface="Georgia"/>
            </a:endParaRPr>
          </a:p>
        </p:txBody>
      </p:sp>
      <p:pic>
        <p:nvPicPr>
          <p:cNvPr id="73" name="Google Shape;73;p15"/>
          <p:cNvPicPr preferRelativeResize="0"/>
          <p:nvPr/>
        </p:nvPicPr>
        <p:blipFill rotWithShape="1">
          <a:blip r:embed="rId5">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6" name="Shape 226"/>
        <p:cNvGrpSpPr/>
        <p:nvPr/>
      </p:nvGrpSpPr>
      <p:grpSpPr>
        <a:xfrm>
          <a:off x="0" y="0"/>
          <a:ext cx="0" cy="0"/>
          <a:chOff x="0" y="0"/>
          <a:chExt cx="0" cy="0"/>
        </a:xfrm>
      </p:grpSpPr>
      <p:pic>
        <p:nvPicPr>
          <p:cNvPr id="227" name="Google Shape;227;p33"/>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228" name="Google Shape;228;p33"/>
          <p:cNvSpPr txBox="1"/>
          <p:nvPr/>
        </p:nvSpPr>
        <p:spPr>
          <a:xfrm>
            <a:off x="124250" y="347050"/>
            <a:ext cx="4436700" cy="44361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Georgia"/>
                <a:ea typeface="Georgia"/>
                <a:cs typeface="Georgia"/>
                <a:sym typeface="Georgia"/>
              </a:rPr>
              <a:t>Utiliza versos de la historia como punto de partida para empezar tu propio poema.</a:t>
            </a:r>
            <a:endParaRPr sz="1800">
              <a:latin typeface="Georgia"/>
              <a:ea typeface="Georgia"/>
              <a:cs typeface="Georgia"/>
              <a:sym typeface="Georgia"/>
            </a:endParaRPr>
          </a:p>
          <a:p>
            <a:pPr indent="0" lvl="0" marL="0" rtl="0" algn="ctr">
              <a:spcBef>
                <a:spcPts val="0"/>
              </a:spcBef>
              <a:spcAft>
                <a:spcPts val="0"/>
              </a:spcAft>
              <a:buNone/>
            </a:pPr>
            <a:r>
              <a:t/>
            </a:r>
            <a:endParaRPr sz="1800">
              <a:latin typeface="Georgia"/>
              <a:ea typeface="Georgia"/>
              <a:cs typeface="Georgia"/>
              <a:sym typeface="Georgia"/>
            </a:endParaRPr>
          </a:p>
          <a:p>
            <a:pPr indent="0" lvl="0" marL="0" rtl="0" algn="ctr">
              <a:spcBef>
                <a:spcPts val="0"/>
              </a:spcBef>
              <a:spcAft>
                <a:spcPts val="0"/>
              </a:spcAft>
              <a:buNone/>
            </a:pPr>
            <a:r>
              <a:rPr i="1" lang="en" sz="1800">
                <a:latin typeface="Georgia"/>
                <a:ea typeface="Georgia"/>
                <a:cs typeface="Georgia"/>
                <a:sym typeface="Georgia"/>
              </a:rPr>
              <a:t>Preguntas para considerar:</a:t>
            </a:r>
            <a:br>
              <a:rPr i="1" lang="en" sz="1800">
                <a:latin typeface="Georgia"/>
                <a:ea typeface="Georgia"/>
                <a:cs typeface="Georgia"/>
                <a:sym typeface="Georgia"/>
              </a:rPr>
            </a:br>
            <a:endParaRPr i="1"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lang="en" sz="1800">
                <a:latin typeface="Georgia"/>
                <a:ea typeface="Georgia"/>
                <a:cs typeface="Georgia"/>
                <a:sym typeface="Georgia"/>
              </a:rPr>
              <a:t>¿Cuál es mi relación con la historia / tema que he elegido? ¿Cómo puedo hacer una conexión personal?</a:t>
            </a:r>
            <a:endParaRPr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lang="en" sz="1800">
                <a:latin typeface="Georgia"/>
                <a:ea typeface="Georgia"/>
                <a:cs typeface="Georgia"/>
                <a:sym typeface="Georgia"/>
              </a:rPr>
              <a:t>¿</a:t>
            </a:r>
            <a:r>
              <a:rPr lang="en" sz="1800">
                <a:latin typeface="Georgia"/>
                <a:ea typeface="Georgia"/>
                <a:cs typeface="Georgia"/>
                <a:sym typeface="Georgia"/>
              </a:rPr>
              <a:t>Qué</a:t>
            </a:r>
            <a:r>
              <a:rPr lang="en" sz="1800">
                <a:latin typeface="Georgia"/>
                <a:ea typeface="Georgia"/>
                <a:cs typeface="Georgia"/>
                <a:sym typeface="Georgia"/>
              </a:rPr>
              <a:t> temas y sentimientos quiero comunicar con mi poema?</a:t>
            </a:r>
            <a:endParaRPr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lang="en" sz="1800">
                <a:latin typeface="Georgia"/>
                <a:ea typeface="Georgia"/>
                <a:cs typeface="Georgia"/>
                <a:sym typeface="Georgia"/>
              </a:rPr>
              <a:t>¿</a:t>
            </a:r>
            <a:r>
              <a:rPr lang="en" sz="1800">
                <a:latin typeface="Georgia"/>
                <a:ea typeface="Georgia"/>
                <a:cs typeface="Georgia"/>
                <a:sym typeface="Georgia"/>
              </a:rPr>
              <a:t>Qué palabras y recursos poéticos (p.ej. repetición, imágenes sensoriales, metáforas) podrían ayudar a comunicar estos temas y sentimientos?</a:t>
            </a:r>
            <a:endParaRPr sz="1800">
              <a:latin typeface="Georgia"/>
              <a:ea typeface="Georgia"/>
              <a:cs typeface="Georgia"/>
              <a:sym typeface="Georgia"/>
            </a:endParaRPr>
          </a:p>
        </p:txBody>
      </p:sp>
      <p:pic>
        <p:nvPicPr>
          <p:cNvPr id="229" name="Google Shape;229;p33"/>
          <p:cNvPicPr preferRelativeResize="0"/>
          <p:nvPr/>
        </p:nvPicPr>
        <p:blipFill>
          <a:blip r:embed="rId4">
            <a:alphaModFix/>
          </a:blip>
          <a:stretch>
            <a:fillRect/>
          </a:stretch>
        </p:blipFill>
        <p:spPr>
          <a:xfrm>
            <a:off x="4668625" y="195563"/>
            <a:ext cx="3720908" cy="47390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3" name="Shape 233"/>
        <p:cNvGrpSpPr/>
        <p:nvPr/>
      </p:nvGrpSpPr>
      <p:grpSpPr>
        <a:xfrm>
          <a:off x="0" y="0"/>
          <a:ext cx="0" cy="0"/>
          <a:chOff x="0" y="0"/>
          <a:chExt cx="0" cy="0"/>
        </a:xfrm>
      </p:grpSpPr>
      <p:sp>
        <p:nvSpPr>
          <p:cNvPr id="234" name="Google Shape;234;p34"/>
          <p:cNvSpPr txBox="1"/>
          <p:nvPr>
            <p:ph type="title"/>
          </p:nvPr>
        </p:nvSpPr>
        <p:spPr>
          <a:xfrm>
            <a:off x="61950" y="12876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Georgia"/>
                <a:ea typeface="Georgia"/>
                <a:cs typeface="Georgia"/>
                <a:sym typeface="Georgia"/>
              </a:rPr>
              <a:t>¡</a:t>
            </a:r>
            <a:r>
              <a:rPr b="1" lang="en" sz="3600">
                <a:solidFill>
                  <a:srgbClr val="434343"/>
                </a:solidFill>
                <a:latin typeface="Georgia"/>
                <a:ea typeface="Georgia"/>
                <a:cs typeface="Georgia"/>
                <a:sym typeface="Georgia"/>
              </a:rPr>
              <a:t>Comparte tu poema!</a:t>
            </a:r>
            <a:endParaRPr b="1" sz="3600">
              <a:solidFill>
                <a:srgbClr val="434343"/>
              </a:solidFill>
              <a:latin typeface="Georgia"/>
              <a:ea typeface="Georgia"/>
              <a:cs typeface="Georgia"/>
              <a:sym typeface="Georgia"/>
            </a:endParaRPr>
          </a:p>
        </p:txBody>
      </p:sp>
      <p:sp>
        <p:nvSpPr>
          <p:cNvPr id="235" name="Google Shape;235;p34"/>
          <p:cNvSpPr txBox="1"/>
          <p:nvPr>
            <p:ph idx="1" type="body"/>
          </p:nvPr>
        </p:nvSpPr>
        <p:spPr>
          <a:xfrm>
            <a:off x="61950" y="922350"/>
            <a:ext cx="7588200" cy="422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000000"/>
                </a:solidFill>
                <a:latin typeface="Georgia"/>
                <a:ea typeface="Georgia"/>
                <a:cs typeface="Georgia"/>
                <a:sym typeface="Georgia"/>
              </a:rPr>
              <a:t>¿Cómo se escribe un poema para esta concurso?</a:t>
            </a:r>
            <a:endParaRPr sz="2300">
              <a:solidFill>
                <a:srgbClr val="000000"/>
              </a:solidFill>
              <a:latin typeface="Georgia"/>
              <a:ea typeface="Georgia"/>
              <a:cs typeface="Georgia"/>
              <a:sym typeface="Georgia"/>
            </a:endParaRPr>
          </a:p>
          <a:p>
            <a:pPr indent="-336550" lvl="0" marL="457200" rtl="0" algn="l">
              <a:spcBef>
                <a:spcPts val="1000"/>
              </a:spcBef>
              <a:spcAft>
                <a:spcPts val="0"/>
              </a:spcAft>
              <a:buClr>
                <a:srgbClr val="000000"/>
              </a:buClr>
              <a:buSzPts val="1700"/>
              <a:buFont typeface="Georgia"/>
              <a:buAutoNum type="arabicPeriod"/>
            </a:pPr>
            <a:r>
              <a:rPr lang="en" sz="1700">
                <a:solidFill>
                  <a:srgbClr val="000000"/>
                </a:solidFill>
                <a:latin typeface="Georgia"/>
                <a:ea typeface="Georgia"/>
                <a:cs typeface="Georgia"/>
                <a:sym typeface="Georgia"/>
              </a:rPr>
              <a:t>Utiliza versos de una historia del Pulitzer Center</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AutoNum type="arabicPeriod"/>
            </a:pPr>
            <a:r>
              <a:rPr lang="en" sz="1700">
                <a:solidFill>
                  <a:srgbClr val="000000"/>
                </a:solidFill>
                <a:latin typeface="Georgia"/>
                <a:ea typeface="Georgia"/>
                <a:cs typeface="Georgia"/>
                <a:sym typeface="Georgia"/>
              </a:rPr>
              <a:t>Responde a temas de la historia</a:t>
            </a:r>
            <a:endParaRPr sz="1700">
              <a:solidFill>
                <a:srgbClr val="000000"/>
              </a:solidFill>
              <a:latin typeface="Georgia"/>
              <a:ea typeface="Georgia"/>
              <a:cs typeface="Georgia"/>
              <a:sym typeface="Georgia"/>
            </a:endParaRPr>
          </a:p>
          <a:p>
            <a:pPr indent="0" lvl="0" marL="0" rtl="0" algn="l">
              <a:lnSpc>
                <a:spcPct val="100000"/>
              </a:lnSpc>
              <a:spcBef>
                <a:spcPts val="1600"/>
              </a:spcBef>
              <a:spcAft>
                <a:spcPts val="0"/>
              </a:spcAft>
              <a:buNone/>
            </a:pPr>
            <a:r>
              <a:rPr lang="en" sz="2400">
                <a:solidFill>
                  <a:srgbClr val="000000"/>
                </a:solidFill>
                <a:latin typeface="Georgia"/>
                <a:ea typeface="Georgia"/>
                <a:cs typeface="Georgia"/>
                <a:sym typeface="Georgia"/>
              </a:rPr>
              <a:t>¿Qué pasa si ganas?</a:t>
            </a:r>
            <a:endParaRPr sz="2200">
              <a:solidFill>
                <a:srgbClr val="000000"/>
              </a:solidFill>
              <a:latin typeface="Georgia"/>
              <a:ea typeface="Georgia"/>
              <a:cs typeface="Georgia"/>
              <a:sym typeface="Georgia"/>
            </a:endParaRPr>
          </a:p>
          <a:p>
            <a:pPr indent="-336550" lvl="0" marL="457200" rtl="0" algn="l">
              <a:spcBef>
                <a:spcPts val="1000"/>
              </a:spcBef>
              <a:spcAft>
                <a:spcPts val="0"/>
              </a:spcAft>
              <a:buClr>
                <a:srgbClr val="000000"/>
              </a:buClr>
              <a:buSzPts val="1700"/>
              <a:buFont typeface="Georgia"/>
              <a:buChar char="●"/>
            </a:pPr>
            <a:r>
              <a:rPr lang="en" sz="1700">
                <a:solidFill>
                  <a:srgbClr val="000000"/>
                </a:solidFill>
                <a:latin typeface="Georgia"/>
                <a:ea typeface="Georgia"/>
                <a:cs typeface="Georgia"/>
                <a:sym typeface="Georgia"/>
              </a:rPr>
              <a:t>Recibirás hasta $300</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Char char="●"/>
            </a:pPr>
            <a:r>
              <a:rPr lang="en" sz="1700">
                <a:solidFill>
                  <a:srgbClr val="000000"/>
                </a:solidFill>
                <a:latin typeface="Georgia"/>
                <a:ea typeface="Georgia"/>
                <a:cs typeface="Georgia"/>
                <a:sym typeface="Georgia"/>
              </a:rPr>
              <a:t>Publicación en el sitio web del Pulitzer Center</a:t>
            </a:r>
            <a:endParaRPr sz="1700">
              <a:solidFill>
                <a:srgbClr val="000000"/>
              </a:solidFill>
              <a:latin typeface="Georgia"/>
              <a:ea typeface="Georgia"/>
              <a:cs typeface="Georgia"/>
              <a:sym typeface="Georgia"/>
            </a:endParaRPr>
          </a:p>
          <a:p>
            <a:pPr indent="0" lvl="0" marL="0" rtl="0" algn="l">
              <a:spcBef>
                <a:spcPts val="1600"/>
              </a:spcBef>
              <a:spcAft>
                <a:spcPts val="0"/>
              </a:spcAft>
              <a:buNone/>
            </a:pPr>
            <a:r>
              <a:rPr lang="en">
                <a:solidFill>
                  <a:srgbClr val="000000"/>
                </a:solidFill>
                <a:latin typeface="Georgia"/>
                <a:ea typeface="Georgia"/>
                <a:cs typeface="Georgia"/>
                <a:sym typeface="Georgia"/>
              </a:rPr>
              <a:t>Fecha límite: Domingo, 15 de mayo, 23:59 EDT</a:t>
            </a:r>
            <a:endParaRPr>
              <a:solidFill>
                <a:srgbClr val="000000"/>
              </a:solidFill>
              <a:latin typeface="Georgia"/>
              <a:ea typeface="Georgia"/>
              <a:cs typeface="Georgia"/>
              <a:sym typeface="Georgia"/>
            </a:endParaRPr>
          </a:p>
          <a:p>
            <a:pPr indent="0" lvl="0" marL="0" rtl="0" algn="l">
              <a:lnSpc>
                <a:spcPct val="100000"/>
              </a:lnSpc>
              <a:spcBef>
                <a:spcPts val="1600"/>
              </a:spcBef>
              <a:spcAft>
                <a:spcPts val="0"/>
              </a:spcAft>
              <a:buNone/>
            </a:pPr>
            <a:r>
              <a:rPr lang="en" u="sng">
                <a:solidFill>
                  <a:schemeClr val="hlink"/>
                </a:solidFill>
                <a:latin typeface="Georgia"/>
                <a:ea typeface="Georgia"/>
                <a:cs typeface="Georgia"/>
                <a:sym typeface="Georgia"/>
                <a:hlinkClick r:id="rId3"/>
              </a:rPr>
              <a:t>Detalles y </a:t>
            </a:r>
            <a:r>
              <a:rPr lang="en" u="sng">
                <a:solidFill>
                  <a:schemeClr val="hlink"/>
                </a:solidFill>
                <a:latin typeface="Georgia"/>
                <a:ea typeface="Georgia"/>
                <a:cs typeface="Georgia"/>
                <a:sym typeface="Georgia"/>
                <a:hlinkClick r:id="rId4"/>
              </a:rPr>
              <a:t>formulario de inscripción</a:t>
            </a:r>
            <a:r>
              <a:rPr lang="en" u="sng">
                <a:solidFill>
                  <a:schemeClr val="hlink"/>
                </a:solidFill>
                <a:latin typeface="Georgia"/>
                <a:ea typeface="Georgia"/>
                <a:cs typeface="Georgia"/>
                <a:sym typeface="Georgia"/>
                <a:hlinkClick r:id="rId5"/>
              </a:rPr>
              <a:t> aquí</a:t>
            </a:r>
            <a:endParaRPr>
              <a:solidFill>
                <a:srgbClr val="434343"/>
              </a:solidFill>
              <a:latin typeface="Georgia"/>
              <a:ea typeface="Georgia"/>
              <a:cs typeface="Georgia"/>
              <a:sym typeface="Georgia"/>
            </a:endParaRPr>
          </a:p>
        </p:txBody>
      </p:sp>
      <p:pic>
        <p:nvPicPr>
          <p:cNvPr id="236" name="Google Shape;236;p34"/>
          <p:cNvPicPr preferRelativeResize="0"/>
          <p:nvPr/>
        </p:nvPicPr>
        <p:blipFill rotWithShape="1">
          <a:blip r:embed="rId6">
            <a:alphaModFix/>
          </a:blip>
          <a:srcRect b="25785" l="30326" r="32476" t="26079"/>
          <a:stretch/>
        </p:blipFill>
        <p:spPr>
          <a:xfrm>
            <a:off x="8441456" y="138000"/>
            <a:ext cx="554235" cy="554230"/>
          </a:xfrm>
          <a:prstGeom prst="rect">
            <a:avLst/>
          </a:prstGeom>
          <a:noFill/>
          <a:ln>
            <a:noFill/>
          </a:ln>
        </p:spPr>
      </p:pic>
      <p:pic>
        <p:nvPicPr>
          <p:cNvPr id="237" name="Google Shape;237;p34"/>
          <p:cNvPicPr preferRelativeResize="0"/>
          <p:nvPr/>
        </p:nvPicPr>
        <p:blipFill>
          <a:blip r:embed="rId7">
            <a:alphaModFix/>
          </a:blip>
          <a:stretch>
            <a:fillRect/>
          </a:stretch>
        </p:blipFill>
        <p:spPr>
          <a:xfrm>
            <a:off x="6416746" y="1062388"/>
            <a:ext cx="2578949" cy="3438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7" name="Shape 77"/>
        <p:cNvGrpSpPr/>
        <p:nvPr/>
      </p:nvGrpSpPr>
      <p:grpSpPr>
        <a:xfrm>
          <a:off x="0" y="0"/>
          <a:ext cx="0" cy="0"/>
          <a:chOff x="0" y="0"/>
          <a:chExt cx="0" cy="0"/>
        </a:xfrm>
      </p:grpSpPr>
      <p:sp>
        <p:nvSpPr>
          <p:cNvPr id="78" name="Google Shape;78;p16"/>
          <p:cNvSpPr txBox="1"/>
          <p:nvPr>
            <p:ph type="title"/>
          </p:nvPr>
        </p:nvSpPr>
        <p:spPr>
          <a:xfrm>
            <a:off x="311700" y="292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434343"/>
                </a:solidFill>
                <a:latin typeface="Georgia"/>
                <a:ea typeface="Georgia"/>
                <a:cs typeface="Georgia"/>
                <a:sym typeface="Georgia"/>
              </a:rPr>
              <a:t>Nuestro Plan</a:t>
            </a:r>
            <a:endParaRPr sz="3600">
              <a:solidFill>
                <a:srgbClr val="434343"/>
              </a:solidFill>
              <a:latin typeface="Georgia"/>
              <a:ea typeface="Georgia"/>
              <a:cs typeface="Georgia"/>
              <a:sym typeface="Georgia"/>
            </a:endParaRPr>
          </a:p>
        </p:txBody>
      </p:sp>
      <p:sp>
        <p:nvSpPr>
          <p:cNvPr id="79" name="Google Shape;79;p16"/>
          <p:cNvSpPr txBox="1"/>
          <p:nvPr>
            <p:ph idx="1" type="body"/>
          </p:nvPr>
        </p:nvSpPr>
        <p:spPr>
          <a:xfrm>
            <a:off x="0" y="1152475"/>
            <a:ext cx="90822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434343"/>
              </a:buClr>
              <a:buSzPts val="2200"/>
              <a:buFont typeface="Georgia"/>
              <a:buAutoNum type="arabicPeriod"/>
            </a:pPr>
            <a:r>
              <a:rPr lang="en" sz="2200">
                <a:solidFill>
                  <a:srgbClr val="434343"/>
                </a:solidFill>
                <a:latin typeface="Georgia"/>
                <a:ea typeface="Georgia"/>
                <a:cs typeface="Georgia"/>
                <a:sym typeface="Georgia"/>
              </a:rPr>
              <a:t>Introducción al Pulitzer Center y al concurso de </a:t>
            </a:r>
            <a:r>
              <a:rPr lang="en" sz="2200">
                <a:solidFill>
                  <a:srgbClr val="434343"/>
                </a:solidFill>
                <a:latin typeface="Georgia"/>
                <a:ea typeface="Georgia"/>
                <a:cs typeface="Georgia"/>
                <a:sym typeface="Georgia"/>
              </a:rPr>
              <a:t>poesía</a:t>
            </a:r>
            <a:endParaRPr sz="2200">
              <a:solidFill>
                <a:srgbClr val="434343"/>
              </a:solidFill>
              <a:latin typeface="Georgia"/>
              <a:ea typeface="Georgia"/>
              <a:cs typeface="Georgia"/>
              <a:sym typeface="Georgia"/>
            </a:endParaRPr>
          </a:p>
          <a:p>
            <a:pPr indent="-368300" lvl="0" marL="457200" rtl="0" algn="l">
              <a:spcBef>
                <a:spcPts val="0"/>
              </a:spcBef>
              <a:spcAft>
                <a:spcPts val="0"/>
              </a:spcAft>
              <a:buClr>
                <a:srgbClr val="434343"/>
              </a:buClr>
              <a:buSzPts val="2200"/>
              <a:buFont typeface="Georgia"/>
              <a:buAutoNum type="arabicPeriod"/>
            </a:pPr>
            <a:r>
              <a:rPr lang="en" sz="2200">
                <a:solidFill>
                  <a:srgbClr val="434343"/>
                </a:solidFill>
                <a:latin typeface="Georgia"/>
                <a:ea typeface="Georgia"/>
                <a:cs typeface="Georgia"/>
                <a:sym typeface="Georgia"/>
              </a:rPr>
              <a:t>Explorar una noticia poco reportada y un poema escrito en respuesta a esa noticia</a:t>
            </a:r>
            <a:endParaRPr sz="2200">
              <a:solidFill>
                <a:srgbClr val="434343"/>
              </a:solidFill>
              <a:latin typeface="Georgia"/>
              <a:ea typeface="Georgia"/>
              <a:cs typeface="Georgia"/>
              <a:sym typeface="Georgia"/>
            </a:endParaRPr>
          </a:p>
          <a:p>
            <a:pPr indent="-368300" lvl="0" marL="457200" rtl="0" algn="l">
              <a:spcBef>
                <a:spcPts val="0"/>
              </a:spcBef>
              <a:spcAft>
                <a:spcPts val="0"/>
              </a:spcAft>
              <a:buClr>
                <a:srgbClr val="434343"/>
              </a:buClr>
              <a:buSzPts val="2200"/>
              <a:buFont typeface="Georgia"/>
              <a:buAutoNum type="arabicPeriod"/>
            </a:pPr>
            <a:r>
              <a:rPr lang="en" sz="2200">
                <a:solidFill>
                  <a:srgbClr val="434343"/>
                </a:solidFill>
                <a:latin typeface="Georgia"/>
                <a:ea typeface="Georgia"/>
                <a:cs typeface="Georgia"/>
                <a:sym typeface="Georgia"/>
              </a:rPr>
              <a:t>Encontrar una noticia poco reportada y un poema escrito en respuesta a esa noticia </a:t>
            </a:r>
            <a:endParaRPr sz="2200">
              <a:solidFill>
                <a:srgbClr val="434343"/>
              </a:solidFill>
              <a:latin typeface="Georgia"/>
              <a:ea typeface="Georgia"/>
              <a:cs typeface="Georgia"/>
              <a:sym typeface="Georgia"/>
            </a:endParaRPr>
          </a:p>
          <a:p>
            <a:pPr indent="-368300" lvl="0" marL="457200" rtl="0" algn="l">
              <a:spcBef>
                <a:spcPts val="0"/>
              </a:spcBef>
              <a:spcAft>
                <a:spcPts val="0"/>
              </a:spcAft>
              <a:buClr>
                <a:srgbClr val="434343"/>
              </a:buClr>
              <a:buSzPts val="2200"/>
              <a:buFont typeface="Georgia"/>
              <a:buAutoNum type="arabicPeriod"/>
            </a:pPr>
            <a:r>
              <a:rPr lang="en" sz="2200">
                <a:solidFill>
                  <a:srgbClr val="434343"/>
                </a:solidFill>
                <a:latin typeface="Georgia"/>
                <a:ea typeface="Georgia"/>
                <a:cs typeface="Georgia"/>
                <a:sym typeface="Georgia"/>
              </a:rPr>
              <a:t>Escribir un poema original </a:t>
            </a:r>
            <a:endParaRPr sz="2200">
              <a:solidFill>
                <a:srgbClr val="434343"/>
              </a:solidFill>
              <a:latin typeface="Georgia"/>
              <a:ea typeface="Georgia"/>
              <a:cs typeface="Georgia"/>
              <a:sym typeface="Georgia"/>
            </a:endParaRPr>
          </a:p>
        </p:txBody>
      </p:sp>
      <p:pic>
        <p:nvPicPr>
          <p:cNvPr id="80" name="Google Shape;80;p16"/>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84" name="Shape 84"/>
        <p:cNvGrpSpPr/>
        <p:nvPr/>
      </p:nvGrpSpPr>
      <p:grpSpPr>
        <a:xfrm>
          <a:off x="0" y="0"/>
          <a:ext cx="0" cy="0"/>
          <a:chOff x="0" y="0"/>
          <a:chExt cx="0" cy="0"/>
        </a:xfrm>
      </p:grpSpPr>
      <p:sp>
        <p:nvSpPr>
          <p:cNvPr id="85" name="Google Shape;85;p17"/>
          <p:cNvSpPr txBox="1"/>
          <p:nvPr>
            <p:ph idx="1" type="body"/>
          </p:nvPr>
        </p:nvSpPr>
        <p:spPr>
          <a:xfrm>
            <a:off x="2683875" y="3856850"/>
            <a:ext cx="2452800" cy="59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FFFFFF"/>
                </a:solidFill>
                <a:latin typeface="Georgia"/>
                <a:ea typeface="Georgia"/>
                <a:cs typeface="Georgia"/>
                <a:sym typeface="Georgia"/>
              </a:rPr>
              <a:t>@pulitzercenter</a:t>
            </a:r>
            <a:endParaRPr sz="2400">
              <a:solidFill>
                <a:srgbClr val="FFFFFF"/>
              </a:solidFill>
              <a:latin typeface="Georgia"/>
              <a:ea typeface="Georgia"/>
              <a:cs typeface="Georgia"/>
              <a:sym typeface="Georgia"/>
            </a:endParaRPr>
          </a:p>
        </p:txBody>
      </p:sp>
      <p:pic>
        <p:nvPicPr>
          <p:cNvPr id="86" name="Google Shape;86;p17"/>
          <p:cNvPicPr preferRelativeResize="0"/>
          <p:nvPr/>
        </p:nvPicPr>
        <p:blipFill>
          <a:blip r:embed="rId3">
            <a:alphaModFix/>
          </a:blip>
          <a:stretch>
            <a:fillRect/>
          </a:stretch>
        </p:blipFill>
        <p:spPr>
          <a:xfrm>
            <a:off x="6175900" y="1185000"/>
            <a:ext cx="2968099" cy="2226074"/>
          </a:xfrm>
          <a:prstGeom prst="rect">
            <a:avLst/>
          </a:prstGeom>
          <a:noFill/>
          <a:ln>
            <a:noFill/>
          </a:ln>
        </p:spPr>
      </p:pic>
      <p:pic>
        <p:nvPicPr>
          <p:cNvPr id="87" name="Google Shape;87;p17"/>
          <p:cNvPicPr preferRelativeResize="0"/>
          <p:nvPr/>
        </p:nvPicPr>
        <p:blipFill>
          <a:blip r:embed="rId4">
            <a:alphaModFix/>
          </a:blip>
          <a:stretch>
            <a:fillRect/>
          </a:stretch>
        </p:blipFill>
        <p:spPr>
          <a:xfrm>
            <a:off x="892013" y="110475"/>
            <a:ext cx="7359974" cy="943100"/>
          </a:xfrm>
          <a:prstGeom prst="rect">
            <a:avLst/>
          </a:prstGeom>
          <a:noFill/>
          <a:ln>
            <a:noFill/>
          </a:ln>
        </p:spPr>
      </p:pic>
      <p:pic>
        <p:nvPicPr>
          <p:cNvPr id="88" name="Google Shape;88;p17"/>
          <p:cNvPicPr preferRelativeResize="0"/>
          <p:nvPr/>
        </p:nvPicPr>
        <p:blipFill>
          <a:blip r:embed="rId5">
            <a:alphaModFix/>
          </a:blip>
          <a:stretch>
            <a:fillRect/>
          </a:stretch>
        </p:blipFill>
        <p:spPr>
          <a:xfrm>
            <a:off x="2902875" y="1186164"/>
            <a:ext cx="3338248" cy="2226087"/>
          </a:xfrm>
          <a:prstGeom prst="rect">
            <a:avLst/>
          </a:prstGeom>
          <a:noFill/>
          <a:ln>
            <a:noFill/>
          </a:ln>
        </p:spPr>
      </p:pic>
      <p:pic>
        <p:nvPicPr>
          <p:cNvPr id="89" name="Google Shape;89;p17"/>
          <p:cNvPicPr preferRelativeResize="0"/>
          <p:nvPr/>
        </p:nvPicPr>
        <p:blipFill>
          <a:blip r:embed="rId6">
            <a:alphaModFix/>
          </a:blip>
          <a:stretch>
            <a:fillRect/>
          </a:stretch>
        </p:blipFill>
        <p:spPr>
          <a:xfrm>
            <a:off x="1919248" y="4167941"/>
            <a:ext cx="519124" cy="519149"/>
          </a:xfrm>
          <a:prstGeom prst="rect">
            <a:avLst/>
          </a:prstGeom>
          <a:noFill/>
          <a:ln>
            <a:noFill/>
          </a:ln>
        </p:spPr>
      </p:pic>
      <p:pic>
        <p:nvPicPr>
          <p:cNvPr id="90" name="Google Shape;90;p17"/>
          <p:cNvPicPr preferRelativeResize="0"/>
          <p:nvPr/>
        </p:nvPicPr>
        <p:blipFill>
          <a:blip r:embed="rId7">
            <a:alphaModFix/>
          </a:blip>
          <a:stretch>
            <a:fillRect/>
          </a:stretch>
        </p:blipFill>
        <p:spPr>
          <a:xfrm>
            <a:off x="1955913" y="3722175"/>
            <a:ext cx="445775" cy="445775"/>
          </a:xfrm>
          <a:prstGeom prst="rect">
            <a:avLst/>
          </a:prstGeom>
          <a:noFill/>
          <a:ln>
            <a:noFill/>
          </a:ln>
        </p:spPr>
      </p:pic>
      <p:pic>
        <p:nvPicPr>
          <p:cNvPr id="91" name="Google Shape;91;p17"/>
          <p:cNvPicPr preferRelativeResize="0"/>
          <p:nvPr/>
        </p:nvPicPr>
        <p:blipFill>
          <a:blip r:embed="rId8">
            <a:alphaModFix/>
          </a:blip>
          <a:stretch>
            <a:fillRect/>
          </a:stretch>
        </p:blipFill>
        <p:spPr>
          <a:xfrm>
            <a:off x="1977000" y="4692150"/>
            <a:ext cx="403600" cy="403600"/>
          </a:xfrm>
          <a:prstGeom prst="rect">
            <a:avLst/>
          </a:prstGeom>
          <a:noFill/>
          <a:ln>
            <a:noFill/>
          </a:ln>
        </p:spPr>
      </p:pic>
      <p:sp>
        <p:nvSpPr>
          <p:cNvPr id="92" name="Google Shape;92;p17"/>
          <p:cNvSpPr txBox="1"/>
          <p:nvPr>
            <p:ph idx="1" type="body"/>
          </p:nvPr>
        </p:nvSpPr>
        <p:spPr>
          <a:xfrm>
            <a:off x="2683875" y="4392175"/>
            <a:ext cx="4269900" cy="59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FFFFFF"/>
                </a:solidFill>
                <a:latin typeface="Georgia"/>
                <a:ea typeface="Georgia"/>
                <a:cs typeface="Georgia"/>
                <a:sym typeface="Georgia"/>
              </a:rPr>
              <a:t>education@pulitzercenter.org</a:t>
            </a:r>
            <a:endParaRPr sz="2400">
              <a:solidFill>
                <a:srgbClr val="FFFFFF"/>
              </a:solidFill>
              <a:latin typeface="Georgia"/>
              <a:ea typeface="Georgia"/>
              <a:cs typeface="Georgia"/>
              <a:sym typeface="Georgia"/>
            </a:endParaRPr>
          </a:p>
        </p:txBody>
      </p:sp>
      <p:sp>
        <p:nvSpPr>
          <p:cNvPr id="93" name="Google Shape;93;p17"/>
          <p:cNvSpPr txBox="1"/>
          <p:nvPr/>
        </p:nvSpPr>
        <p:spPr>
          <a:xfrm>
            <a:off x="6236900" y="3412250"/>
            <a:ext cx="28461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Georgia"/>
                <a:ea typeface="Georgia"/>
                <a:cs typeface="Georgia"/>
                <a:sym typeface="Georgia"/>
              </a:rPr>
              <a:t>Foto por Larry C. Price. Burkina Faso, 2013.</a:t>
            </a:r>
            <a:endParaRPr sz="900">
              <a:solidFill>
                <a:srgbClr val="FFFFFF"/>
              </a:solidFill>
              <a:latin typeface="Georgia"/>
              <a:ea typeface="Georgia"/>
              <a:cs typeface="Georgia"/>
              <a:sym typeface="Georgia"/>
            </a:endParaRPr>
          </a:p>
        </p:txBody>
      </p:sp>
      <p:sp>
        <p:nvSpPr>
          <p:cNvPr id="94" name="Google Shape;94;p17"/>
          <p:cNvSpPr txBox="1"/>
          <p:nvPr/>
        </p:nvSpPr>
        <p:spPr>
          <a:xfrm>
            <a:off x="2934300" y="3412250"/>
            <a:ext cx="32754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Georgia"/>
                <a:ea typeface="Georgia"/>
                <a:cs typeface="Georgia"/>
                <a:sym typeface="Georgia"/>
              </a:rPr>
              <a:t>Foto por  Amy Toensing. India, 2016.</a:t>
            </a:r>
            <a:endParaRPr sz="900">
              <a:solidFill>
                <a:srgbClr val="FFFFFF"/>
              </a:solidFill>
              <a:latin typeface="Georgia"/>
              <a:ea typeface="Georgia"/>
              <a:cs typeface="Georgia"/>
              <a:sym typeface="Georgia"/>
            </a:endParaRPr>
          </a:p>
        </p:txBody>
      </p:sp>
      <p:sp>
        <p:nvSpPr>
          <p:cNvPr id="95" name="Google Shape;95;p17"/>
          <p:cNvSpPr txBox="1"/>
          <p:nvPr/>
        </p:nvSpPr>
        <p:spPr>
          <a:xfrm>
            <a:off x="-26625" y="3412238"/>
            <a:ext cx="29814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Georgia"/>
                <a:ea typeface="Georgia"/>
                <a:cs typeface="Georgia"/>
                <a:sym typeface="Georgia"/>
              </a:rPr>
              <a:t>Foto por Alessandra Cinque. </a:t>
            </a:r>
            <a:r>
              <a:rPr lang="en" sz="900">
                <a:solidFill>
                  <a:srgbClr val="FFFFFF"/>
                </a:solidFill>
                <a:latin typeface="Georgia"/>
                <a:ea typeface="Georgia"/>
                <a:cs typeface="Georgia"/>
                <a:sym typeface="Georgia"/>
              </a:rPr>
              <a:t>Per</a:t>
            </a:r>
            <a:r>
              <a:rPr lang="en" sz="900">
                <a:solidFill>
                  <a:srgbClr val="FFFFFF"/>
                </a:solidFill>
                <a:latin typeface="Georgia"/>
                <a:ea typeface="Georgia"/>
                <a:cs typeface="Georgia"/>
                <a:sym typeface="Georgia"/>
              </a:rPr>
              <a:t>u,</a:t>
            </a:r>
            <a:r>
              <a:rPr lang="en" sz="900">
                <a:solidFill>
                  <a:srgbClr val="FFFFFF"/>
                </a:solidFill>
                <a:latin typeface="Georgia"/>
                <a:ea typeface="Georgia"/>
                <a:cs typeface="Georgia"/>
                <a:sym typeface="Georgia"/>
              </a:rPr>
              <a:t> 2021</a:t>
            </a:r>
            <a:endParaRPr sz="900">
              <a:solidFill>
                <a:srgbClr val="FFFFFF"/>
              </a:solidFill>
              <a:latin typeface="Georgia"/>
              <a:ea typeface="Georgia"/>
              <a:cs typeface="Georgia"/>
              <a:sym typeface="Georgia"/>
            </a:endParaRPr>
          </a:p>
        </p:txBody>
      </p:sp>
      <p:pic>
        <p:nvPicPr>
          <p:cNvPr id="96" name="Google Shape;96;p17"/>
          <p:cNvPicPr preferRelativeResize="0"/>
          <p:nvPr/>
        </p:nvPicPr>
        <p:blipFill>
          <a:blip r:embed="rId9">
            <a:alphaModFix/>
          </a:blip>
          <a:stretch>
            <a:fillRect/>
          </a:stretch>
        </p:blipFill>
        <p:spPr>
          <a:xfrm>
            <a:off x="9600" y="1186175"/>
            <a:ext cx="2908948" cy="22260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100" name="Shape 100"/>
        <p:cNvGrpSpPr/>
        <p:nvPr/>
      </p:nvGrpSpPr>
      <p:grpSpPr>
        <a:xfrm>
          <a:off x="0" y="0"/>
          <a:ext cx="0" cy="0"/>
          <a:chOff x="0" y="0"/>
          <a:chExt cx="0" cy="0"/>
        </a:xfrm>
      </p:grpSpPr>
      <p:sp>
        <p:nvSpPr>
          <p:cNvPr id="101" name="Google Shape;101;p18"/>
          <p:cNvSpPr txBox="1"/>
          <p:nvPr>
            <p:ph idx="1" type="body"/>
          </p:nvPr>
        </p:nvSpPr>
        <p:spPr>
          <a:xfrm>
            <a:off x="311700" y="1276300"/>
            <a:ext cx="3583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u="sng">
                <a:solidFill>
                  <a:srgbClr val="FFFFFF"/>
                </a:solidFill>
                <a:latin typeface="Georgia"/>
                <a:ea typeface="Georgia"/>
                <a:cs typeface="Georgia"/>
                <a:sym typeface="Georgia"/>
              </a:rPr>
              <a:t>Terminos Claves</a:t>
            </a:r>
            <a:endParaRPr sz="3600" u="sng">
              <a:solidFill>
                <a:srgbClr val="FFFFFF"/>
              </a:solidFill>
              <a:latin typeface="Georgia"/>
              <a:ea typeface="Georgia"/>
              <a:cs typeface="Georgia"/>
              <a:sym typeface="Georgia"/>
            </a:endParaRPr>
          </a:p>
          <a:p>
            <a:pPr indent="-381000" lvl="0" marL="457200" rtl="0" algn="l">
              <a:spcBef>
                <a:spcPts val="1600"/>
              </a:spcBef>
              <a:spcAft>
                <a:spcPts val="0"/>
              </a:spcAft>
              <a:buClr>
                <a:srgbClr val="FFFFFF"/>
              </a:buClr>
              <a:buSzPts val="2400"/>
              <a:buFont typeface="Georgia"/>
              <a:buChar char="●"/>
            </a:pPr>
            <a:r>
              <a:rPr lang="en" sz="2400">
                <a:solidFill>
                  <a:srgbClr val="FFFFFF"/>
                </a:solidFill>
                <a:latin typeface="Georgia"/>
                <a:ea typeface="Georgia"/>
                <a:cs typeface="Georgia"/>
                <a:sym typeface="Georgia"/>
              </a:rPr>
              <a:t>Periodista</a:t>
            </a:r>
            <a:endParaRPr sz="2400">
              <a:solidFill>
                <a:srgbClr val="FFFFFF"/>
              </a:solidFill>
              <a:latin typeface="Georgia"/>
              <a:ea typeface="Georgia"/>
              <a:cs typeface="Georgia"/>
              <a:sym typeface="Georgia"/>
            </a:endParaRPr>
          </a:p>
          <a:p>
            <a:pPr indent="-381000" lvl="0" marL="457200" rtl="0" algn="l">
              <a:spcBef>
                <a:spcPts val="0"/>
              </a:spcBef>
              <a:spcAft>
                <a:spcPts val="0"/>
              </a:spcAft>
              <a:buClr>
                <a:srgbClr val="FFFFFF"/>
              </a:buClr>
              <a:buSzPts val="2400"/>
              <a:buFont typeface="Georgia"/>
              <a:buChar char="●"/>
            </a:pPr>
            <a:r>
              <a:rPr lang="en" sz="2400">
                <a:solidFill>
                  <a:srgbClr val="FFFFFF"/>
                </a:solidFill>
                <a:latin typeface="Georgia"/>
                <a:ea typeface="Georgia"/>
                <a:cs typeface="Georgia"/>
                <a:sym typeface="Georgia"/>
              </a:rPr>
              <a:t>Noticias de última hora</a:t>
            </a:r>
            <a:endParaRPr sz="2400">
              <a:solidFill>
                <a:srgbClr val="FFFFFF"/>
              </a:solidFill>
              <a:latin typeface="Georgia"/>
              <a:ea typeface="Georgia"/>
              <a:cs typeface="Georgia"/>
              <a:sym typeface="Georgia"/>
            </a:endParaRPr>
          </a:p>
          <a:p>
            <a:pPr indent="-381000" lvl="0" marL="457200" rtl="0" algn="l">
              <a:spcBef>
                <a:spcPts val="0"/>
              </a:spcBef>
              <a:spcAft>
                <a:spcPts val="0"/>
              </a:spcAft>
              <a:buClr>
                <a:srgbClr val="FFFFFF"/>
              </a:buClr>
              <a:buSzPts val="2400"/>
              <a:buFont typeface="Georgia"/>
              <a:buChar char="●"/>
            </a:pPr>
            <a:r>
              <a:rPr lang="en" sz="2400">
                <a:solidFill>
                  <a:srgbClr val="FFFFFF"/>
                </a:solidFill>
                <a:latin typeface="Georgia"/>
                <a:ea typeface="Georgia"/>
                <a:cs typeface="Georgia"/>
                <a:sym typeface="Georgia"/>
              </a:rPr>
              <a:t>Historia poco reportadas</a:t>
            </a:r>
            <a:endParaRPr sz="2400">
              <a:solidFill>
                <a:srgbClr val="FFFFFF"/>
              </a:solidFill>
              <a:latin typeface="Georgia"/>
              <a:ea typeface="Georgia"/>
              <a:cs typeface="Georgia"/>
              <a:sym typeface="Georgia"/>
            </a:endParaRPr>
          </a:p>
        </p:txBody>
      </p:sp>
      <p:pic>
        <p:nvPicPr>
          <p:cNvPr id="102" name="Google Shape;102;p18"/>
          <p:cNvPicPr preferRelativeResize="0"/>
          <p:nvPr/>
        </p:nvPicPr>
        <p:blipFill>
          <a:blip r:embed="rId3">
            <a:alphaModFix/>
          </a:blip>
          <a:stretch>
            <a:fillRect/>
          </a:stretch>
        </p:blipFill>
        <p:spPr>
          <a:xfrm>
            <a:off x="892013" y="110475"/>
            <a:ext cx="7359974" cy="943100"/>
          </a:xfrm>
          <a:prstGeom prst="rect">
            <a:avLst/>
          </a:prstGeom>
          <a:noFill/>
          <a:ln>
            <a:noFill/>
          </a:ln>
        </p:spPr>
      </p:pic>
      <p:pic>
        <p:nvPicPr>
          <p:cNvPr id="103" name="Google Shape;103;p18"/>
          <p:cNvPicPr preferRelativeResize="0"/>
          <p:nvPr/>
        </p:nvPicPr>
        <p:blipFill>
          <a:blip r:embed="rId4">
            <a:alphaModFix/>
          </a:blip>
          <a:stretch>
            <a:fillRect/>
          </a:stretch>
        </p:blipFill>
        <p:spPr>
          <a:xfrm>
            <a:off x="4027450" y="1395246"/>
            <a:ext cx="4804850" cy="3178500"/>
          </a:xfrm>
          <a:prstGeom prst="rect">
            <a:avLst/>
          </a:prstGeom>
          <a:noFill/>
          <a:ln>
            <a:noFill/>
          </a:ln>
        </p:spPr>
      </p:pic>
      <p:sp>
        <p:nvSpPr>
          <p:cNvPr id="104" name="Google Shape;104;p18"/>
          <p:cNvSpPr txBox="1"/>
          <p:nvPr/>
        </p:nvSpPr>
        <p:spPr>
          <a:xfrm>
            <a:off x="4027450" y="4608200"/>
            <a:ext cx="48048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Georgia"/>
                <a:ea typeface="Georgia"/>
                <a:cs typeface="Georgia"/>
                <a:sym typeface="Georgia"/>
              </a:rPr>
              <a:t>Foto por </a:t>
            </a:r>
            <a:r>
              <a:rPr lang="en" sz="900">
                <a:solidFill>
                  <a:srgbClr val="FFFFFF"/>
                </a:solidFill>
                <a:latin typeface="Georgia"/>
                <a:ea typeface="Georgia"/>
                <a:cs typeface="Georgia"/>
                <a:sym typeface="Georgia"/>
              </a:rPr>
              <a:t>Seamus Murphy. Afganistán, 2005.</a:t>
            </a:r>
            <a:endParaRPr sz="900">
              <a:solidFill>
                <a:srgbClr val="FFFFFF"/>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108" name="Shape 108"/>
        <p:cNvGrpSpPr/>
        <p:nvPr/>
      </p:nvGrpSpPr>
      <p:grpSpPr>
        <a:xfrm>
          <a:off x="0" y="0"/>
          <a:ext cx="0" cy="0"/>
          <a:chOff x="0" y="0"/>
          <a:chExt cx="0" cy="0"/>
        </a:xfrm>
      </p:grpSpPr>
      <p:pic>
        <p:nvPicPr>
          <p:cNvPr id="109" name="Google Shape;109;p19"/>
          <p:cNvPicPr preferRelativeResize="0"/>
          <p:nvPr/>
        </p:nvPicPr>
        <p:blipFill rotWithShape="1">
          <a:blip r:embed="rId3">
            <a:alphaModFix/>
          </a:blip>
          <a:srcRect b="0" l="0" r="0" t="0"/>
          <a:stretch/>
        </p:blipFill>
        <p:spPr>
          <a:xfrm>
            <a:off x="3267800" y="138000"/>
            <a:ext cx="5066851" cy="3236751"/>
          </a:xfrm>
          <a:prstGeom prst="rect">
            <a:avLst/>
          </a:prstGeom>
          <a:noFill/>
          <a:ln>
            <a:noFill/>
          </a:ln>
        </p:spPr>
      </p:pic>
      <p:sp>
        <p:nvSpPr>
          <p:cNvPr id="110" name="Google Shape;110;p19"/>
          <p:cNvSpPr txBox="1"/>
          <p:nvPr/>
        </p:nvSpPr>
        <p:spPr>
          <a:xfrm>
            <a:off x="72400" y="85375"/>
            <a:ext cx="3124500" cy="339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2300">
                <a:solidFill>
                  <a:schemeClr val="lt1"/>
                </a:solidFill>
                <a:latin typeface="Georgia"/>
                <a:ea typeface="Georgia"/>
                <a:cs typeface="Georgia"/>
                <a:sym typeface="Georgia"/>
              </a:rPr>
              <a:t>Estos son algunos de los lugares donde se han publicado historias apoyadas por el Pulitzer Center.</a:t>
            </a:r>
            <a:endParaRPr sz="2300">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sz="2300">
              <a:solidFill>
                <a:schemeClr val="lt1"/>
              </a:solidFill>
              <a:latin typeface="Georgia"/>
              <a:ea typeface="Georgia"/>
              <a:cs typeface="Georgia"/>
              <a:sym typeface="Georgia"/>
            </a:endParaRPr>
          </a:p>
          <a:p>
            <a:pPr indent="0" lvl="0" marL="0" marR="38100" rtl="0" algn="l">
              <a:lnSpc>
                <a:spcPct val="100000"/>
              </a:lnSpc>
              <a:spcBef>
                <a:spcPts val="0"/>
              </a:spcBef>
              <a:spcAft>
                <a:spcPts val="0"/>
              </a:spcAft>
              <a:buClr>
                <a:schemeClr val="dk1"/>
              </a:buClr>
              <a:buSzPts val="1100"/>
              <a:buFont typeface="Arial"/>
              <a:buNone/>
            </a:pPr>
            <a:r>
              <a:rPr lang="en" sz="2300">
                <a:solidFill>
                  <a:schemeClr val="lt1"/>
                </a:solidFill>
                <a:latin typeface="Georgia"/>
                <a:ea typeface="Georgia"/>
                <a:cs typeface="Georgia"/>
                <a:sym typeface="Georgia"/>
              </a:rPr>
              <a:t>Tenemos muchos reportajes en español!</a:t>
            </a:r>
            <a:endParaRPr sz="2300">
              <a:solidFill>
                <a:schemeClr val="lt1"/>
              </a:solidFill>
              <a:latin typeface="Georgia"/>
              <a:ea typeface="Georgia"/>
              <a:cs typeface="Georgia"/>
              <a:sym typeface="Georgia"/>
            </a:endParaRPr>
          </a:p>
        </p:txBody>
      </p:sp>
      <p:pic>
        <p:nvPicPr>
          <p:cNvPr id="111" name="Google Shape;111;p19"/>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pic>
        <p:nvPicPr>
          <p:cNvPr id="112" name="Google Shape;112;p19"/>
          <p:cNvPicPr preferRelativeResize="0"/>
          <p:nvPr/>
        </p:nvPicPr>
        <p:blipFill>
          <a:blip r:embed="rId5">
            <a:alphaModFix/>
          </a:blip>
          <a:stretch>
            <a:fillRect/>
          </a:stretch>
        </p:blipFill>
        <p:spPr>
          <a:xfrm>
            <a:off x="5887475" y="3649538"/>
            <a:ext cx="2718750" cy="1363750"/>
          </a:xfrm>
          <a:prstGeom prst="rect">
            <a:avLst/>
          </a:prstGeom>
          <a:noFill/>
          <a:ln>
            <a:noFill/>
          </a:ln>
        </p:spPr>
      </p:pic>
      <p:pic>
        <p:nvPicPr>
          <p:cNvPr id="113" name="Google Shape;113;p19"/>
          <p:cNvPicPr preferRelativeResize="0"/>
          <p:nvPr/>
        </p:nvPicPr>
        <p:blipFill>
          <a:blip r:embed="rId6">
            <a:alphaModFix/>
          </a:blip>
          <a:stretch>
            <a:fillRect/>
          </a:stretch>
        </p:blipFill>
        <p:spPr>
          <a:xfrm>
            <a:off x="355150" y="3776250"/>
            <a:ext cx="3124351" cy="332825"/>
          </a:xfrm>
          <a:prstGeom prst="rect">
            <a:avLst/>
          </a:prstGeom>
          <a:noFill/>
          <a:ln>
            <a:noFill/>
          </a:ln>
        </p:spPr>
      </p:pic>
      <p:pic>
        <p:nvPicPr>
          <p:cNvPr id="114" name="Google Shape;114;p19"/>
          <p:cNvPicPr preferRelativeResize="0"/>
          <p:nvPr/>
        </p:nvPicPr>
        <p:blipFill>
          <a:blip r:embed="rId7">
            <a:alphaModFix/>
          </a:blip>
          <a:stretch>
            <a:fillRect/>
          </a:stretch>
        </p:blipFill>
        <p:spPr>
          <a:xfrm>
            <a:off x="3904800" y="3649549"/>
            <a:ext cx="1557375" cy="1363725"/>
          </a:xfrm>
          <a:prstGeom prst="rect">
            <a:avLst/>
          </a:prstGeom>
          <a:noFill/>
          <a:ln>
            <a:noFill/>
          </a:ln>
        </p:spPr>
      </p:pic>
      <p:pic>
        <p:nvPicPr>
          <p:cNvPr id="115" name="Google Shape;115;p19"/>
          <p:cNvPicPr preferRelativeResize="0"/>
          <p:nvPr/>
        </p:nvPicPr>
        <p:blipFill>
          <a:blip r:embed="rId8">
            <a:alphaModFix/>
          </a:blip>
          <a:stretch>
            <a:fillRect/>
          </a:stretch>
        </p:blipFill>
        <p:spPr>
          <a:xfrm>
            <a:off x="264375" y="4459050"/>
            <a:ext cx="3305900" cy="554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19" name="Shape 119"/>
        <p:cNvGrpSpPr/>
        <p:nvPr/>
      </p:nvGrpSpPr>
      <p:grpSpPr>
        <a:xfrm>
          <a:off x="0" y="0"/>
          <a:ext cx="0" cy="0"/>
          <a:chOff x="0" y="0"/>
          <a:chExt cx="0" cy="0"/>
        </a:xfrm>
      </p:grpSpPr>
      <p:sp>
        <p:nvSpPr>
          <p:cNvPr id="120" name="Google Shape;120;p20"/>
          <p:cNvSpPr txBox="1"/>
          <p:nvPr>
            <p:ph type="ctrTitle"/>
          </p:nvPr>
        </p:nvSpPr>
        <p:spPr>
          <a:xfrm>
            <a:off x="543750" y="138000"/>
            <a:ext cx="8056500" cy="8583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434343"/>
                </a:solidFill>
                <a:latin typeface="Georgia"/>
                <a:ea typeface="Georgia"/>
                <a:cs typeface="Georgia"/>
                <a:sym typeface="Georgia"/>
              </a:rPr>
              <a:t>¡Encuesta!</a:t>
            </a:r>
            <a:endParaRPr b="1" sz="3600">
              <a:solidFill>
                <a:srgbClr val="434343"/>
              </a:solidFill>
              <a:latin typeface="Georgia"/>
              <a:ea typeface="Georgia"/>
              <a:cs typeface="Georgia"/>
              <a:sym typeface="Georgia"/>
            </a:endParaRPr>
          </a:p>
        </p:txBody>
      </p:sp>
      <p:sp>
        <p:nvSpPr>
          <p:cNvPr id="121" name="Google Shape;121;p20"/>
          <p:cNvSpPr txBox="1"/>
          <p:nvPr/>
        </p:nvSpPr>
        <p:spPr>
          <a:xfrm>
            <a:off x="70100" y="996300"/>
            <a:ext cx="8925600" cy="36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2529"/>
                </a:solidFill>
                <a:latin typeface="Georgia"/>
                <a:ea typeface="Georgia"/>
                <a:cs typeface="Georgia"/>
                <a:sym typeface="Georgia"/>
              </a:rPr>
              <a:t>¿</a:t>
            </a:r>
            <a:r>
              <a:rPr b="1" lang="en" sz="2400">
                <a:solidFill>
                  <a:srgbClr val="434343"/>
                </a:solidFill>
                <a:latin typeface="Georgia"/>
                <a:ea typeface="Georgia"/>
                <a:cs typeface="Georgia"/>
                <a:sym typeface="Georgia"/>
              </a:rPr>
              <a:t>Qué</a:t>
            </a:r>
            <a:r>
              <a:rPr b="1" lang="en" sz="2400">
                <a:solidFill>
                  <a:srgbClr val="434343"/>
                </a:solidFill>
                <a:latin typeface="Georgia"/>
                <a:ea typeface="Georgia"/>
                <a:cs typeface="Georgia"/>
                <a:sym typeface="Georgia"/>
              </a:rPr>
              <a:t> temas globales te interesan? Selecciona todos los que correspondan:</a:t>
            </a:r>
            <a:endParaRPr b="1" sz="2400">
              <a:solidFill>
                <a:srgbClr val="434343"/>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b="1"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Medio ambiente y cambio climático</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Migración y refugiados</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Paz y conflicto</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Justicia racial</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Salud</a:t>
            </a:r>
            <a:endParaRPr sz="2400">
              <a:solidFill>
                <a:srgbClr val="434343"/>
              </a:solidFill>
              <a:latin typeface="Georgia"/>
              <a:ea typeface="Georgia"/>
              <a:cs typeface="Georgia"/>
              <a:sym typeface="Georgia"/>
            </a:endParaRPr>
          </a:p>
          <a:p>
            <a:pPr indent="-381000" lvl="0" marL="457200" rtl="0" algn="l">
              <a:spcBef>
                <a:spcPts val="0"/>
              </a:spcBef>
              <a:spcAft>
                <a:spcPts val="0"/>
              </a:spcAft>
              <a:buClr>
                <a:srgbClr val="434343"/>
              </a:buClr>
              <a:buSzPts val="2400"/>
              <a:buFont typeface="Georgia"/>
              <a:buAutoNum type="arabicPeriod"/>
            </a:pPr>
            <a:r>
              <a:rPr lang="en" sz="2400">
                <a:solidFill>
                  <a:srgbClr val="434343"/>
                </a:solidFill>
                <a:latin typeface="Georgia"/>
                <a:ea typeface="Georgia"/>
                <a:cs typeface="Georgia"/>
                <a:sym typeface="Georgia"/>
              </a:rPr>
              <a:t>Otro</a:t>
            </a:r>
            <a:endParaRPr sz="2400">
              <a:solidFill>
                <a:srgbClr val="434343"/>
              </a:solidFill>
              <a:latin typeface="Georgia"/>
              <a:ea typeface="Georgia"/>
              <a:cs typeface="Georgia"/>
              <a:sym typeface="Georgia"/>
            </a:endParaRPr>
          </a:p>
          <a:p>
            <a:pPr indent="0" lvl="0" marL="0" rtl="0" algn="l">
              <a:spcBef>
                <a:spcPts val="0"/>
              </a:spcBef>
              <a:spcAft>
                <a:spcPts val="0"/>
              </a:spcAft>
              <a:buNone/>
            </a:pPr>
            <a:r>
              <a:t/>
            </a:r>
            <a:endParaRPr sz="2700">
              <a:solidFill>
                <a:srgbClr val="434343"/>
              </a:solidFill>
              <a:latin typeface="Georgia"/>
              <a:ea typeface="Georgia"/>
              <a:cs typeface="Georgia"/>
              <a:sym typeface="Georgia"/>
            </a:endParaRPr>
          </a:p>
        </p:txBody>
      </p:sp>
      <p:pic>
        <p:nvPicPr>
          <p:cNvPr id="122" name="Google Shape;122;p20"/>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123" name="Google Shape;123;p20"/>
          <p:cNvSpPr txBox="1"/>
          <p:nvPr/>
        </p:nvSpPr>
        <p:spPr>
          <a:xfrm>
            <a:off x="4779175" y="3241100"/>
            <a:ext cx="4216500" cy="17514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Georgia"/>
                <a:ea typeface="Georgia"/>
                <a:cs typeface="Georgia"/>
                <a:sym typeface="Georgia"/>
              </a:rPr>
              <a:t>¡Utiliza el chat para compartir por qué te interesan estos temas u otros temas que te interesan!</a:t>
            </a:r>
            <a:endParaRPr sz="2400">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27" name="Shape 127"/>
        <p:cNvGrpSpPr/>
        <p:nvPr/>
      </p:nvGrpSpPr>
      <p:grpSpPr>
        <a:xfrm>
          <a:off x="0" y="0"/>
          <a:ext cx="0" cy="0"/>
          <a:chOff x="0" y="0"/>
          <a:chExt cx="0" cy="0"/>
        </a:xfrm>
      </p:grpSpPr>
      <p:sp>
        <p:nvSpPr>
          <p:cNvPr id="128" name="Google Shape;128;p21"/>
          <p:cNvSpPr txBox="1"/>
          <p:nvPr/>
        </p:nvSpPr>
        <p:spPr>
          <a:xfrm>
            <a:off x="57700" y="4069125"/>
            <a:ext cx="8874300" cy="945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lang="en" sz="2600">
                <a:solidFill>
                  <a:srgbClr val="FFFFFF"/>
                </a:solidFill>
                <a:latin typeface="Georgia"/>
                <a:ea typeface="Georgia"/>
                <a:cs typeface="Georgia"/>
                <a:sym typeface="Georgia"/>
              </a:rPr>
              <a:t>Estos son algunos de los temas sobre que informan los periodistas con becas del Pulitzer Center</a:t>
            </a:r>
            <a:endParaRPr b="1" i="0" sz="2600" u="none" cap="none" strike="noStrike">
              <a:solidFill>
                <a:schemeClr val="dk1"/>
              </a:solidFill>
              <a:latin typeface="Georgia"/>
              <a:ea typeface="Georgia"/>
              <a:cs typeface="Georgia"/>
              <a:sym typeface="Georgia"/>
            </a:endParaRPr>
          </a:p>
        </p:txBody>
      </p:sp>
      <p:pic>
        <p:nvPicPr>
          <p:cNvPr id="129" name="Google Shape;129;p21"/>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130" name="Google Shape;130;p21"/>
          <p:cNvPicPr preferRelativeResize="0"/>
          <p:nvPr/>
        </p:nvPicPr>
        <p:blipFill>
          <a:blip r:embed="rId4">
            <a:alphaModFix/>
          </a:blip>
          <a:stretch>
            <a:fillRect/>
          </a:stretch>
        </p:blipFill>
        <p:spPr>
          <a:xfrm>
            <a:off x="1474875" y="2054151"/>
            <a:ext cx="6073950" cy="2014975"/>
          </a:xfrm>
          <a:prstGeom prst="rect">
            <a:avLst/>
          </a:prstGeom>
          <a:noFill/>
          <a:ln>
            <a:noFill/>
          </a:ln>
        </p:spPr>
      </p:pic>
      <p:pic>
        <p:nvPicPr>
          <p:cNvPr id="131" name="Google Shape;131;p21"/>
          <p:cNvPicPr preferRelativeResize="0"/>
          <p:nvPr/>
        </p:nvPicPr>
        <p:blipFill>
          <a:blip r:embed="rId5">
            <a:alphaModFix/>
          </a:blip>
          <a:stretch>
            <a:fillRect/>
          </a:stretch>
        </p:blipFill>
        <p:spPr>
          <a:xfrm>
            <a:off x="1474876" y="0"/>
            <a:ext cx="6073950" cy="20541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5" name="Shape 135"/>
        <p:cNvGrpSpPr/>
        <p:nvPr/>
      </p:nvGrpSpPr>
      <p:grpSpPr>
        <a:xfrm>
          <a:off x="0" y="0"/>
          <a:ext cx="0" cy="0"/>
          <a:chOff x="0" y="0"/>
          <a:chExt cx="0" cy="0"/>
        </a:xfrm>
      </p:grpSpPr>
      <p:sp>
        <p:nvSpPr>
          <p:cNvPr id="136" name="Google Shape;136;p22"/>
          <p:cNvSpPr txBox="1"/>
          <p:nvPr>
            <p:ph type="title"/>
          </p:nvPr>
        </p:nvSpPr>
        <p:spPr>
          <a:xfrm>
            <a:off x="61950" y="12876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Georgia"/>
                <a:ea typeface="Georgia"/>
                <a:cs typeface="Georgia"/>
                <a:sym typeface="Georgia"/>
              </a:rPr>
              <a:t>¡</a:t>
            </a:r>
            <a:r>
              <a:rPr b="1" lang="en" sz="3600">
                <a:solidFill>
                  <a:srgbClr val="434343"/>
                </a:solidFill>
                <a:latin typeface="Georgia"/>
                <a:ea typeface="Georgia"/>
                <a:cs typeface="Georgia"/>
                <a:sym typeface="Georgia"/>
              </a:rPr>
              <a:t>El Concurso!</a:t>
            </a:r>
            <a:endParaRPr b="1" sz="3600">
              <a:solidFill>
                <a:srgbClr val="434343"/>
              </a:solidFill>
              <a:latin typeface="Georgia"/>
              <a:ea typeface="Georgia"/>
              <a:cs typeface="Georgia"/>
              <a:sym typeface="Georgia"/>
            </a:endParaRPr>
          </a:p>
        </p:txBody>
      </p:sp>
      <p:sp>
        <p:nvSpPr>
          <p:cNvPr id="137" name="Google Shape;137;p22"/>
          <p:cNvSpPr txBox="1"/>
          <p:nvPr>
            <p:ph idx="1" type="body"/>
          </p:nvPr>
        </p:nvSpPr>
        <p:spPr>
          <a:xfrm>
            <a:off x="61950" y="922350"/>
            <a:ext cx="7588200" cy="422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000000"/>
                </a:solidFill>
                <a:latin typeface="Georgia"/>
                <a:ea typeface="Georgia"/>
                <a:cs typeface="Georgia"/>
                <a:sym typeface="Georgia"/>
              </a:rPr>
              <a:t>¿Cómo se escribe un poema para esta concurso?</a:t>
            </a:r>
            <a:endParaRPr sz="2300">
              <a:solidFill>
                <a:srgbClr val="000000"/>
              </a:solidFill>
              <a:latin typeface="Georgia"/>
              <a:ea typeface="Georgia"/>
              <a:cs typeface="Georgia"/>
              <a:sym typeface="Georgia"/>
            </a:endParaRPr>
          </a:p>
          <a:p>
            <a:pPr indent="-336550" lvl="0" marL="457200" rtl="0" algn="l">
              <a:spcBef>
                <a:spcPts val="1000"/>
              </a:spcBef>
              <a:spcAft>
                <a:spcPts val="0"/>
              </a:spcAft>
              <a:buClr>
                <a:srgbClr val="000000"/>
              </a:buClr>
              <a:buSzPts val="1700"/>
              <a:buFont typeface="Georgia"/>
              <a:buAutoNum type="arabicPeriod"/>
            </a:pPr>
            <a:r>
              <a:rPr lang="en" sz="1700">
                <a:solidFill>
                  <a:srgbClr val="000000"/>
                </a:solidFill>
                <a:latin typeface="Georgia"/>
                <a:ea typeface="Georgia"/>
                <a:cs typeface="Georgia"/>
                <a:sym typeface="Georgia"/>
              </a:rPr>
              <a:t>Utiliza versos de una historia del Pulitzer Center</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AutoNum type="arabicPeriod"/>
            </a:pPr>
            <a:r>
              <a:rPr lang="en" sz="1700">
                <a:solidFill>
                  <a:srgbClr val="000000"/>
                </a:solidFill>
                <a:latin typeface="Georgia"/>
                <a:ea typeface="Georgia"/>
                <a:cs typeface="Georgia"/>
                <a:sym typeface="Georgia"/>
              </a:rPr>
              <a:t>Responde a temas de la historia</a:t>
            </a:r>
            <a:endParaRPr sz="1700">
              <a:solidFill>
                <a:srgbClr val="000000"/>
              </a:solidFill>
              <a:latin typeface="Georgia"/>
              <a:ea typeface="Georgia"/>
              <a:cs typeface="Georgia"/>
              <a:sym typeface="Georgia"/>
            </a:endParaRPr>
          </a:p>
          <a:p>
            <a:pPr indent="0" lvl="0" marL="0" rtl="0" algn="l">
              <a:lnSpc>
                <a:spcPct val="100000"/>
              </a:lnSpc>
              <a:spcBef>
                <a:spcPts val="1600"/>
              </a:spcBef>
              <a:spcAft>
                <a:spcPts val="0"/>
              </a:spcAft>
              <a:buNone/>
            </a:pPr>
            <a:r>
              <a:rPr lang="en" sz="2400">
                <a:solidFill>
                  <a:srgbClr val="000000"/>
                </a:solidFill>
                <a:latin typeface="Georgia"/>
                <a:ea typeface="Georgia"/>
                <a:cs typeface="Georgia"/>
                <a:sym typeface="Georgia"/>
              </a:rPr>
              <a:t>¿Qué pasa si ganas?</a:t>
            </a:r>
            <a:endParaRPr sz="2200">
              <a:solidFill>
                <a:srgbClr val="000000"/>
              </a:solidFill>
              <a:latin typeface="Georgia"/>
              <a:ea typeface="Georgia"/>
              <a:cs typeface="Georgia"/>
              <a:sym typeface="Georgia"/>
            </a:endParaRPr>
          </a:p>
          <a:p>
            <a:pPr indent="-336550" lvl="0" marL="457200" rtl="0" algn="l">
              <a:spcBef>
                <a:spcPts val="1000"/>
              </a:spcBef>
              <a:spcAft>
                <a:spcPts val="0"/>
              </a:spcAft>
              <a:buClr>
                <a:srgbClr val="000000"/>
              </a:buClr>
              <a:buSzPts val="1700"/>
              <a:buFont typeface="Georgia"/>
              <a:buChar char="●"/>
            </a:pPr>
            <a:r>
              <a:rPr lang="en" sz="1700">
                <a:solidFill>
                  <a:srgbClr val="000000"/>
                </a:solidFill>
                <a:latin typeface="Georgia"/>
                <a:ea typeface="Georgia"/>
                <a:cs typeface="Georgia"/>
                <a:sym typeface="Georgia"/>
              </a:rPr>
              <a:t>Recibirás hasta $300</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Char char="●"/>
            </a:pPr>
            <a:r>
              <a:rPr lang="en" sz="1700">
                <a:solidFill>
                  <a:srgbClr val="000000"/>
                </a:solidFill>
                <a:latin typeface="Georgia"/>
                <a:ea typeface="Georgia"/>
                <a:cs typeface="Georgia"/>
                <a:sym typeface="Georgia"/>
              </a:rPr>
              <a:t>Publicación en el sitio web del Pulitzer Center</a:t>
            </a:r>
            <a:endParaRPr sz="1700">
              <a:solidFill>
                <a:srgbClr val="000000"/>
              </a:solidFill>
              <a:latin typeface="Georgia"/>
              <a:ea typeface="Georgia"/>
              <a:cs typeface="Georgia"/>
              <a:sym typeface="Georgia"/>
            </a:endParaRPr>
          </a:p>
          <a:p>
            <a:pPr indent="0" lvl="0" marL="0" rtl="0" algn="l">
              <a:spcBef>
                <a:spcPts val="1600"/>
              </a:spcBef>
              <a:spcAft>
                <a:spcPts val="0"/>
              </a:spcAft>
              <a:buNone/>
            </a:pPr>
            <a:r>
              <a:rPr lang="en">
                <a:solidFill>
                  <a:srgbClr val="000000"/>
                </a:solidFill>
                <a:latin typeface="Georgia"/>
                <a:ea typeface="Georgia"/>
                <a:cs typeface="Georgia"/>
                <a:sym typeface="Georgia"/>
              </a:rPr>
              <a:t>Fecha límite: Domingo, 15 de mayo, 23:59 EDT</a:t>
            </a:r>
            <a:endParaRPr>
              <a:solidFill>
                <a:srgbClr val="000000"/>
              </a:solidFill>
              <a:latin typeface="Georgia"/>
              <a:ea typeface="Georgia"/>
              <a:cs typeface="Georgia"/>
              <a:sym typeface="Georgia"/>
            </a:endParaRPr>
          </a:p>
          <a:p>
            <a:pPr indent="0" lvl="0" marL="0" rtl="0" algn="l">
              <a:lnSpc>
                <a:spcPct val="100000"/>
              </a:lnSpc>
              <a:spcBef>
                <a:spcPts val="1600"/>
              </a:spcBef>
              <a:spcAft>
                <a:spcPts val="0"/>
              </a:spcAft>
              <a:buNone/>
            </a:pPr>
            <a:r>
              <a:rPr lang="en" u="sng">
                <a:solidFill>
                  <a:schemeClr val="hlink"/>
                </a:solidFill>
                <a:latin typeface="Georgia"/>
                <a:ea typeface="Georgia"/>
                <a:cs typeface="Georgia"/>
                <a:sym typeface="Georgia"/>
                <a:hlinkClick r:id="rId3"/>
              </a:rPr>
              <a:t>Detalles y </a:t>
            </a:r>
            <a:r>
              <a:rPr lang="en" u="sng">
                <a:solidFill>
                  <a:schemeClr val="hlink"/>
                </a:solidFill>
                <a:latin typeface="Georgia"/>
                <a:ea typeface="Georgia"/>
                <a:cs typeface="Georgia"/>
                <a:sym typeface="Georgia"/>
                <a:hlinkClick r:id="rId4"/>
              </a:rPr>
              <a:t>formulario</a:t>
            </a:r>
            <a:r>
              <a:rPr lang="en" u="sng">
                <a:solidFill>
                  <a:schemeClr val="hlink"/>
                </a:solidFill>
                <a:latin typeface="Georgia"/>
                <a:ea typeface="Georgia"/>
                <a:cs typeface="Georgia"/>
                <a:sym typeface="Georgia"/>
                <a:hlinkClick r:id="rId5"/>
              </a:rPr>
              <a:t> aquí</a:t>
            </a:r>
            <a:endParaRPr>
              <a:solidFill>
                <a:srgbClr val="434343"/>
              </a:solidFill>
              <a:latin typeface="Georgia"/>
              <a:ea typeface="Georgia"/>
              <a:cs typeface="Georgia"/>
              <a:sym typeface="Georgia"/>
            </a:endParaRPr>
          </a:p>
        </p:txBody>
      </p:sp>
      <p:pic>
        <p:nvPicPr>
          <p:cNvPr id="138" name="Google Shape;138;p22"/>
          <p:cNvPicPr preferRelativeResize="0"/>
          <p:nvPr/>
        </p:nvPicPr>
        <p:blipFill rotWithShape="1">
          <a:blip r:embed="rId6">
            <a:alphaModFix/>
          </a:blip>
          <a:srcRect b="25785" l="30326" r="32476" t="26079"/>
          <a:stretch/>
        </p:blipFill>
        <p:spPr>
          <a:xfrm>
            <a:off x="8441456" y="138000"/>
            <a:ext cx="554235" cy="554230"/>
          </a:xfrm>
          <a:prstGeom prst="rect">
            <a:avLst/>
          </a:prstGeom>
          <a:noFill/>
          <a:ln>
            <a:noFill/>
          </a:ln>
        </p:spPr>
      </p:pic>
      <p:pic>
        <p:nvPicPr>
          <p:cNvPr id="139" name="Google Shape;139;p22"/>
          <p:cNvPicPr preferRelativeResize="0"/>
          <p:nvPr/>
        </p:nvPicPr>
        <p:blipFill>
          <a:blip r:embed="rId7">
            <a:alphaModFix/>
          </a:blip>
          <a:stretch>
            <a:fillRect/>
          </a:stretch>
        </p:blipFill>
        <p:spPr>
          <a:xfrm>
            <a:off x="6416746" y="1062388"/>
            <a:ext cx="2578949" cy="3438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