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Economica"/>
      <p:regular r:id="rId25"/>
      <p:bold r:id="rId26"/>
      <p:italic r:id="rId27"/>
      <p:boldItalic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Economica-bold.fntdata"/><Relationship Id="rId25" Type="http://schemas.openxmlformats.org/officeDocument/2006/relationships/font" Target="fonts/Economica-regular.fntdata"/><Relationship Id="rId28" Type="http://schemas.openxmlformats.org/officeDocument/2006/relationships/font" Target="fonts/Economica-boldItalic.fntdata"/><Relationship Id="rId27" Type="http://schemas.openxmlformats.org/officeDocument/2006/relationships/font" Target="fonts/Economica-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penSans-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e64431689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ee64431689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e6443168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e6443168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e64431689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ee64431689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e64431689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ee64431689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e64431689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e64431689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ee64431689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ee64431689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ee64431689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ee64431689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e64431689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e64431689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ee64431689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ee64431689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e64431689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ee64431689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ee64431689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ee6443168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ee64431689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ee64431689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e64431689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ee64431689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e6443168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ee6443168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ee64431689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ee64431689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ee64431689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ee64431689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ee6443168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ee6443168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ee64431689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ee64431689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6" name="Google Shape;56;p14"/>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57" name="Google Shape;57;p14"/>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58" name="Google Shape;58;p14"/>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2" name="Google Shape;62;p15"/>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63" name="Google Shape;63;p15"/>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64" name="Google Shape;6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 name="Google Shape;68;p1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2" name="Google Shape;72;p17"/>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17"/>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80" name="Google Shape;80;p19"/>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 name="Google Shape;88;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9" name="Google Shape;89;p21"/>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90" name="Google Shape;90;p21"/>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91" name="Google Shape;91;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2" name="Google Shape;9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2"/>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95" name="Google Shape;95;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99" name="Google Shape;99;p23"/>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0" name="Google Shape;100;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52" name="Google Shape;52;p1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hyperlink" Target="http://www.youtube.com/watch?v=P7L5olIfYcI" TargetMode="Externa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hyperlink" Target="http://www.youtube.com/watch?v=P7L5olIfYcI" TargetMode="Externa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5"/>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Yellow Fever Epidemic</a:t>
            </a:r>
            <a:endParaRPr/>
          </a:p>
          <a:p>
            <a:pPr indent="0" lvl="0" marL="0" rtl="0" algn="ctr">
              <a:spcBef>
                <a:spcPts val="0"/>
              </a:spcBef>
              <a:spcAft>
                <a:spcPts val="0"/>
              </a:spcAft>
              <a:buNone/>
            </a:pPr>
            <a:r>
              <a:rPr lang="en" sz="3000"/>
              <a:t>Our nation’s first (but certainly not last) epidemic</a:t>
            </a:r>
            <a:endParaRPr sz="3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4"/>
          <p:cNvSpPr txBox="1"/>
          <p:nvPr>
            <p:ph type="title"/>
          </p:nvPr>
        </p:nvSpPr>
        <p:spPr>
          <a:xfrm>
            <a:off x="311700"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Treatment</a:t>
            </a:r>
            <a:endParaRPr/>
          </a:p>
        </p:txBody>
      </p:sp>
      <p:sp>
        <p:nvSpPr>
          <p:cNvPr id="175" name="Google Shape;175;p34"/>
          <p:cNvSpPr txBox="1"/>
          <p:nvPr>
            <p:ph idx="1" type="body"/>
          </p:nvPr>
        </p:nvSpPr>
        <p:spPr>
          <a:xfrm>
            <a:off x="144400" y="660450"/>
            <a:ext cx="5530500" cy="3354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Dr. Benjamin Rush was the most famous doctor in America. He signed the Declaration of Independence. But no doctors understand germs.</a:t>
            </a:r>
            <a:endParaRPr sz="2400"/>
          </a:p>
          <a:p>
            <a:pPr indent="-361950" lvl="0" marL="914400" rtl="0" algn="l">
              <a:spcBef>
                <a:spcPts val="0"/>
              </a:spcBef>
              <a:spcAft>
                <a:spcPts val="0"/>
              </a:spcAft>
              <a:buSzPts val="2100"/>
              <a:buChar char="●"/>
            </a:pPr>
            <a:r>
              <a:rPr lang="en" sz="2100"/>
              <a:t>Dr. Benjamin Rush treats patients by bloodletting and forced vomiting--this doesn’t help.</a:t>
            </a:r>
            <a:endParaRPr sz="2100"/>
          </a:p>
          <a:p>
            <a:pPr indent="-361950" lvl="0" marL="914400" rtl="0" algn="l">
              <a:spcBef>
                <a:spcPts val="0"/>
              </a:spcBef>
              <a:spcAft>
                <a:spcPts val="0"/>
              </a:spcAft>
              <a:buSzPts val="2100"/>
              <a:buChar char="●"/>
            </a:pPr>
            <a:r>
              <a:rPr lang="en" sz="2100"/>
              <a:t>Hamilton promotes treating it with cold baths and drinking brandy--also doesn’t help.</a:t>
            </a:r>
            <a:endParaRPr sz="2100"/>
          </a:p>
          <a:p>
            <a:pPr indent="0" lvl="0" marL="457200" rtl="0" algn="l">
              <a:spcBef>
                <a:spcPts val="1200"/>
              </a:spcBef>
              <a:spcAft>
                <a:spcPts val="1200"/>
              </a:spcAft>
              <a:buNone/>
            </a:pPr>
            <a:r>
              <a:t/>
            </a:r>
            <a:endParaRPr sz="2100"/>
          </a:p>
        </p:txBody>
      </p:sp>
      <p:pic>
        <p:nvPicPr>
          <p:cNvPr id="176" name="Google Shape;176;p34"/>
          <p:cNvPicPr preferRelativeResize="0"/>
          <p:nvPr/>
        </p:nvPicPr>
        <p:blipFill rotWithShape="1">
          <a:blip r:embed="rId3">
            <a:alphaModFix/>
          </a:blip>
          <a:srcRect b="7071" l="0" r="0" t="0"/>
          <a:stretch/>
        </p:blipFill>
        <p:spPr>
          <a:xfrm>
            <a:off x="5674900" y="2510225"/>
            <a:ext cx="3408925" cy="2514950"/>
          </a:xfrm>
          <a:prstGeom prst="rect">
            <a:avLst/>
          </a:prstGeom>
          <a:noFill/>
          <a:ln>
            <a:noFill/>
          </a:ln>
        </p:spPr>
      </p:pic>
      <p:pic>
        <p:nvPicPr>
          <p:cNvPr id="177" name="Google Shape;177;p34"/>
          <p:cNvPicPr preferRelativeResize="0"/>
          <p:nvPr/>
        </p:nvPicPr>
        <p:blipFill>
          <a:blip r:embed="rId4">
            <a:alphaModFix/>
          </a:blip>
          <a:stretch>
            <a:fillRect/>
          </a:stretch>
        </p:blipFill>
        <p:spPr>
          <a:xfrm>
            <a:off x="5845351" y="1"/>
            <a:ext cx="2145625" cy="2388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animEffect filter="fade" transition="in">
                                      <p:cBhvr>
                                        <p:cTn dur="1000"/>
                                        <p:tgtEl>
                                          <p:spTgt spid="1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animEffect filter="fade" transition="in">
                                      <p:cBhvr>
                                        <p:cTn dur="1000"/>
                                        <p:tgtEl>
                                          <p:spTgt spid="1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animEffect filter="fade" transition="in">
                                      <p:cBhvr>
                                        <p:cTn dur="1000"/>
                                        <p:tgtEl>
                                          <p:spTgt spid="1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animEffect filter="fade" transition="in">
                                      <p:cBhvr>
                                        <p:cTn dur="1000"/>
                                        <p:tgtEl>
                                          <p:spTgt spid="17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5"/>
          <p:cNvSpPr txBox="1"/>
          <p:nvPr>
            <p:ph type="title"/>
          </p:nvPr>
        </p:nvSpPr>
        <p:spPr>
          <a:xfrm>
            <a:off x="211425" y="1254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Mass Exodus</a:t>
            </a:r>
            <a:endParaRPr/>
          </a:p>
        </p:txBody>
      </p:sp>
      <p:sp>
        <p:nvSpPr>
          <p:cNvPr id="183" name="Google Shape;183;p35"/>
          <p:cNvSpPr txBox="1"/>
          <p:nvPr>
            <p:ph idx="1" type="body"/>
          </p:nvPr>
        </p:nvSpPr>
        <p:spPr>
          <a:xfrm>
            <a:off x="211425" y="821075"/>
            <a:ext cx="53631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20,000 people flee the city, roughly half of the population including the country’s leaders. The government of the city quickly collapses.</a:t>
            </a:r>
            <a:endParaRPr sz="2400"/>
          </a:p>
          <a:p>
            <a:pPr indent="-342900" lvl="0" marL="457200" rtl="0" algn="l">
              <a:spcBef>
                <a:spcPts val="1200"/>
              </a:spcBef>
              <a:spcAft>
                <a:spcPts val="0"/>
              </a:spcAft>
              <a:buSzPts val="1800"/>
              <a:buChar char="●"/>
            </a:pPr>
            <a:r>
              <a:rPr lang="en"/>
              <a:t>Thomas Jefferson flees the city</a:t>
            </a:r>
            <a:endParaRPr/>
          </a:p>
          <a:p>
            <a:pPr indent="-342900" lvl="0" marL="457200" rtl="0" algn="l">
              <a:spcBef>
                <a:spcPts val="0"/>
              </a:spcBef>
              <a:spcAft>
                <a:spcPts val="0"/>
              </a:spcAft>
              <a:buSzPts val="1800"/>
              <a:buChar char="●"/>
            </a:pPr>
            <a:r>
              <a:rPr lang="en"/>
              <a:t>President George Washington flees, blaming his wife for being too worried about him</a:t>
            </a:r>
            <a:endParaRPr/>
          </a:p>
          <a:p>
            <a:pPr indent="-342900" lvl="0" marL="457200" rtl="0" algn="l">
              <a:spcBef>
                <a:spcPts val="0"/>
              </a:spcBef>
              <a:spcAft>
                <a:spcPts val="0"/>
              </a:spcAft>
              <a:buSzPts val="1800"/>
              <a:buChar char="●"/>
            </a:pPr>
            <a:r>
              <a:rPr lang="en"/>
              <a:t>Alexander Hamilton and his wife get Yellow Fever, they flee to New York</a:t>
            </a:r>
            <a:endParaRPr/>
          </a:p>
          <a:p>
            <a:pPr indent="-342900" lvl="0" marL="457200" rtl="0" algn="l">
              <a:spcBef>
                <a:spcPts val="0"/>
              </a:spcBef>
              <a:spcAft>
                <a:spcPts val="0"/>
              </a:spcAft>
              <a:buSzPts val="1800"/>
              <a:buChar char="●"/>
            </a:pPr>
            <a:r>
              <a:rPr lang="en"/>
              <a:t>Dr. Benjamin Rush stays and treats the sick.</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184" name="Google Shape;184;p35"/>
          <p:cNvPicPr preferRelativeResize="0"/>
          <p:nvPr/>
        </p:nvPicPr>
        <p:blipFill>
          <a:blip r:embed="rId3">
            <a:alphaModFix/>
          </a:blip>
          <a:stretch>
            <a:fillRect/>
          </a:stretch>
        </p:blipFill>
        <p:spPr>
          <a:xfrm>
            <a:off x="5670425" y="0"/>
            <a:ext cx="1533075" cy="1884924"/>
          </a:xfrm>
          <a:prstGeom prst="rect">
            <a:avLst/>
          </a:prstGeom>
          <a:noFill/>
          <a:ln>
            <a:noFill/>
          </a:ln>
        </p:spPr>
      </p:pic>
      <p:pic>
        <p:nvPicPr>
          <p:cNvPr id="185" name="Google Shape;185;p35"/>
          <p:cNvPicPr preferRelativeResize="0"/>
          <p:nvPr/>
        </p:nvPicPr>
        <p:blipFill>
          <a:blip r:embed="rId4">
            <a:alphaModFix/>
          </a:blip>
          <a:stretch>
            <a:fillRect/>
          </a:stretch>
        </p:blipFill>
        <p:spPr>
          <a:xfrm>
            <a:off x="7513875" y="821064"/>
            <a:ext cx="1533075" cy="1856223"/>
          </a:xfrm>
          <a:prstGeom prst="rect">
            <a:avLst/>
          </a:prstGeom>
          <a:noFill/>
          <a:ln>
            <a:noFill/>
          </a:ln>
        </p:spPr>
      </p:pic>
      <p:pic>
        <p:nvPicPr>
          <p:cNvPr id="186" name="Google Shape;186;p35"/>
          <p:cNvPicPr preferRelativeResize="0"/>
          <p:nvPr/>
        </p:nvPicPr>
        <p:blipFill>
          <a:blip r:embed="rId5">
            <a:alphaModFix/>
          </a:blip>
          <a:stretch>
            <a:fillRect/>
          </a:stretch>
        </p:blipFill>
        <p:spPr>
          <a:xfrm>
            <a:off x="5700636" y="2036199"/>
            <a:ext cx="1687125" cy="1999250"/>
          </a:xfrm>
          <a:prstGeom prst="rect">
            <a:avLst/>
          </a:prstGeom>
          <a:noFill/>
          <a:ln>
            <a:noFill/>
          </a:ln>
        </p:spPr>
      </p:pic>
      <p:pic>
        <p:nvPicPr>
          <p:cNvPr id="187" name="Google Shape;187;p35"/>
          <p:cNvPicPr preferRelativeResize="0"/>
          <p:nvPr/>
        </p:nvPicPr>
        <p:blipFill>
          <a:blip r:embed="rId6">
            <a:alphaModFix/>
          </a:blip>
          <a:stretch>
            <a:fillRect/>
          </a:stretch>
        </p:blipFill>
        <p:spPr>
          <a:xfrm>
            <a:off x="7409825" y="2850674"/>
            <a:ext cx="1741175" cy="1942850"/>
          </a:xfrm>
          <a:prstGeom prst="rect">
            <a:avLst/>
          </a:prstGeom>
          <a:noFill/>
          <a:ln>
            <a:noFill/>
          </a:ln>
        </p:spPr>
      </p:pic>
      <p:sp>
        <p:nvSpPr>
          <p:cNvPr id="188" name="Google Shape;188;p35"/>
          <p:cNvSpPr txBox="1"/>
          <p:nvPr/>
        </p:nvSpPr>
        <p:spPr>
          <a:xfrm>
            <a:off x="378750" y="2739100"/>
            <a:ext cx="5299800" cy="19428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Open Sans"/>
                <a:ea typeface="Open Sans"/>
                <a:cs typeface="Open Sans"/>
                <a:sym typeface="Open Sans"/>
              </a:rPr>
              <a:t>Turn and Talk: </a:t>
            </a:r>
            <a:endParaRPr b="1" sz="3000">
              <a:latin typeface="Open Sans"/>
              <a:ea typeface="Open Sans"/>
              <a:cs typeface="Open Sans"/>
              <a:sym typeface="Open Sans"/>
            </a:endParaRPr>
          </a:p>
          <a:p>
            <a:pPr indent="0" lvl="0" marL="0" rtl="0" algn="l">
              <a:spcBef>
                <a:spcPts val="0"/>
              </a:spcBef>
              <a:spcAft>
                <a:spcPts val="0"/>
              </a:spcAft>
              <a:buNone/>
            </a:pPr>
            <a:r>
              <a:rPr lang="en" sz="3000">
                <a:latin typeface="Open Sans"/>
                <a:ea typeface="Open Sans"/>
                <a:cs typeface="Open Sans"/>
                <a:sym typeface="Open Sans"/>
              </a:rPr>
              <a:t>Do you think these leaders did the right thing?</a:t>
            </a:r>
            <a:endParaRPr sz="3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1000"/>
                                        <p:tgtEl>
                                          <p:spTgt spid="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1000"/>
                                        <p:tgtEl>
                                          <p:spTgt spid="1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1000"/>
                                        <p:tgtEl>
                                          <p:spTgt spid="1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3" st="3"/>
                                            </p:txEl>
                                          </p:spTgt>
                                        </p:tgtEl>
                                        <p:attrNameLst>
                                          <p:attrName>style.visibility</p:attrName>
                                        </p:attrNameLst>
                                      </p:cBhvr>
                                      <p:to>
                                        <p:strVal val="visible"/>
                                      </p:to>
                                    </p:set>
                                    <p:animEffect filter="fade" transition="in">
                                      <p:cBhvr>
                                        <p:cTn dur="1000"/>
                                        <p:tgtEl>
                                          <p:spTgt spid="1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4" st="4"/>
                                            </p:txEl>
                                          </p:spTgt>
                                        </p:tgtEl>
                                        <p:attrNameLst>
                                          <p:attrName>style.visibility</p:attrName>
                                        </p:attrNameLst>
                                      </p:cBhvr>
                                      <p:to>
                                        <p:strVal val="visible"/>
                                      </p:to>
                                    </p:set>
                                    <p:animEffect filter="fade" transition="in">
                                      <p:cBhvr>
                                        <p:cTn dur="1000"/>
                                        <p:tgtEl>
                                          <p:spTgt spid="18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5" st="5"/>
                                            </p:txEl>
                                          </p:spTgt>
                                        </p:tgtEl>
                                        <p:attrNameLst>
                                          <p:attrName>style.visibility</p:attrName>
                                        </p:attrNameLst>
                                      </p:cBhvr>
                                      <p:to>
                                        <p:strVal val="visible"/>
                                      </p:to>
                                    </p:set>
                                    <p:animEffect filter="fade" transition="in">
                                      <p:cBhvr>
                                        <p:cTn dur="1000"/>
                                        <p:tgtEl>
                                          <p:spTgt spid="18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6" st="6"/>
                                            </p:txEl>
                                          </p:spTgt>
                                        </p:tgtEl>
                                        <p:attrNameLst>
                                          <p:attrName>style.visibility</p:attrName>
                                        </p:attrNameLst>
                                      </p:cBhvr>
                                      <p:to>
                                        <p:strVal val="visible"/>
                                      </p:to>
                                    </p:set>
                                    <p:animEffect filter="fade" transition="in">
                                      <p:cBhvr>
                                        <p:cTn dur="1000"/>
                                        <p:tgtEl>
                                          <p:spTgt spid="18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7" st="7"/>
                                            </p:txEl>
                                          </p:spTgt>
                                        </p:tgtEl>
                                        <p:attrNameLst>
                                          <p:attrName>style.visibility</p:attrName>
                                        </p:attrNameLst>
                                      </p:cBhvr>
                                      <p:to>
                                        <p:strVal val="visible"/>
                                      </p:to>
                                    </p:set>
                                    <p:animEffect filter="fade" transition="in">
                                      <p:cBhvr>
                                        <p:cTn dur="1000"/>
                                        <p:tgtEl>
                                          <p:spTgt spid="18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3 Problems with Stopping Yellow Fever</a:t>
            </a:r>
            <a:endParaRPr/>
          </a:p>
        </p:txBody>
      </p:sp>
      <p:sp>
        <p:nvSpPr>
          <p:cNvPr id="194" name="Google Shape;194;p3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t>Problem #1:</a:t>
            </a:r>
            <a:endParaRPr sz="2400"/>
          </a:p>
          <a:p>
            <a:pPr indent="0" lvl="0" marL="0" rtl="0" algn="l">
              <a:lnSpc>
                <a:spcPct val="100000"/>
              </a:lnSpc>
              <a:spcBef>
                <a:spcPts val="0"/>
              </a:spcBef>
              <a:spcAft>
                <a:spcPts val="0"/>
              </a:spcAft>
              <a:buNone/>
            </a:pPr>
            <a:r>
              <a:rPr lang="en" sz="2400"/>
              <a:t>No one knows the origin of the disease or how to treat it.</a:t>
            </a:r>
            <a:endParaRPr sz="2400"/>
          </a:p>
          <a:p>
            <a:pPr indent="0" lvl="0" marL="0" rtl="0" algn="l">
              <a:lnSpc>
                <a:spcPct val="100000"/>
              </a:lnSpc>
              <a:spcBef>
                <a:spcPts val="1000"/>
              </a:spcBef>
              <a:spcAft>
                <a:spcPts val="0"/>
              </a:spcAft>
              <a:buNone/>
            </a:pPr>
            <a:r>
              <a:t/>
            </a:r>
            <a:endParaRPr sz="1000"/>
          </a:p>
          <a:p>
            <a:pPr indent="0" lvl="0" marL="0" rtl="0" algn="l">
              <a:lnSpc>
                <a:spcPct val="100000"/>
              </a:lnSpc>
              <a:spcBef>
                <a:spcPts val="1000"/>
              </a:spcBef>
              <a:spcAft>
                <a:spcPts val="0"/>
              </a:spcAft>
              <a:buNone/>
            </a:pPr>
            <a:r>
              <a:rPr lang="en" sz="2400"/>
              <a:t>Problem #2:</a:t>
            </a:r>
            <a:endParaRPr sz="2400"/>
          </a:p>
          <a:p>
            <a:pPr indent="0" lvl="0" marL="0" rtl="0" algn="l">
              <a:lnSpc>
                <a:spcPct val="100000"/>
              </a:lnSpc>
              <a:spcBef>
                <a:spcPts val="0"/>
              </a:spcBef>
              <a:spcAft>
                <a:spcPts val="0"/>
              </a:spcAft>
              <a:buNone/>
            </a:pPr>
            <a:r>
              <a:rPr lang="en" sz="2400"/>
              <a:t>The people and their leaders are panicking.</a:t>
            </a:r>
            <a:endParaRPr sz="2400"/>
          </a:p>
          <a:p>
            <a:pPr indent="0" lvl="0" marL="0" rtl="0" algn="l">
              <a:lnSpc>
                <a:spcPct val="100000"/>
              </a:lnSpc>
              <a:spcBef>
                <a:spcPts val="1000"/>
              </a:spcBef>
              <a:spcAft>
                <a:spcPts val="0"/>
              </a:spcAft>
              <a:buNone/>
            </a:pPr>
            <a:r>
              <a:t/>
            </a:r>
            <a:endParaRPr sz="1000"/>
          </a:p>
          <a:p>
            <a:pPr indent="0" lvl="0" marL="0" rtl="0" algn="l">
              <a:lnSpc>
                <a:spcPct val="100000"/>
              </a:lnSpc>
              <a:spcBef>
                <a:spcPts val="1000"/>
              </a:spcBef>
              <a:spcAft>
                <a:spcPts val="0"/>
              </a:spcAft>
              <a:buNone/>
            </a:pPr>
            <a:r>
              <a:rPr lang="en" sz="2400"/>
              <a:t>Problem 3:</a:t>
            </a:r>
            <a:endParaRPr sz="2400"/>
          </a:p>
          <a:p>
            <a:pPr indent="0" lvl="0" marL="0" rtl="0" algn="l">
              <a:lnSpc>
                <a:spcPct val="100000"/>
              </a:lnSpc>
              <a:spcBef>
                <a:spcPts val="0"/>
              </a:spcBef>
              <a:spcAft>
                <a:spcPts val="1000"/>
              </a:spcAft>
              <a:buClr>
                <a:schemeClr val="dk1"/>
              </a:buClr>
              <a:buSzPts val="1100"/>
              <a:buFont typeface="Arial"/>
              <a:buNone/>
            </a:pPr>
            <a:r>
              <a:rPr lang="en" sz="2400"/>
              <a:t>There is </a:t>
            </a:r>
            <a:r>
              <a:rPr b="1" lang="en" sz="2400" u="sng"/>
              <a:t>no organized system</a:t>
            </a:r>
            <a:r>
              <a:rPr lang="en" sz="2400"/>
              <a:t> for nursing the sick, burying the dead, or maintaining order.</a:t>
            </a:r>
            <a:endParaRPr b="1"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1000"/>
                                        <p:tgtEl>
                                          <p:spTgt spid="1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animEffect filter="fade" transition="in">
                                      <p:cBhvr>
                                        <p:cTn dur="1000"/>
                                        <p:tgtEl>
                                          <p:spTgt spid="1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animEffect filter="fade" transition="in">
                                      <p:cBhvr>
                                        <p:cTn dur="1000"/>
                                        <p:tgtEl>
                                          <p:spTgt spid="1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animEffect filter="fade" transition="in">
                                      <p:cBhvr>
                                        <p:cTn dur="1000"/>
                                        <p:tgtEl>
                                          <p:spTgt spid="1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animEffect filter="fade" transition="in">
                                      <p:cBhvr>
                                        <p:cTn dur="1000"/>
                                        <p:tgtEl>
                                          <p:spTgt spid="19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5" st="5"/>
                                            </p:txEl>
                                          </p:spTgt>
                                        </p:tgtEl>
                                        <p:attrNameLst>
                                          <p:attrName>style.visibility</p:attrName>
                                        </p:attrNameLst>
                                      </p:cBhvr>
                                      <p:to>
                                        <p:strVal val="visible"/>
                                      </p:to>
                                    </p:set>
                                    <p:animEffect filter="fade" transition="in">
                                      <p:cBhvr>
                                        <p:cTn dur="1000"/>
                                        <p:tgtEl>
                                          <p:spTgt spid="19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6" st="6"/>
                                            </p:txEl>
                                          </p:spTgt>
                                        </p:tgtEl>
                                        <p:attrNameLst>
                                          <p:attrName>style.visibility</p:attrName>
                                        </p:attrNameLst>
                                      </p:cBhvr>
                                      <p:to>
                                        <p:strVal val="visible"/>
                                      </p:to>
                                    </p:set>
                                    <p:animEffect filter="fade" transition="in">
                                      <p:cBhvr>
                                        <p:cTn dur="1000"/>
                                        <p:tgtEl>
                                          <p:spTgt spid="19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7" st="7"/>
                                            </p:txEl>
                                          </p:spTgt>
                                        </p:tgtEl>
                                        <p:attrNameLst>
                                          <p:attrName>style.visibility</p:attrName>
                                        </p:attrNameLst>
                                      </p:cBhvr>
                                      <p:to>
                                        <p:strVal val="visible"/>
                                      </p:to>
                                    </p:set>
                                    <p:animEffect filter="fade" transition="in">
                                      <p:cBhvr>
                                        <p:cTn dur="1000"/>
                                        <p:tgtEl>
                                          <p:spTgt spid="19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Philadelphia’s Free Black Community </a:t>
            </a:r>
            <a:r>
              <a:rPr lang="en" sz="3866"/>
              <a:t>(11:50-12:53)</a:t>
            </a:r>
            <a:endParaRPr sz="3866"/>
          </a:p>
        </p:txBody>
      </p:sp>
      <p:sp>
        <p:nvSpPr>
          <p:cNvPr id="200" name="Google Shape;200;p37"/>
          <p:cNvSpPr txBox="1"/>
          <p:nvPr>
            <p:ph idx="1" type="body"/>
          </p:nvPr>
        </p:nvSpPr>
        <p:spPr>
          <a:xfrm>
            <a:off x="311700" y="1225225"/>
            <a:ext cx="51555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Who was Richard Allen?</a:t>
            </a:r>
            <a:endParaRPr sz="2400"/>
          </a:p>
          <a:p>
            <a:pPr indent="0" lvl="0" marL="0" rtl="0" algn="l">
              <a:spcBef>
                <a:spcPts val="1200"/>
              </a:spcBef>
              <a:spcAft>
                <a:spcPts val="0"/>
              </a:spcAft>
              <a:buNone/>
            </a:pPr>
            <a:r>
              <a:t/>
            </a:r>
            <a:endParaRPr sz="2400"/>
          </a:p>
          <a:p>
            <a:pPr indent="0" lvl="0" marL="0" rtl="0" algn="l">
              <a:spcBef>
                <a:spcPts val="1200"/>
              </a:spcBef>
              <a:spcAft>
                <a:spcPts val="0"/>
              </a:spcAft>
              <a:buNone/>
            </a:pPr>
            <a:r>
              <a:rPr b="1" lang="en" sz="2400"/>
              <a:t>Mutual aid society: </a:t>
            </a:r>
            <a:r>
              <a:rPr lang="en" sz="2400"/>
              <a:t>an organization that helps its members in times of difficulty.</a:t>
            </a:r>
            <a:endParaRPr sz="2400"/>
          </a:p>
          <a:p>
            <a:pPr indent="0" lvl="0" marL="0" rtl="0" algn="l">
              <a:spcBef>
                <a:spcPts val="1200"/>
              </a:spcBef>
              <a:spcAft>
                <a:spcPts val="1200"/>
              </a:spcAft>
              <a:buNone/>
            </a:pPr>
            <a:r>
              <a:t/>
            </a:r>
            <a:endParaRPr sz="2400"/>
          </a:p>
        </p:txBody>
      </p:sp>
      <p:pic>
        <p:nvPicPr>
          <p:cNvPr descr="For free educational materials, visit our website at www.historymakingproductions.com/philadelphia-the-great-experiment&#10;&#10;Episode 2 of Philadelphia: The Great Experiment&#10;&#10;Philadelphia's population is decimated by an outbreak of yellow fever in 1793. As the city's physicians and civic leaders are fight back, they define our modern conception of public health, and establish some of the city's fundamental institutions that still operate today.&#10;&#10;Watch more at http://www.historyofphilly.com&#10;Check out our website! http://historymakingproductions.com/" id="201" name="Google Shape;201;p37" title="Fever (1793-1820) - Philadelphia: The Great Experiment">
            <a:hlinkClick r:id="rId3"/>
          </p:cNvPr>
          <p:cNvPicPr preferRelativeResize="0"/>
          <p:nvPr/>
        </p:nvPicPr>
        <p:blipFill>
          <a:blip r:embed="rId4">
            <a:alphaModFix/>
          </a:blip>
          <a:stretch>
            <a:fillRect/>
          </a:stretch>
        </p:blipFill>
        <p:spPr>
          <a:xfrm>
            <a:off x="5412525" y="2089300"/>
            <a:ext cx="3319900" cy="2489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Philadelphia’s Free Black Community </a:t>
            </a:r>
            <a:endParaRPr/>
          </a:p>
        </p:txBody>
      </p:sp>
      <p:sp>
        <p:nvSpPr>
          <p:cNvPr id="207" name="Google Shape;207;p38"/>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Across the nation, the system of black slavery was widespread. In Philadelphia, there was a small community of freed black people who lived segregated from the rest of the city.</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08" name="Google Shape;208;p38"/>
          <p:cNvSpPr txBox="1"/>
          <p:nvPr>
            <p:ph type="title"/>
          </p:nvPr>
        </p:nvSpPr>
        <p:spPr>
          <a:xfrm>
            <a:off x="353425" y="3344425"/>
            <a:ext cx="6907200" cy="831300"/>
          </a:xfrm>
          <a:prstGeom prst="rect">
            <a:avLst/>
          </a:prstGeom>
        </p:spPr>
        <p:txBody>
          <a:bodyPr anchorCtr="0" anchor="b" bIns="91425" lIns="91425" spcFirstLastPara="1" rIns="91425" wrap="square" tIns="91425">
            <a:normAutofit fontScale="90000"/>
          </a:bodyPr>
          <a:lstStyle/>
          <a:p>
            <a:pPr indent="457200" lvl="0" marL="1828800" rtl="0" algn="l">
              <a:spcBef>
                <a:spcPts val="0"/>
              </a:spcBef>
              <a:spcAft>
                <a:spcPts val="0"/>
              </a:spcAft>
              <a:buNone/>
            </a:pPr>
            <a:r>
              <a:rPr lang="en"/>
              <a:t>Absolam Jones				</a:t>
            </a:r>
            <a:endParaRPr/>
          </a:p>
          <a:p>
            <a:pPr indent="457200" lvl="0" marL="4114800" rtl="0" algn="l">
              <a:spcBef>
                <a:spcPts val="0"/>
              </a:spcBef>
              <a:spcAft>
                <a:spcPts val="0"/>
              </a:spcAft>
              <a:buNone/>
            </a:pPr>
            <a:r>
              <a:t/>
            </a:r>
            <a:endParaRPr/>
          </a:p>
          <a:p>
            <a:pPr indent="457200" lvl="0" marL="4114800" rtl="0" algn="l">
              <a:spcBef>
                <a:spcPts val="0"/>
              </a:spcBef>
              <a:spcAft>
                <a:spcPts val="0"/>
              </a:spcAft>
              <a:buNone/>
            </a:pPr>
            <a:r>
              <a:rPr lang="en"/>
              <a:t>Richard Allen</a:t>
            </a:r>
            <a:endParaRPr/>
          </a:p>
        </p:txBody>
      </p:sp>
      <p:pic>
        <p:nvPicPr>
          <p:cNvPr id="209" name="Google Shape;209;p38"/>
          <p:cNvPicPr preferRelativeResize="0"/>
          <p:nvPr/>
        </p:nvPicPr>
        <p:blipFill>
          <a:blip r:embed="rId3">
            <a:alphaModFix/>
          </a:blip>
          <a:stretch>
            <a:fillRect/>
          </a:stretch>
        </p:blipFill>
        <p:spPr>
          <a:xfrm>
            <a:off x="7122820" y="2386220"/>
            <a:ext cx="2021175" cy="2479250"/>
          </a:xfrm>
          <a:prstGeom prst="rect">
            <a:avLst/>
          </a:prstGeom>
          <a:noFill/>
          <a:ln>
            <a:noFill/>
          </a:ln>
        </p:spPr>
      </p:pic>
      <p:pic>
        <p:nvPicPr>
          <p:cNvPr id="210" name="Google Shape;210;p38"/>
          <p:cNvPicPr preferRelativeResize="0"/>
          <p:nvPr/>
        </p:nvPicPr>
        <p:blipFill>
          <a:blip r:embed="rId4">
            <a:alphaModFix/>
          </a:blip>
          <a:stretch>
            <a:fillRect/>
          </a:stretch>
        </p:blipFill>
        <p:spPr>
          <a:xfrm>
            <a:off x="180750" y="2395100"/>
            <a:ext cx="2273100" cy="274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9"/>
          <p:cNvSpPr txBox="1"/>
          <p:nvPr>
            <p:ph idx="1" type="body"/>
          </p:nvPr>
        </p:nvSpPr>
        <p:spPr>
          <a:xfrm>
            <a:off x="139025" y="2961350"/>
            <a:ext cx="8898600" cy="187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A racist and incorrect belief at the time was that black people were immune to Yellow Fever. Dr. Rush begs  ministers Richard Allen and Absolam Jones to help the sick and dying. </a:t>
            </a:r>
            <a:endParaRPr sz="2000"/>
          </a:p>
          <a:p>
            <a:pPr indent="0" lvl="0" marL="0" rtl="0" algn="l">
              <a:spcBef>
                <a:spcPts val="1200"/>
              </a:spcBef>
              <a:spcAft>
                <a:spcPts val="0"/>
              </a:spcAft>
              <a:buClr>
                <a:schemeClr val="dk1"/>
              </a:buClr>
              <a:buSzPts val="1100"/>
              <a:buFont typeface="Arial"/>
              <a:buNone/>
            </a:pPr>
            <a:r>
              <a:rPr lang="en" sz="2000"/>
              <a:t>As others fled, they led a massive volunteer effort of free black Americans to treat the sick and dying.</a:t>
            </a:r>
            <a:endParaRPr sz="2000"/>
          </a:p>
          <a:p>
            <a:pPr indent="0" lvl="0" marL="0" rtl="0" algn="l">
              <a:spcBef>
                <a:spcPts val="1200"/>
              </a:spcBef>
              <a:spcAft>
                <a:spcPts val="1200"/>
              </a:spcAft>
              <a:buNone/>
            </a:pPr>
            <a:r>
              <a:t/>
            </a:r>
            <a:endParaRPr sz="2000"/>
          </a:p>
        </p:txBody>
      </p:sp>
      <p:pic>
        <p:nvPicPr>
          <p:cNvPr id="216" name="Google Shape;216;p39"/>
          <p:cNvPicPr preferRelativeResize="0"/>
          <p:nvPr/>
        </p:nvPicPr>
        <p:blipFill>
          <a:blip r:embed="rId3">
            <a:alphaModFix/>
          </a:blip>
          <a:stretch>
            <a:fillRect/>
          </a:stretch>
        </p:blipFill>
        <p:spPr>
          <a:xfrm>
            <a:off x="7081095" y="92495"/>
            <a:ext cx="2021175" cy="2479250"/>
          </a:xfrm>
          <a:prstGeom prst="rect">
            <a:avLst/>
          </a:prstGeom>
          <a:noFill/>
          <a:ln>
            <a:noFill/>
          </a:ln>
        </p:spPr>
      </p:pic>
      <p:pic>
        <p:nvPicPr>
          <p:cNvPr id="217" name="Google Shape;217;p39"/>
          <p:cNvPicPr preferRelativeResize="0"/>
          <p:nvPr/>
        </p:nvPicPr>
        <p:blipFill>
          <a:blip r:embed="rId4">
            <a:alphaModFix/>
          </a:blip>
          <a:stretch>
            <a:fillRect/>
          </a:stretch>
        </p:blipFill>
        <p:spPr>
          <a:xfrm>
            <a:off x="139025" y="101375"/>
            <a:ext cx="2273100" cy="2748400"/>
          </a:xfrm>
          <a:prstGeom prst="rect">
            <a:avLst/>
          </a:prstGeom>
          <a:noFill/>
          <a:ln>
            <a:noFill/>
          </a:ln>
        </p:spPr>
      </p:pic>
      <p:sp>
        <p:nvSpPr>
          <p:cNvPr id="218" name="Google Shape;218;p39"/>
          <p:cNvSpPr txBox="1"/>
          <p:nvPr/>
        </p:nvSpPr>
        <p:spPr>
          <a:xfrm>
            <a:off x="2945500" y="648075"/>
            <a:ext cx="3827100" cy="14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200">
                <a:solidFill>
                  <a:schemeClr val="dk1"/>
                </a:solidFill>
                <a:latin typeface="Economica"/>
                <a:ea typeface="Economica"/>
                <a:cs typeface="Economica"/>
                <a:sym typeface="Economica"/>
              </a:rPr>
              <a:t>Dilemma: What would you do?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1000"/>
                                        <p:tgtEl>
                                          <p:spTgt spid="2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animEffect filter="fade" transition="in">
                                      <p:cBhvr>
                                        <p:cTn dur="1000"/>
                                        <p:tgtEl>
                                          <p:spTgt spid="2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2" st="2"/>
                                            </p:txEl>
                                          </p:spTgt>
                                        </p:tgtEl>
                                        <p:attrNameLst>
                                          <p:attrName>style.visibility</p:attrName>
                                        </p:attrNameLst>
                                      </p:cBhvr>
                                      <p:to>
                                        <p:strVal val="visible"/>
                                      </p:to>
                                    </p:set>
                                    <p:animEffect filter="fade" transition="in">
                                      <p:cBhvr>
                                        <p:cTn dur="1000"/>
                                        <p:tgtEl>
                                          <p:spTgt spid="21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40"/>
          <p:cNvSpPr txBox="1"/>
          <p:nvPr>
            <p:ph type="title"/>
          </p:nvPr>
        </p:nvSpPr>
        <p:spPr>
          <a:xfrm>
            <a:off x="623400" y="1606775"/>
            <a:ext cx="8520600" cy="1584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did African Americans respond to the Yellow Fever Epidemic? How were they treated?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1"/>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Aftermath</a:t>
            </a:r>
            <a:endParaRPr/>
          </a:p>
        </p:txBody>
      </p:sp>
      <p:sp>
        <p:nvSpPr>
          <p:cNvPr id="229" name="Google Shape;229;p41"/>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In November, after months of the outbreak, the Yellow Fever mysteriously vanished. 11,000 people got Yellow Fever, and 5,000 died. That’s 1/10 of the whole population of Philadelphia.</a:t>
            </a:r>
            <a:endParaRPr sz="2500"/>
          </a:p>
          <a:p>
            <a:pPr indent="0" lvl="0" marL="0" rtl="0" algn="l">
              <a:spcBef>
                <a:spcPts val="1200"/>
              </a:spcBef>
              <a:spcAft>
                <a:spcPts val="0"/>
              </a:spcAft>
              <a:buNone/>
            </a:pPr>
            <a:r>
              <a:t/>
            </a:r>
            <a:endParaRPr sz="2500"/>
          </a:p>
          <a:p>
            <a:pPr indent="0" lvl="0" marL="0" rtl="0" algn="l">
              <a:spcBef>
                <a:spcPts val="1200"/>
              </a:spcBef>
              <a:spcAft>
                <a:spcPts val="0"/>
              </a:spcAft>
              <a:buNone/>
            </a:pPr>
            <a:r>
              <a:rPr lang="en" sz="2500"/>
              <a:t>240 of the roughly 2,000 black residents died.</a:t>
            </a:r>
            <a:endParaRPr sz="2500"/>
          </a:p>
          <a:p>
            <a:pPr indent="0" lvl="0" marL="0" rtl="0" algn="l">
              <a:spcBef>
                <a:spcPts val="1200"/>
              </a:spcBef>
              <a:spcAft>
                <a:spcPts val="0"/>
              </a:spcAft>
              <a:buNone/>
            </a:pPr>
            <a:r>
              <a:t/>
            </a:r>
            <a:endParaRPr sz="2500"/>
          </a:p>
          <a:p>
            <a:pPr indent="0" lvl="0" marL="0" rtl="0" algn="l">
              <a:spcBef>
                <a:spcPts val="1200"/>
              </a:spcBef>
              <a:spcAft>
                <a:spcPts val="1200"/>
              </a:spcAft>
              <a:buNone/>
            </a:pPr>
            <a:r>
              <a:t/>
            </a:r>
            <a:endParaRPr sz="2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animEffect filter="fade" transition="in">
                                      <p:cBhvr>
                                        <p:cTn dur="1000"/>
                                        <p:tgtEl>
                                          <p:spTgt spid="2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1" st="1"/>
                                            </p:txEl>
                                          </p:spTgt>
                                        </p:tgtEl>
                                        <p:attrNameLst>
                                          <p:attrName>style.visibility</p:attrName>
                                        </p:attrNameLst>
                                      </p:cBhvr>
                                      <p:to>
                                        <p:strVal val="visible"/>
                                      </p:to>
                                    </p:set>
                                    <p:animEffect filter="fade" transition="in">
                                      <p:cBhvr>
                                        <p:cTn dur="1000"/>
                                        <p:tgtEl>
                                          <p:spTgt spid="2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2" st="2"/>
                                            </p:txEl>
                                          </p:spTgt>
                                        </p:tgtEl>
                                        <p:attrNameLst>
                                          <p:attrName>style.visibility</p:attrName>
                                        </p:attrNameLst>
                                      </p:cBhvr>
                                      <p:to>
                                        <p:strVal val="visible"/>
                                      </p:to>
                                    </p:set>
                                    <p:animEffect filter="fade" transition="in">
                                      <p:cBhvr>
                                        <p:cTn dur="1000"/>
                                        <p:tgtEl>
                                          <p:spTgt spid="2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3" st="3"/>
                                            </p:txEl>
                                          </p:spTgt>
                                        </p:tgtEl>
                                        <p:attrNameLst>
                                          <p:attrName>style.visibility</p:attrName>
                                        </p:attrNameLst>
                                      </p:cBhvr>
                                      <p:to>
                                        <p:strVal val="visible"/>
                                      </p:to>
                                    </p:set>
                                    <p:animEffect filter="fade" transition="in">
                                      <p:cBhvr>
                                        <p:cTn dur="1000"/>
                                        <p:tgtEl>
                                          <p:spTgt spid="22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4" st="4"/>
                                            </p:txEl>
                                          </p:spTgt>
                                        </p:tgtEl>
                                        <p:attrNameLst>
                                          <p:attrName>style.visibility</p:attrName>
                                        </p:attrNameLst>
                                      </p:cBhvr>
                                      <p:to>
                                        <p:strVal val="visible"/>
                                      </p:to>
                                    </p:set>
                                    <p:animEffect filter="fade" transition="in">
                                      <p:cBhvr>
                                        <p:cTn dur="1000"/>
                                        <p:tgtEl>
                                          <p:spTgt spid="22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2"/>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 Today</a:t>
            </a:r>
            <a:endParaRPr/>
          </a:p>
        </p:txBody>
      </p:sp>
      <p:sp>
        <p:nvSpPr>
          <p:cNvPr id="235" name="Google Shape;235;p42"/>
          <p:cNvSpPr txBox="1"/>
          <p:nvPr>
            <p:ph idx="1" type="body"/>
          </p:nvPr>
        </p:nvSpPr>
        <p:spPr>
          <a:xfrm>
            <a:off x="311700" y="1225225"/>
            <a:ext cx="5734200" cy="3354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sz="2400"/>
              <a:t>Yellow Fever would continue to plague the U.S. for another 100 years, killing over 100,000 people in North America and millions worldwide.</a:t>
            </a:r>
            <a:endParaRPr sz="2400"/>
          </a:p>
          <a:p>
            <a:pPr indent="0" lvl="0" marL="0" rtl="0" algn="l">
              <a:lnSpc>
                <a:spcPct val="95000"/>
              </a:lnSpc>
              <a:spcBef>
                <a:spcPts val="1200"/>
              </a:spcBef>
              <a:spcAft>
                <a:spcPts val="0"/>
              </a:spcAft>
              <a:buSzPts val="1018"/>
              <a:buNone/>
            </a:pPr>
            <a:r>
              <a:t/>
            </a:r>
            <a:endParaRPr sz="2400"/>
          </a:p>
          <a:p>
            <a:pPr indent="-381000" lvl="0" marL="457200" rtl="0" algn="l">
              <a:lnSpc>
                <a:spcPct val="95000"/>
              </a:lnSpc>
              <a:spcBef>
                <a:spcPts val="1200"/>
              </a:spcBef>
              <a:spcAft>
                <a:spcPts val="0"/>
              </a:spcAft>
              <a:buSzPts val="2400"/>
              <a:buChar char="●"/>
            </a:pPr>
            <a:r>
              <a:rPr lang="en" sz="2400"/>
              <a:t>PAST: How was Yellow Fever stopped?</a:t>
            </a:r>
            <a:endParaRPr sz="2400"/>
          </a:p>
          <a:p>
            <a:pPr indent="-381000" lvl="0" marL="457200" rtl="0" algn="l">
              <a:lnSpc>
                <a:spcPct val="95000"/>
              </a:lnSpc>
              <a:spcBef>
                <a:spcPts val="0"/>
              </a:spcBef>
              <a:spcAft>
                <a:spcPts val="0"/>
              </a:spcAft>
              <a:buSzPts val="2400"/>
              <a:buChar char="●"/>
            </a:pPr>
            <a:r>
              <a:rPr lang="en" sz="2400"/>
              <a:t>PRESENT: Is Yellow Fever something we should be worried about?</a:t>
            </a:r>
            <a:endParaRPr sz="2400"/>
          </a:p>
          <a:p>
            <a:pPr indent="0" lvl="0" marL="0" rtl="0" algn="l">
              <a:lnSpc>
                <a:spcPct val="95000"/>
              </a:lnSpc>
              <a:spcBef>
                <a:spcPts val="1200"/>
              </a:spcBef>
              <a:spcAft>
                <a:spcPts val="1200"/>
              </a:spcAft>
              <a:buSzPts val="1018"/>
              <a:buNone/>
            </a:pPr>
            <a:r>
              <a:t/>
            </a:r>
            <a:endParaRPr sz="2400"/>
          </a:p>
        </p:txBody>
      </p:sp>
      <p:pic>
        <p:nvPicPr>
          <p:cNvPr id="236" name="Google Shape;236;p42"/>
          <p:cNvPicPr preferRelativeResize="0"/>
          <p:nvPr/>
        </p:nvPicPr>
        <p:blipFill>
          <a:blip r:embed="rId3">
            <a:alphaModFix/>
          </a:blip>
          <a:stretch>
            <a:fillRect/>
          </a:stretch>
        </p:blipFill>
        <p:spPr>
          <a:xfrm>
            <a:off x="5997725" y="2571750"/>
            <a:ext cx="3146275" cy="20819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0" st="0"/>
                                            </p:txEl>
                                          </p:spTgt>
                                        </p:tgtEl>
                                        <p:attrNameLst>
                                          <p:attrName>style.visibility</p:attrName>
                                        </p:attrNameLst>
                                      </p:cBhvr>
                                      <p:to>
                                        <p:strVal val="visible"/>
                                      </p:to>
                                    </p:set>
                                    <p:animEffect filter="fade" transition="in">
                                      <p:cBhvr>
                                        <p:cTn dur="1000"/>
                                        <p:tgtEl>
                                          <p:spTgt spid="2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1" st="1"/>
                                            </p:txEl>
                                          </p:spTgt>
                                        </p:tgtEl>
                                        <p:attrNameLst>
                                          <p:attrName>style.visibility</p:attrName>
                                        </p:attrNameLst>
                                      </p:cBhvr>
                                      <p:to>
                                        <p:strVal val="visible"/>
                                      </p:to>
                                    </p:set>
                                    <p:animEffect filter="fade" transition="in">
                                      <p:cBhvr>
                                        <p:cTn dur="1000"/>
                                        <p:tgtEl>
                                          <p:spTgt spid="2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2" st="2"/>
                                            </p:txEl>
                                          </p:spTgt>
                                        </p:tgtEl>
                                        <p:attrNameLst>
                                          <p:attrName>style.visibility</p:attrName>
                                        </p:attrNameLst>
                                      </p:cBhvr>
                                      <p:to>
                                        <p:strVal val="visible"/>
                                      </p:to>
                                    </p:set>
                                    <p:animEffect filter="fade" transition="in">
                                      <p:cBhvr>
                                        <p:cTn dur="1000"/>
                                        <p:tgtEl>
                                          <p:spTgt spid="2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3" st="3"/>
                                            </p:txEl>
                                          </p:spTgt>
                                        </p:tgtEl>
                                        <p:attrNameLst>
                                          <p:attrName>style.visibility</p:attrName>
                                        </p:attrNameLst>
                                      </p:cBhvr>
                                      <p:to>
                                        <p:strVal val="visible"/>
                                      </p:to>
                                    </p:set>
                                    <p:animEffect filter="fade" transition="in">
                                      <p:cBhvr>
                                        <p:cTn dur="1000"/>
                                        <p:tgtEl>
                                          <p:spTgt spid="2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xEl>
                                              <p:pRg end="4" st="4"/>
                                            </p:txEl>
                                          </p:spTgt>
                                        </p:tgtEl>
                                        <p:attrNameLst>
                                          <p:attrName>style.visibility</p:attrName>
                                        </p:attrNameLst>
                                      </p:cBhvr>
                                      <p:to>
                                        <p:strVal val="visible"/>
                                      </p:to>
                                    </p:set>
                                    <p:animEffect filter="fade" transition="in">
                                      <p:cBhvr>
                                        <p:cTn dur="1000"/>
                                        <p:tgtEl>
                                          <p:spTgt spid="23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Last Week, We Learned...</a:t>
            </a:r>
            <a:endParaRPr/>
          </a:p>
        </p:txBody>
      </p:sp>
      <p:sp>
        <p:nvSpPr>
          <p:cNvPr id="113" name="Google Shape;113;p26"/>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000"/>
              <a:t>1619:</a:t>
            </a:r>
            <a:r>
              <a:rPr lang="en"/>
              <a:t> </a:t>
            </a:r>
            <a:r>
              <a:rPr lang="en" sz="2400"/>
              <a:t>kidnapping, selling, and enslavement of African people in North American colonies begins.</a:t>
            </a:r>
            <a:endParaRPr sz="2400"/>
          </a:p>
          <a:p>
            <a:pPr indent="0" lvl="0" marL="0" rtl="0" algn="l">
              <a:spcBef>
                <a:spcPts val="1200"/>
              </a:spcBef>
              <a:spcAft>
                <a:spcPts val="1200"/>
              </a:spcAft>
              <a:buNone/>
            </a:pPr>
            <a:r>
              <a:rPr b="1" lang="en" sz="3000"/>
              <a:t>1776</a:t>
            </a:r>
            <a:r>
              <a:rPr lang="en" sz="2400"/>
              <a:t>: 13 English colonies rebelled against the British Empire and won, forming the United States. Americans would expand the system of slavery for another 90 years. </a:t>
            </a:r>
            <a:endParaRPr sz="2400"/>
          </a:p>
        </p:txBody>
      </p:sp>
      <p:sp>
        <p:nvSpPr>
          <p:cNvPr id="114" name="Google Shape;114;p26"/>
          <p:cNvSpPr txBox="1"/>
          <p:nvPr/>
        </p:nvSpPr>
        <p:spPr>
          <a:xfrm>
            <a:off x="390500" y="1222825"/>
            <a:ext cx="8356800" cy="2766900"/>
          </a:xfrm>
          <a:prstGeom prst="rect">
            <a:avLst/>
          </a:prstGeom>
          <a:solidFill>
            <a:srgbClr val="FFE5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Open Sans"/>
                <a:ea typeface="Open Sans"/>
                <a:cs typeface="Open Sans"/>
                <a:sym typeface="Open Sans"/>
              </a:rPr>
              <a:t>1619</a:t>
            </a:r>
            <a:r>
              <a:rPr lang="en" sz="3000">
                <a:latin typeface="Open Sans"/>
                <a:ea typeface="Open Sans"/>
                <a:cs typeface="Open Sans"/>
                <a:sym typeface="Open Sans"/>
              </a:rPr>
              <a:t>: Slavery begins</a:t>
            </a:r>
            <a:endParaRPr sz="3000">
              <a:latin typeface="Open Sans"/>
              <a:ea typeface="Open Sans"/>
              <a:cs typeface="Open Sans"/>
              <a:sym typeface="Open Sans"/>
            </a:endParaRPr>
          </a:p>
          <a:p>
            <a:pPr indent="0" lvl="0" marL="0" rtl="0" algn="l">
              <a:spcBef>
                <a:spcPts val="0"/>
              </a:spcBef>
              <a:spcAft>
                <a:spcPts val="0"/>
              </a:spcAft>
              <a:buNone/>
            </a:pPr>
            <a:r>
              <a:rPr b="1" lang="en" sz="3000">
                <a:latin typeface="Open Sans"/>
                <a:ea typeface="Open Sans"/>
                <a:cs typeface="Open Sans"/>
                <a:sym typeface="Open Sans"/>
              </a:rPr>
              <a:t>1776</a:t>
            </a:r>
            <a:r>
              <a:rPr lang="en" sz="3000">
                <a:latin typeface="Open Sans"/>
                <a:ea typeface="Open Sans"/>
                <a:cs typeface="Open Sans"/>
                <a:sym typeface="Open Sans"/>
              </a:rPr>
              <a:t>: America begins. Slavery continues.</a:t>
            </a:r>
            <a:endParaRPr sz="3000">
              <a:latin typeface="Open Sans"/>
              <a:ea typeface="Open Sans"/>
              <a:cs typeface="Open Sans"/>
              <a:sym typeface="Open Sans"/>
            </a:endParaRPr>
          </a:p>
        </p:txBody>
      </p:sp>
      <p:sp>
        <p:nvSpPr>
          <p:cNvPr id="115" name="Google Shape;115;p26"/>
          <p:cNvSpPr txBox="1"/>
          <p:nvPr/>
        </p:nvSpPr>
        <p:spPr>
          <a:xfrm>
            <a:off x="155500" y="1071100"/>
            <a:ext cx="8520600" cy="3269100"/>
          </a:xfrm>
          <a:prstGeom prst="rect">
            <a:avLst/>
          </a:prstGeom>
          <a:solidFill>
            <a:srgbClr val="F6B26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Open Sans"/>
                <a:ea typeface="Open Sans"/>
                <a:cs typeface="Open Sans"/>
                <a:sym typeface="Open Sans"/>
              </a:rPr>
              <a:t>Slavery and racism are older than America and deeply a part of America.</a:t>
            </a:r>
            <a:endParaRPr sz="3500">
              <a:latin typeface="Open Sans"/>
              <a:ea typeface="Open Sans"/>
              <a:cs typeface="Open Sans"/>
              <a:sym typeface="Open Sans"/>
            </a:endParaRPr>
          </a:p>
          <a:p>
            <a:pPr indent="0" lvl="0" marL="0" rtl="0" algn="l">
              <a:spcBef>
                <a:spcPts val="0"/>
              </a:spcBef>
              <a:spcAft>
                <a:spcPts val="0"/>
              </a:spcAft>
              <a:buNone/>
            </a:pPr>
            <a:r>
              <a:t/>
            </a:r>
            <a:endParaRPr sz="3500">
              <a:latin typeface="Open Sans"/>
              <a:ea typeface="Open Sans"/>
              <a:cs typeface="Open Sans"/>
              <a:sym typeface="Open Sans"/>
            </a:endParaRPr>
          </a:p>
          <a:p>
            <a:pPr indent="0" lvl="0" marL="0" rtl="0" algn="l">
              <a:spcBef>
                <a:spcPts val="0"/>
              </a:spcBef>
              <a:spcAft>
                <a:spcPts val="0"/>
              </a:spcAft>
              <a:buNone/>
            </a:pPr>
            <a:r>
              <a:rPr lang="en" sz="3500">
                <a:latin typeface="Open Sans"/>
                <a:ea typeface="Open Sans"/>
                <a:cs typeface="Open Sans"/>
                <a:sym typeface="Open Sans"/>
              </a:rPr>
              <a:t>You cannot understand America without understanding the slavery of the past and the racism of the present.</a:t>
            </a:r>
            <a:endParaRPr sz="35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animEffect filter="fade" transition="in">
                                      <p:cBhvr>
                                        <p:cTn dur="1000"/>
                                        <p:tgtEl>
                                          <p:spTgt spid="1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animEffect filter="fade" transition="in">
                                      <p:cBhvr>
                                        <p:cTn dur="1000"/>
                                        <p:tgtEl>
                                          <p:spTgt spid="1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Two Sides, Same Coin</a:t>
            </a:r>
            <a:endParaRPr/>
          </a:p>
        </p:txBody>
      </p:sp>
      <p:pic>
        <p:nvPicPr>
          <p:cNvPr id="121" name="Google Shape;121;p27"/>
          <p:cNvPicPr preferRelativeResize="0"/>
          <p:nvPr/>
        </p:nvPicPr>
        <p:blipFill>
          <a:blip r:embed="rId3">
            <a:alphaModFix/>
          </a:blip>
          <a:stretch>
            <a:fillRect/>
          </a:stretch>
        </p:blipFill>
        <p:spPr>
          <a:xfrm>
            <a:off x="3336928" y="2038875"/>
            <a:ext cx="2052000" cy="2110800"/>
          </a:xfrm>
          <a:prstGeom prst="ellipse">
            <a:avLst/>
          </a:prstGeom>
          <a:noFill/>
          <a:ln>
            <a:noFill/>
          </a:ln>
        </p:spPr>
      </p:pic>
      <p:sp>
        <p:nvSpPr>
          <p:cNvPr id="122" name="Google Shape;122;p27"/>
          <p:cNvSpPr txBox="1"/>
          <p:nvPr/>
        </p:nvSpPr>
        <p:spPr>
          <a:xfrm>
            <a:off x="201050" y="1413375"/>
            <a:ext cx="3258600" cy="336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200">
                <a:solidFill>
                  <a:schemeClr val="dk1"/>
                </a:solidFill>
                <a:highlight>
                  <a:schemeClr val="accent3"/>
                </a:highlight>
                <a:latin typeface="Open Sans"/>
                <a:ea typeface="Open Sans"/>
                <a:cs typeface="Open Sans"/>
                <a:sym typeface="Open Sans"/>
              </a:rPr>
              <a:t>America is revolutionary concept: </a:t>
            </a:r>
            <a:r>
              <a:rPr lang="en" sz="2200">
                <a:solidFill>
                  <a:schemeClr val="dk1"/>
                </a:solidFill>
                <a:latin typeface="Open Sans"/>
                <a:ea typeface="Open Sans"/>
                <a:cs typeface="Open Sans"/>
                <a:sym typeface="Open Sans"/>
              </a:rPr>
              <a:t>transitioned from </a:t>
            </a:r>
            <a:r>
              <a:rPr b="1" lang="en" sz="2200">
                <a:solidFill>
                  <a:schemeClr val="dk1"/>
                </a:solidFill>
                <a:latin typeface="Open Sans"/>
                <a:ea typeface="Open Sans"/>
                <a:cs typeface="Open Sans"/>
                <a:sym typeface="Open Sans"/>
              </a:rPr>
              <a:t>monarchy </a:t>
            </a:r>
            <a:r>
              <a:rPr lang="en" sz="2200">
                <a:solidFill>
                  <a:schemeClr val="dk1"/>
                </a:solidFill>
                <a:latin typeface="Open Sans"/>
                <a:ea typeface="Open Sans"/>
                <a:cs typeface="Open Sans"/>
                <a:sym typeface="Open Sans"/>
              </a:rPr>
              <a:t>(rule by king) to a </a:t>
            </a:r>
            <a:r>
              <a:rPr b="1" lang="en" sz="2200">
                <a:solidFill>
                  <a:schemeClr val="dk1"/>
                </a:solidFill>
                <a:latin typeface="Open Sans"/>
                <a:ea typeface="Open Sans"/>
                <a:cs typeface="Open Sans"/>
                <a:sym typeface="Open Sans"/>
              </a:rPr>
              <a:t>democracy </a:t>
            </a:r>
            <a:r>
              <a:rPr lang="en" sz="2200">
                <a:solidFill>
                  <a:schemeClr val="dk1"/>
                </a:solidFill>
                <a:latin typeface="Open Sans"/>
                <a:ea typeface="Open Sans"/>
                <a:cs typeface="Open Sans"/>
                <a:sym typeface="Open Sans"/>
              </a:rPr>
              <a:t>(rule by elected representatives).</a:t>
            </a:r>
            <a:endParaRPr/>
          </a:p>
        </p:txBody>
      </p:sp>
      <p:sp>
        <p:nvSpPr>
          <p:cNvPr id="123" name="Google Shape;123;p27"/>
          <p:cNvSpPr txBox="1"/>
          <p:nvPr/>
        </p:nvSpPr>
        <p:spPr>
          <a:xfrm>
            <a:off x="5623250" y="1338875"/>
            <a:ext cx="3467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chemeClr val="dk1"/>
                </a:solidFill>
                <a:highlight>
                  <a:srgbClr val="EA9999"/>
                </a:highlight>
                <a:latin typeface="Open Sans"/>
                <a:ea typeface="Open Sans"/>
                <a:cs typeface="Open Sans"/>
                <a:sym typeface="Open Sans"/>
              </a:rPr>
              <a:t>America is oppressive, unequal society:</a:t>
            </a:r>
            <a:endParaRPr sz="2200">
              <a:solidFill>
                <a:schemeClr val="dk1"/>
              </a:solidFill>
              <a:highlight>
                <a:srgbClr val="EA9999"/>
              </a:highlight>
              <a:latin typeface="Open Sans"/>
              <a:ea typeface="Open Sans"/>
              <a:cs typeface="Open Sans"/>
              <a:sym typeface="Open Sans"/>
            </a:endParaRPr>
          </a:p>
          <a:p>
            <a:pPr indent="0" lvl="0" marL="0" rtl="0" algn="l">
              <a:lnSpc>
                <a:spcPct val="115000"/>
              </a:lnSpc>
              <a:spcBef>
                <a:spcPts val="1200"/>
              </a:spcBef>
              <a:spcAft>
                <a:spcPts val="1200"/>
              </a:spcAft>
              <a:buNone/>
            </a:pPr>
            <a:r>
              <a:rPr lang="en" sz="2200">
                <a:solidFill>
                  <a:schemeClr val="dk1"/>
                </a:solidFill>
                <a:latin typeface="Open Sans"/>
                <a:ea typeface="Open Sans"/>
                <a:cs typeface="Open Sans"/>
                <a:sym typeface="Open Sans"/>
              </a:rPr>
              <a:t>Society built on enslaved labor of black people. Women, indigenous, and African Americans are not included in the freedoms promised by the Constitution.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Philadelphia, summer 1793.</a:t>
            </a:r>
            <a:endParaRPr/>
          </a:p>
        </p:txBody>
      </p:sp>
      <p:pic>
        <p:nvPicPr>
          <p:cNvPr id="129" name="Google Shape;129;p28"/>
          <p:cNvPicPr preferRelativeResize="0"/>
          <p:nvPr/>
        </p:nvPicPr>
        <p:blipFill>
          <a:blip r:embed="rId3">
            <a:alphaModFix/>
          </a:blip>
          <a:stretch>
            <a:fillRect/>
          </a:stretch>
        </p:blipFill>
        <p:spPr>
          <a:xfrm>
            <a:off x="1216124" y="1147224"/>
            <a:ext cx="6898501" cy="4027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9"/>
          <p:cNvSpPr txBox="1"/>
          <p:nvPr>
            <p:ph type="title"/>
          </p:nvPr>
        </p:nvSpPr>
        <p:spPr>
          <a:xfrm>
            <a:off x="200125" y="17087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“All was not right in our city.” Dr. Benjamin Rush</a:t>
            </a:r>
            <a:endParaRPr/>
          </a:p>
        </p:txBody>
      </p:sp>
      <p:sp>
        <p:nvSpPr>
          <p:cNvPr id="135" name="Google Shape;135;p29"/>
          <p:cNvSpPr txBox="1"/>
          <p:nvPr>
            <p:ph idx="1" type="body"/>
          </p:nvPr>
        </p:nvSpPr>
        <p:spPr>
          <a:xfrm>
            <a:off x="55100" y="1019850"/>
            <a:ext cx="43833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America has been an independent country for less than 20 years. Philadelphia is the capital, city of 55,000.</a:t>
            </a:r>
            <a:endParaRPr sz="2200"/>
          </a:p>
          <a:p>
            <a:pPr indent="0" lvl="0" marL="0" rtl="0" algn="l">
              <a:spcBef>
                <a:spcPts val="1200"/>
              </a:spcBef>
              <a:spcAft>
                <a:spcPts val="0"/>
              </a:spcAft>
              <a:buNone/>
            </a:pPr>
            <a:r>
              <a:rPr b="1" lang="en" sz="2200"/>
              <a:t>Imagine:</a:t>
            </a:r>
            <a:r>
              <a:rPr lang="en" sz="2200"/>
              <a:t> incredible heat. Piles of garbage, human waste, and dead animals fill the streets. Flies and mosquitos everywhere. Cramped living conditions. People stink.</a:t>
            </a:r>
            <a:endParaRPr sz="2200"/>
          </a:p>
          <a:p>
            <a:pPr indent="0" lvl="0" marL="0" rtl="0" algn="l">
              <a:spcBef>
                <a:spcPts val="1200"/>
              </a:spcBef>
              <a:spcAft>
                <a:spcPts val="1200"/>
              </a:spcAft>
              <a:buNone/>
            </a:pPr>
            <a:r>
              <a:t/>
            </a:r>
            <a:endParaRPr sz="2200"/>
          </a:p>
        </p:txBody>
      </p:sp>
      <p:pic>
        <p:nvPicPr>
          <p:cNvPr id="136" name="Google Shape;136;p29"/>
          <p:cNvPicPr preferRelativeResize="0"/>
          <p:nvPr/>
        </p:nvPicPr>
        <p:blipFill>
          <a:blip r:embed="rId3">
            <a:alphaModFix/>
          </a:blip>
          <a:stretch>
            <a:fillRect/>
          </a:stretch>
        </p:blipFill>
        <p:spPr>
          <a:xfrm>
            <a:off x="4438275" y="1299625"/>
            <a:ext cx="4553325" cy="3031750"/>
          </a:xfrm>
          <a:prstGeom prst="rect">
            <a:avLst/>
          </a:prstGeom>
          <a:noFill/>
          <a:ln>
            <a:noFill/>
          </a:ln>
        </p:spPr>
      </p:pic>
      <p:sp>
        <p:nvSpPr>
          <p:cNvPr id="137" name="Google Shape;137;p29"/>
          <p:cNvSpPr txBox="1"/>
          <p:nvPr/>
        </p:nvSpPr>
        <p:spPr>
          <a:xfrm>
            <a:off x="4178288" y="4391525"/>
            <a:ext cx="5073300" cy="5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9545A"/>
                </a:solidFill>
                <a:highlight>
                  <a:srgbClr val="FFFFFF"/>
                </a:highlight>
              </a:rPr>
              <a:t>Elfreth’s Alley is a National Historic Landmark located in Philadelphia’s Old City neighborhood. It’s  known as “Our nation’s oldest residential street.”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Haiti To Philadelphia (2:11 - 4:52)</a:t>
            </a:r>
            <a:endParaRPr/>
          </a:p>
        </p:txBody>
      </p:sp>
      <p:sp>
        <p:nvSpPr>
          <p:cNvPr id="143" name="Google Shape;143;p30"/>
          <p:cNvSpPr txBox="1"/>
          <p:nvPr>
            <p:ph idx="1" type="body"/>
          </p:nvPr>
        </p:nvSpPr>
        <p:spPr>
          <a:xfrm>
            <a:off x="311700" y="1225225"/>
            <a:ext cx="38610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As you watch, focus on these questions:</a:t>
            </a:r>
            <a:endParaRPr sz="2400"/>
          </a:p>
          <a:p>
            <a:pPr indent="0" lvl="0" marL="0" rtl="0" algn="l">
              <a:spcBef>
                <a:spcPts val="1200"/>
              </a:spcBef>
              <a:spcAft>
                <a:spcPts val="0"/>
              </a:spcAft>
              <a:buNone/>
            </a:pPr>
            <a:r>
              <a:t/>
            </a:r>
            <a:endParaRPr sz="2400"/>
          </a:p>
          <a:p>
            <a:pPr indent="-381000" lvl="0" marL="457200" rtl="0" algn="l">
              <a:spcBef>
                <a:spcPts val="1200"/>
              </a:spcBef>
              <a:spcAft>
                <a:spcPts val="0"/>
              </a:spcAft>
              <a:buSzPts val="2400"/>
              <a:buChar char="●"/>
            </a:pPr>
            <a:r>
              <a:rPr lang="en" sz="2400"/>
              <a:t>What happens in Haiti?</a:t>
            </a:r>
            <a:endParaRPr sz="2400"/>
          </a:p>
          <a:p>
            <a:pPr indent="-381000" lvl="0" marL="457200" rtl="0" algn="l">
              <a:spcBef>
                <a:spcPts val="0"/>
              </a:spcBef>
              <a:spcAft>
                <a:spcPts val="0"/>
              </a:spcAft>
              <a:buSzPts val="2400"/>
              <a:buChar char="●"/>
            </a:pPr>
            <a:r>
              <a:rPr lang="en" sz="2400"/>
              <a:t>Who arrives in Philadelphia? Why is that important?</a:t>
            </a:r>
            <a:endParaRPr sz="2400"/>
          </a:p>
        </p:txBody>
      </p:sp>
      <p:pic>
        <p:nvPicPr>
          <p:cNvPr descr="For free educational materials, visit our website at www.historymakingproductions.com/philadelphia-the-great-experiment&#10;&#10;Episode 2 of Philadelphia: The Great Experiment&#10;&#10;Philadelphia's population is decimated by an outbreak of yellow fever in 1793. As the city's physicians and civic leaders are fight back, they define our modern conception of public health, and establish some of the city's fundamental institutions that still operate today.&#10;&#10;Watch more at http://www.historyofphilly.com&#10;Check out our website! http://historymakingproductions.com/" id="144" name="Google Shape;144;p30" title="Fever (1793-1820) - Philadelphia: The Great Experiment">
            <a:hlinkClick r:id="rId3"/>
          </p:cNvPr>
          <p:cNvPicPr preferRelativeResize="0"/>
          <p:nvPr/>
        </p:nvPicPr>
        <p:blipFill>
          <a:blip r:embed="rId4">
            <a:alphaModFix/>
          </a:blip>
          <a:stretch>
            <a:fillRect/>
          </a:stretch>
        </p:blipFill>
        <p:spPr>
          <a:xfrm>
            <a:off x="4338950" y="13258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1"/>
          <p:cNvSpPr txBox="1"/>
          <p:nvPr>
            <p:ph type="title"/>
          </p:nvPr>
        </p:nvSpPr>
        <p:spPr>
          <a:xfrm>
            <a:off x="311700" y="15330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Yellow Fever Spreads</a:t>
            </a:r>
            <a:endParaRPr/>
          </a:p>
        </p:txBody>
      </p:sp>
      <p:sp>
        <p:nvSpPr>
          <p:cNvPr id="150" name="Google Shape;150;p31"/>
          <p:cNvSpPr txBox="1"/>
          <p:nvPr>
            <p:ph idx="1" type="body"/>
          </p:nvPr>
        </p:nvSpPr>
        <p:spPr>
          <a:xfrm>
            <a:off x="109325" y="828400"/>
            <a:ext cx="50541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 August 1793, a few people start to get sick with these symptoms. Some die.</a:t>
            </a:r>
            <a:endParaRPr sz="2000"/>
          </a:p>
          <a:p>
            <a:pPr indent="0" lvl="0" marL="0" rtl="0" algn="l">
              <a:lnSpc>
                <a:spcPct val="100000"/>
              </a:lnSpc>
              <a:spcBef>
                <a:spcPts val="1200"/>
              </a:spcBef>
              <a:spcAft>
                <a:spcPts val="0"/>
              </a:spcAft>
              <a:buNone/>
            </a:pPr>
            <a:r>
              <a:rPr lang="en" sz="2000"/>
              <a:t>Symptoms:</a:t>
            </a:r>
            <a:endParaRPr sz="2000"/>
          </a:p>
          <a:p>
            <a:pPr indent="-355600" lvl="0" marL="457200" rtl="0" algn="l">
              <a:lnSpc>
                <a:spcPct val="100000"/>
              </a:lnSpc>
              <a:spcBef>
                <a:spcPts val="1200"/>
              </a:spcBef>
              <a:spcAft>
                <a:spcPts val="0"/>
              </a:spcAft>
              <a:buSzPts val="2000"/>
              <a:buChar char="-"/>
            </a:pPr>
            <a:r>
              <a:rPr lang="en" sz="2000"/>
              <a:t>Yellow Skin</a:t>
            </a:r>
            <a:endParaRPr sz="2000"/>
          </a:p>
          <a:p>
            <a:pPr indent="-355600" lvl="0" marL="457200" rtl="0" algn="l">
              <a:lnSpc>
                <a:spcPct val="100000"/>
              </a:lnSpc>
              <a:spcBef>
                <a:spcPts val="0"/>
              </a:spcBef>
              <a:spcAft>
                <a:spcPts val="0"/>
              </a:spcAft>
              <a:buSzPts val="2000"/>
              <a:buChar char="-"/>
            </a:pPr>
            <a:r>
              <a:rPr lang="en" sz="2000"/>
              <a:t>Muscle Pain</a:t>
            </a:r>
            <a:endParaRPr sz="2000"/>
          </a:p>
          <a:p>
            <a:pPr indent="-355600" lvl="0" marL="457200" rtl="0" algn="l">
              <a:lnSpc>
                <a:spcPct val="100000"/>
              </a:lnSpc>
              <a:spcBef>
                <a:spcPts val="0"/>
              </a:spcBef>
              <a:spcAft>
                <a:spcPts val="0"/>
              </a:spcAft>
              <a:buSzPts val="2000"/>
              <a:buChar char="-"/>
            </a:pPr>
            <a:r>
              <a:rPr lang="en" sz="2000"/>
              <a:t>Fever</a:t>
            </a:r>
            <a:endParaRPr sz="2000"/>
          </a:p>
          <a:p>
            <a:pPr indent="-355600" lvl="0" marL="457200" rtl="0" algn="l">
              <a:lnSpc>
                <a:spcPct val="100000"/>
              </a:lnSpc>
              <a:spcBef>
                <a:spcPts val="0"/>
              </a:spcBef>
              <a:spcAft>
                <a:spcPts val="0"/>
              </a:spcAft>
              <a:buSzPts val="2000"/>
              <a:buChar char="-"/>
            </a:pPr>
            <a:r>
              <a:rPr lang="en" sz="2000"/>
              <a:t>Liver failure</a:t>
            </a:r>
            <a:endParaRPr sz="2000"/>
          </a:p>
          <a:p>
            <a:pPr indent="-355600" lvl="0" marL="457200" rtl="0" algn="l">
              <a:lnSpc>
                <a:spcPct val="100000"/>
              </a:lnSpc>
              <a:spcBef>
                <a:spcPts val="0"/>
              </a:spcBef>
              <a:spcAft>
                <a:spcPts val="0"/>
              </a:spcAft>
              <a:buSzPts val="2000"/>
              <a:buChar char="-"/>
            </a:pPr>
            <a:r>
              <a:rPr lang="en" sz="2000"/>
              <a:t>Vomit blood</a:t>
            </a:r>
            <a:endParaRPr sz="2000"/>
          </a:p>
          <a:p>
            <a:pPr indent="0" lvl="0" marL="0" rtl="0" algn="l">
              <a:spcBef>
                <a:spcPts val="1200"/>
              </a:spcBef>
              <a:spcAft>
                <a:spcPts val="0"/>
              </a:spcAft>
              <a:buNone/>
            </a:pPr>
            <a:r>
              <a:rPr lang="en" sz="2000"/>
              <a:t>In just a few weeks, thousands are infected. The disease known as Yellow Fever is spreading through Philadelphia.</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sz="2000"/>
          </a:p>
        </p:txBody>
      </p:sp>
      <p:pic>
        <p:nvPicPr>
          <p:cNvPr id="151" name="Google Shape;151;p31"/>
          <p:cNvPicPr preferRelativeResize="0"/>
          <p:nvPr/>
        </p:nvPicPr>
        <p:blipFill>
          <a:blip r:embed="rId3">
            <a:alphaModFix/>
          </a:blip>
          <a:stretch>
            <a:fillRect/>
          </a:stretch>
        </p:blipFill>
        <p:spPr>
          <a:xfrm>
            <a:off x="5163425" y="430825"/>
            <a:ext cx="3806099" cy="2140931"/>
          </a:xfrm>
          <a:prstGeom prst="rect">
            <a:avLst/>
          </a:prstGeom>
          <a:noFill/>
          <a:ln>
            <a:noFill/>
          </a:ln>
        </p:spPr>
      </p:pic>
      <p:pic>
        <p:nvPicPr>
          <p:cNvPr id="152" name="Google Shape;152;p31"/>
          <p:cNvPicPr preferRelativeResize="0"/>
          <p:nvPr/>
        </p:nvPicPr>
        <p:blipFill>
          <a:blip r:embed="rId4">
            <a:alphaModFix/>
          </a:blip>
          <a:stretch>
            <a:fillRect/>
          </a:stretch>
        </p:blipFill>
        <p:spPr>
          <a:xfrm>
            <a:off x="5185500" y="2724156"/>
            <a:ext cx="3806100" cy="218648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0" st="0"/>
                                            </p:txEl>
                                          </p:spTgt>
                                        </p:tgtEl>
                                        <p:attrNameLst>
                                          <p:attrName>style.visibility</p:attrName>
                                        </p:attrNameLst>
                                      </p:cBhvr>
                                      <p:to>
                                        <p:strVal val="visible"/>
                                      </p:to>
                                    </p:set>
                                    <p:animEffect filter="fade" transition="in">
                                      <p:cBhvr>
                                        <p:cTn dur="1000"/>
                                        <p:tgtEl>
                                          <p:spTgt spid="1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1" st="1"/>
                                            </p:txEl>
                                          </p:spTgt>
                                        </p:tgtEl>
                                        <p:attrNameLst>
                                          <p:attrName>style.visibility</p:attrName>
                                        </p:attrNameLst>
                                      </p:cBhvr>
                                      <p:to>
                                        <p:strVal val="visible"/>
                                      </p:to>
                                    </p:set>
                                    <p:animEffect filter="fade" transition="in">
                                      <p:cBhvr>
                                        <p:cTn dur="1000"/>
                                        <p:tgtEl>
                                          <p:spTgt spid="1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2" st="2"/>
                                            </p:txEl>
                                          </p:spTgt>
                                        </p:tgtEl>
                                        <p:attrNameLst>
                                          <p:attrName>style.visibility</p:attrName>
                                        </p:attrNameLst>
                                      </p:cBhvr>
                                      <p:to>
                                        <p:strVal val="visible"/>
                                      </p:to>
                                    </p:set>
                                    <p:animEffect filter="fade" transition="in">
                                      <p:cBhvr>
                                        <p:cTn dur="1000"/>
                                        <p:tgtEl>
                                          <p:spTgt spid="1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3" st="3"/>
                                            </p:txEl>
                                          </p:spTgt>
                                        </p:tgtEl>
                                        <p:attrNameLst>
                                          <p:attrName>style.visibility</p:attrName>
                                        </p:attrNameLst>
                                      </p:cBhvr>
                                      <p:to>
                                        <p:strVal val="visible"/>
                                      </p:to>
                                    </p:set>
                                    <p:animEffect filter="fade" transition="in">
                                      <p:cBhvr>
                                        <p:cTn dur="1000"/>
                                        <p:tgtEl>
                                          <p:spTgt spid="15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4" st="4"/>
                                            </p:txEl>
                                          </p:spTgt>
                                        </p:tgtEl>
                                        <p:attrNameLst>
                                          <p:attrName>style.visibility</p:attrName>
                                        </p:attrNameLst>
                                      </p:cBhvr>
                                      <p:to>
                                        <p:strVal val="visible"/>
                                      </p:to>
                                    </p:set>
                                    <p:animEffect filter="fade" transition="in">
                                      <p:cBhvr>
                                        <p:cTn dur="1000"/>
                                        <p:tgtEl>
                                          <p:spTgt spid="15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5" st="5"/>
                                            </p:txEl>
                                          </p:spTgt>
                                        </p:tgtEl>
                                        <p:attrNameLst>
                                          <p:attrName>style.visibility</p:attrName>
                                        </p:attrNameLst>
                                      </p:cBhvr>
                                      <p:to>
                                        <p:strVal val="visible"/>
                                      </p:to>
                                    </p:set>
                                    <p:animEffect filter="fade" transition="in">
                                      <p:cBhvr>
                                        <p:cTn dur="1000"/>
                                        <p:tgtEl>
                                          <p:spTgt spid="15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6" st="6"/>
                                            </p:txEl>
                                          </p:spTgt>
                                        </p:tgtEl>
                                        <p:attrNameLst>
                                          <p:attrName>style.visibility</p:attrName>
                                        </p:attrNameLst>
                                      </p:cBhvr>
                                      <p:to>
                                        <p:strVal val="visible"/>
                                      </p:to>
                                    </p:set>
                                    <p:animEffect filter="fade" transition="in">
                                      <p:cBhvr>
                                        <p:cTn dur="1000"/>
                                        <p:tgtEl>
                                          <p:spTgt spid="15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7" st="7"/>
                                            </p:txEl>
                                          </p:spTgt>
                                        </p:tgtEl>
                                        <p:attrNameLst>
                                          <p:attrName>style.visibility</p:attrName>
                                        </p:attrNameLst>
                                      </p:cBhvr>
                                      <p:to>
                                        <p:strVal val="visible"/>
                                      </p:to>
                                    </p:set>
                                    <p:animEffect filter="fade" transition="in">
                                      <p:cBhvr>
                                        <p:cTn dur="1000"/>
                                        <p:tgtEl>
                                          <p:spTgt spid="15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8" st="8"/>
                                            </p:txEl>
                                          </p:spTgt>
                                        </p:tgtEl>
                                        <p:attrNameLst>
                                          <p:attrName>style.visibility</p:attrName>
                                        </p:attrNameLst>
                                      </p:cBhvr>
                                      <p:to>
                                        <p:strVal val="visible"/>
                                      </p:to>
                                    </p:set>
                                    <p:animEffect filter="fade" transition="in">
                                      <p:cBhvr>
                                        <p:cTn dur="1000"/>
                                        <p:tgtEl>
                                          <p:spTgt spid="15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9" st="9"/>
                                            </p:txEl>
                                          </p:spTgt>
                                        </p:tgtEl>
                                        <p:attrNameLst>
                                          <p:attrName>style.visibility</p:attrName>
                                        </p:attrNameLst>
                                      </p:cBhvr>
                                      <p:to>
                                        <p:strVal val="visible"/>
                                      </p:to>
                                    </p:set>
                                    <p:animEffect filter="fade" transition="in">
                                      <p:cBhvr>
                                        <p:cTn dur="1000"/>
                                        <p:tgtEl>
                                          <p:spTgt spid="150">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2"/>
          <p:cNvSpPr txBox="1"/>
          <p:nvPr>
            <p:ph type="title"/>
          </p:nvPr>
        </p:nvSpPr>
        <p:spPr>
          <a:xfrm>
            <a:off x="1747100" y="-125225"/>
            <a:ext cx="73968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3580"/>
              <a:t>Turn and Talk: What did the nation’s leaders think?</a:t>
            </a:r>
            <a:endParaRPr sz="3580"/>
          </a:p>
        </p:txBody>
      </p:sp>
      <p:sp>
        <p:nvSpPr>
          <p:cNvPr id="158" name="Google Shape;158;p32"/>
          <p:cNvSpPr txBox="1"/>
          <p:nvPr>
            <p:ph idx="1" type="body"/>
          </p:nvPr>
        </p:nvSpPr>
        <p:spPr>
          <a:xfrm>
            <a:off x="1890450" y="706075"/>
            <a:ext cx="53631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00"/>
              <a:t>“It is called a yellow fever, but is like nothing known or read of by the Physicians” </a:t>
            </a:r>
            <a:endParaRPr sz="1900"/>
          </a:p>
          <a:p>
            <a:pPr indent="0" lvl="0" marL="0" rtl="0" algn="l">
              <a:lnSpc>
                <a:spcPct val="100000"/>
              </a:lnSpc>
              <a:spcBef>
                <a:spcPts val="0"/>
              </a:spcBef>
              <a:spcAft>
                <a:spcPts val="0"/>
              </a:spcAft>
              <a:buNone/>
            </a:pPr>
            <a:r>
              <a:rPr lang="en" sz="1700"/>
              <a:t>--Thomas Jefferson, Secretary of State, Sept. 11th 1793</a:t>
            </a:r>
            <a:endParaRPr sz="1700"/>
          </a:p>
          <a:p>
            <a:pPr indent="0" lvl="0" marL="457200" rtl="0" algn="r">
              <a:lnSpc>
                <a:spcPct val="100000"/>
              </a:lnSpc>
              <a:spcBef>
                <a:spcPts val="0"/>
              </a:spcBef>
              <a:spcAft>
                <a:spcPts val="0"/>
              </a:spcAft>
              <a:buNone/>
            </a:pPr>
            <a:r>
              <a:t/>
            </a:r>
            <a:endParaRPr sz="1900"/>
          </a:p>
          <a:p>
            <a:pPr indent="0" lvl="0" marL="457200" rtl="0" algn="r">
              <a:lnSpc>
                <a:spcPct val="100000"/>
              </a:lnSpc>
              <a:spcBef>
                <a:spcPts val="0"/>
              </a:spcBef>
              <a:spcAft>
                <a:spcPts val="0"/>
              </a:spcAft>
              <a:buNone/>
            </a:pPr>
            <a:r>
              <a:rPr lang="en" sz="1900"/>
              <a:t>“[Philadelphia is] now almost depopulated by removals &amp; deaths” </a:t>
            </a:r>
            <a:endParaRPr sz="1900"/>
          </a:p>
          <a:p>
            <a:pPr indent="0" lvl="0" marL="457200" rtl="0" algn="r">
              <a:lnSpc>
                <a:spcPct val="100000"/>
              </a:lnSpc>
              <a:spcBef>
                <a:spcPts val="0"/>
              </a:spcBef>
              <a:spcAft>
                <a:spcPts val="0"/>
              </a:spcAft>
              <a:buNone/>
            </a:pPr>
            <a:r>
              <a:rPr lang="en" sz="1700"/>
              <a:t>--President George Washington</a:t>
            </a:r>
            <a:endParaRPr sz="17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rPr lang="en" sz="1900"/>
              <a:t>"I have myself been attacked with the reigning putrid fever."</a:t>
            </a:r>
            <a:endParaRPr sz="1900"/>
          </a:p>
          <a:p>
            <a:pPr indent="0" lvl="0" marL="0" rtl="0" algn="l">
              <a:lnSpc>
                <a:spcPct val="100000"/>
              </a:lnSpc>
              <a:spcBef>
                <a:spcPts val="0"/>
              </a:spcBef>
              <a:spcAft>
                <a:spcPts val="0"/>
              </a:spcAft>
              <a:buNone/>
            </a:pPr>
            <a:r>
              <a:rPr lang="en" sz="1700"/>
              <a:t> --Alexander Hamilton</a:t>
            </a:r>
            <a:endParaRPr sz="1700"/>
          </a:p>
          <a:p>
            <a:pPr indent="0" lvl="0" marL="0" rtl="0" algn="l">
              <a:lnSpc>
                <a:spcPct val="100000"/>
              </a:lnSpc>
              <a:spcBef>
                <a:spcPts val="0"/>
              </a:spcBef>
              <a:spcAft>
                <a:spcPts val="0"/>
              </a:spcAft>
              <a:buNone/>
            </a:pPr>
            <a:r>
              <a:t/>
            </a:r>
            <a:endParaRPr sz="1900"/>
          </a:p>
          <a:p>
            <a:pPr indent="0" lvl="0" marL="0" rtl="0" algn="r">
              <a:lnSpc>
                <a:spcPct val="100000"/>
              </a:lnSpc>
              <a:spcBef>
                <a:spcPts val="0"/>
              </a:spcBef>
              <a:spcAft>
                <a:spcPts val="0"/>
              </a:spcAft>
              <a:buNone/>
            </a:pPr>
            <a:r>
              <a:rPr lang="en" sz="1900"/>
              <a:t>“All that can move, quit the city."</a:t>
            </a:r>
            <a:endParaRPr sz="1900"/>
          </a:p>
          <a:p>
            <a:pPr indent="0" lvl="0" marL="0" rtl="0" algn="r">
              <a:lnSpc>
                <a:spcPct val="100000"/>
              </a:lnSpc>
              <a:spcBef>
                <a:spcPts val="0"/>
              </a:spcBef>
              <a:spcAft>
                <a:spcPts val="0"/>
              </a:spcAft>
              <a:buNone/>
            </a:pPr>
            <a:r>
              <a:rPr lang="en" sz="1700"/>
              <a:t> --Benjamin Rush</a:t>
            </a:r>
            <a:endParaRPr sz="1700"/>
          </a:p>
          <a:p>
            <a:pPr indent="0" lvl="0" marL="0" rtl="0" algn="l">
              <a:spcBef>
                <a:spcPts val="0"/>
              </a:spcBef>
              <a:spcAft>
                <a:spcPts val="1200"/>
              </a:spcAft>
              <a:buNone/>
            </a:pPr>
            <a:r>
              <a:t/>
            </a:r>
            <a:endParaRPr sz="1900"/>
          </a:p>
        </p:txBody>
      </p:sp>
      <p:pic>
        <p:nvPicPr>
          <p:cNvPr id="159" name="Google Shape;159;p32"/>
          <p:cNvPicPr preferRelativeResize="0"/>
          <p:nvPr/>
        </p:nvPicPr>
        <p:blipFill>
          <a:blip r:embed="rId3">
            <a:alphaModFix/>
          </a:blip>
          <a:stretch>
            <a:fillRect/>
          </a:stretch>
        </p:blipFill>
        <p:spPr>
          <a:xfrm>
            <a:off x="214025" y="150900"/>
            <a:ext cx="1533075" cy="1884924"/>
          </a:xfrm>
          <a:prstGeom prst="rect">
            <a:avLst/>
          </a:prstGeom>
          <a:noFill/>
          <a:ln>
            <a:noFill/>
          </a:ln>
        </p:spPr>
      </p:pic>
      <p:pic>
        <p:nvPicPr>
          <p:cNvPr id="160" name="Google Shape;160;p32"/>
          <p:cNvPicPr preferRelativeResize="0"/>
          <p:nvPr/>
        </p:nvPicPr>
        <p:blipFill>
          <a:blip r:embed="rId4">
            <a:alphaModFix/>
          </a:blip>
          <a:stretch>
            <a:fillRect/>
          </a:stretch>
        </p:blipFill>
        <p:spPr>
          <a:xfrm>
            <a:off x="7396900" y="1055539"/>
            <a:ext cx="1533075" cy="1856223"/>
          </a:xfrm>
          <a:prstGeom prst="rect">
            <a:avLst/>
          </a:prstGeom>
          <a:noFill/>
          <a:ln>
            <a:noFill/>
          </a:ln>
        </p:spPr>
      </p:pic>
      <p:pic>
        <p:nvPicPr>
          <p:cNvPr id="161" name="Google Shape;161;p32"/>
          <p:cNvPicPr preferRelativeResize="0"/>
          <p:nvPr/>
        </p:nvPicPr>
        <p:blipFill>
          <a:blip r:embed="rId5">
            <a:alphaModFix/>
          </a:blip>
          <a:stretch>
            <a:fillRect/>
          </a:stretch>
        </p:blipFill>
        <p:spPr>
          <a:xfrm>
            <a:off x="136998" y="2425224"/>
            <a:ext cx="1687125" cy="1999250"/>
          </a:xfrm>
          <a:prstGeom prst="rect">
            <a:avLst/>
          </a:prstGeom>
          <a:noFill/>
          <a:ln>
            <a:noFill/>
          </a:ln>
        </p:spPr>
      </p:pic>
      <p:pic>
        <p:nvPicPr>
          <p:cNvPr id="162" name="Google Shape;162;p32"/>
          <p:cNvPicPr preferRelativeResize="0"/>
          <p:nvPr/>
        </p:nvPicPr>
        <p:blipFill>
          <a:blip r:embed="rId6">
            <a:alphaModFix/>
          </a:blip>
          <a:stretch>
            <a:fillRect/>
          </a:stretch>
        </p:blipFill>
        <p:spPr>
          <a:xfrm>
            <a:off x="7292850" y="3118674"/>
            <a:ext cx="1741175" cy="1942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animEffect filter="fade" transition="in">
                                      <p:cBhvr>
                                        <p:cTn dur="1000"/>
                                        <p:tgtEl>
                                          <p:spTgt spid="1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animEffect filter="fade" transition="in">
                                      <p:cBhvr>
                                        <p:cTn dur="1000"/>
                                        <p:tgtEl>
                                          <p:spTgt spid="1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2" st="2"/>
                                            </p:txEl>
                                          </p:spTgt>
                                        </p:tgtEl>
                                        <p:attrNameLst>
                                          <p:attrName>style.visibility</p:attrName>
                                        </p:attrNameLst>
                                      </p:cBhvr>
                                      <p:to>
                                        <p:strVal val="visible"/>
                                      </p:to>
                                    </p:set>
                                    <p:animEffect filter="fade" transition="in">
                                      <p:cBhvr>
                                        <p:cTn dur="1000"/>
                                        <p:tgtEl>
                                          <p:spTgt spid="1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3" st="3"/>
                                            </p:txEl>
                                          </p:spTgt>
                                        </p:tgtEl>
                                        <p:attrNameLst>
                                          <p:attrName>style.visibility</p:attrName>
                                        </p:attrNameLst>
                                      </p:cBhvr>
                                      <p:to>
                                        <p:strVal val="visible"/>
                                      </p:to>
                                    </p:set>
                                    <p:animEffect filter="fade" transition="in">
                                      <p:cBhvr>
                                        <p:cTn dur="1000"/>
                                        <p:tgtEl>
                                          <p:spTgt spid="1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4" st="4"/>
                                            </p:txEl>
                                          </p:spTgt>
                                        </p:tgtEl>
                                        <p:attrNameLst>
                                          <p:attrName>style.visibility</p:attrName>
                                        </p:attrNameLst>
                                      </p:cBhvr>
                                      <p:to>
                                        <p:strVal val="visible"/>
                                      </p:to>
                                    </p:set>
                                    <p:animEffect filter="fade" transition="in">
                                      <p:cBhvr>
                                        <p:cTn dur="1000"/>
                                        <p:tgtEl>
                                          <p:spTgt spid="1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5" st="5"/>
                                            </p:txEl>
                                          </p:spTgt>
                                        </p:tgtEl>
                                        <p:attrNameLst>
                                          <p:attrName>style.visibility</p:attrName>
                                        </p:attrNameLst>
                                      </p:cBhvr>
                                      <p:to>
                                        <p:strVal val="visible"/>
                                      </p:to>
                                    </p:set>
                                    <p:animEffect filter="fade" transition="in">
                                      <p:cBhvr>
                                        <p:cTn dur="1000"/>
                                        <p:tgtEl>
                                          <p:spTgt spid="1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6" st="6"/>
                                            </p:txEl>
                                          </p:spTgt>
                                        </p:tgtEl>
                                        <p:attrNameLst>
                                          <p:attrName>style.visibility</p:attrName>
                                        </p:attrNameLst>
                                      </p:cBhvr>
                                      <p:to>
                                        <p:strVal val="visible"/>
                                      </p:to>
                                    </p:set>
                                    <p:animEffect filter="fade" transition="in">
                                      <p:cBhvr>
                                        <p:cTn dur="1000"/>
                                        <p:tgtEl>
                                          <p:spTgt spid="15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7" st="7"/>
                                            </p:txEl>
                                          </p:spTgt>
                                        </p:tgtEl>
                                        <p:attrNameLst>
                                          <p:attrName>style.visibility</p:attrName>
                                        </p:attrNameLst>
                                      </p:cBhvr>
                                      <p:to>
                                        <p:strVal val="visible"/>
                                      </p:to>
                                    </p:set>
                                    <p:animEffect filter="fade" transition="in">
                                      <p:cBhvr>
                                        <p:cTn dur="1000"/>
                                        <p:tgtEl>
                                          <p:spTgt spid="15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8" st="8"/>
                                            </p:txEl>
                                          </p:spTgt>
                                        </p:tgtEl>
                                        <p:attrNameLst>
                                          <p:attrName>style.visibility</p:attrName>
                                        </p:attrNameLst>
                                      </p:cBhvr>
                                      <p:to>
                                        <p:strVal val="visible"/>
                                      </p:to>
                                    </p:set>
                                    <p:animEffect filter="fade" transition="in">
                                      <p:cBhvr>
                                        <p:cTn dur="1000"/>
                                        <p:tgtEl>
                                          <p:spTgt spid="15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9" st="9"/>
                                            </p:txEl>
                                          </p:spTgt>
                                        </p:tgtEl>
                                        <p:attrNameLst>
                                          <p:attrName>style.visibility</p:attrName>
                                        </p:attrNameLst>
                                      </p:cBhvr>
                                      <p:to>
                                        <p:strVal val="visible"/>
                                      </p:to>
                                    </p:set>
                                    <p:animEffect filter="fade" transition="in">
                                      <p:cBhvr>
                                        <p:cTn dur="1000"/>
                                        <p:tgtEl>
                                          <p:spTgt spid="15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0" st="10"/>
                                            </p:txEl>
                                          </p:spTgt>
                                        </p:tgtEl>
                                        <p:attrNameLst>
                                          <p:attrName>style.visibility</p:attrName>
                                        </p:attrNameLst>
                                      </p:cBhvr>
                                      <p:to>
                                        <p:strVal val="visible"/>
                                      </p:to>
                                    </p:set>
                                    <p:animEffect filter="fade" transition="in">
                                      <p:cBhvr>
                                        <p:cTn dur="1000"/>
                                        <p:tgtEl>
                                          <p:spTgt spid="15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xEl>
                                              <p:pRg end="11" st="11"/>
                                            </p:txEl>
                                          </p:spTgt>
                                        </p:tgtEl>
                                        <p:attrNameLst>
                                          <p:attrName>style.visibility</p:attrName>
                                        </p:attrNameLst>
                                      </p:cBhvr>
                                      <p:to>
                                        <p:strVal val="visible"/>
                                      </p:to>
                                    </p:set>
                                    <p:animEffect filter="fade" transition="in">
                                      <p:cBhvr>
                                        <p:cTn dur="1000"/>
                                        <p:tgtEl>
                                          <p:spTgt spid="158">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3"/>
          <p:cNvSpPr txBox="1"/>
          <p:nvPr>
            <p:ph type="title"/>
          </p:nvPr>
        </p:nvSpPr>
        <p:spPr>
          <a:xfrm>
            <a:off x="311700" y="0"/>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Mass Panic</a:t>
            </a:r>
            <a:endParaRPr/>
          </a:p>
        </p:txBody>
      </p:sp>
      <p:sp>
        <p:nvSpPr>
          <p:cNvPr id="168" name="Google Shape;168;p33"/>
          <p:cNvSpPr txBox="1"/>
          <p:nvPr>
            <p:ph idx="1" type="body"/>
          </p:nvPr>
        </p:nvSpPr>
        <p:spPr>
          <a:xfrm>
            <a:off x="161300" y="947200"/>
            <a:ext cx="8753400" cy="3354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2400"/>
              <a:t>People at the time wondered where it came from:</a:t>
            </a:r>
            <a:endParaRPr sz="2400"/>
          </a:p>
          <a:p>
            <a:pPr indent="-381000" lvl="0" marL="457200" rtl="0" algn="l">
              <a:lnSpc>
                <a:spcPct val="105000"/>
              </a:lnSpc>
              <a:spcBef>
                <a:spcPts val="1200"/>
              </a:spcBef>
              <a:spcAft>
                <a:spcPts val="0"/>
              </a:spcAft>
              <a:buSzPts val="2400"/>
              <a:buChar char="-"/>
            </a:pPr>
            <a:r>
              <a:rPr lang="en" sz="2400"/>
              <a:t>‘Bad air’ of the city</a:t>
            </a:r>
            <a:endParaRPr sz="2400"/>
          </a:p>
          <a:p>
            <a:pPr indent="-381000" lvl="0" marL="457200" rtl="0" algn="l">
              <a:lnSpc>
                <a:spcPct val="105000"/>
              </a:lnSpc>
              <a:spcBef>
                <a:spcPts val="0"/>
              </a:spcBef>
              <a:spcAft>
                <a:spcPts val="0"/>
              </a:spcAft>
              <a:buSzPts val="2400"/>
              <a:buChar char="-"/>
            </a:pPr>
            <a:r>
              <a:rPr lang="en" sz="2400"/>
              <a:t>Refugees from Haiti/Caribbean</a:t>
            </a:r>
            <a:endParaRPr sz="2400"/>
          </a:p>
          <a:p>
            <a:pPr indent="0" lvl="0" marL="0" rtl="0" algn="l">
              <a:lnSpc>
                <a:spcPct val="105000"/>
              </a:lnSpc>
              <a:spcBef>
                <a:spcPts val="1200"/>
              </a:spcBef>
              <a:spcAft>
                <a:spcPts val="0"/>
              </a:spcAft>
              <a:buSzPts val="852"/>
              <a:buNone/>
            </a:pPr>
            <a:r>
              <a:rPr lang="en" sz="2400"/>
              <a:t>People were terrified. They tried to prevent getting it by...</a:t>
            </a:r>
            <a:endParaRPr sz="2400"/>
          </a:p>
          <a:p>
            <a:pPr indent="-381000" lvl="0" marL="457200" rtl="0" algn="l">
              <a:lnSpc>
                <a:spcPct val="105000"/>
              </a:lnSpc>
              <a:spcBef>
                <a:spcPts val="1200"/>
              </a:spcBef>
              <a:spcAft>
                <a:spcPts val="0"/>
              </a:spcAft>
              <a:buSzPts val="2400"/>
              <a:buChar char="-"/>
            </a:pPr>
            <a:r>
              <a:rPr lang="en" sz="2400"/>
              <a:t>Social distancing and quarantining from sick people</a:t>
            </a:r>
            <a:endParaRPr sz="2400"/>
          </a:p>
          <a:p>
            <a:pPr indent="-381000" lvl="0" marL="457200" rtl="0" algn="l">
              <a:lnSpc>
                <a:spcPct val="105000"/>
              </a:lnSpc>
              <a:spcBef>
                <a:spcPts val="0"/>
              </a:spcBef>
              <a:spcAft>
                <a:spcPts val="0"/>
              </a:spcAft>
              <a:buSzPts val="2400"/>
              <a:buChar char="-"/>
            </a:pPr>
            <a:r>
              <a:rPr lang="en" sz="2400"/>
              <a:t>Wearing handkerchiefs over faces soaked in vinegar or smoked tobacco</a:t>
            </a:r>
            <a:endParaRPr sz="2400"/>
          </a:p>
          <a:p>
            <a:pPr indent="-381000" lvl="0" marL="457200" rtl="0" algn="l">
              <a:lnSpc>
                <a:spcPct val="105000"/>
              </a:lnSpc>
              <a:spcBef>
                <a:spcPts val="0"/>
              </a:spcBef>
              <a:spcAft>
                <a:spcPts val="0"/>
              </a:spcAft>
              <a:buSzPts val="2400"/>
              <a:buChar char="-"/>
            </a:pPr>
            <a:r>
              <a:rPr lang="en" sz="2400"/>
              <a:t>Chewing garlic and smoking cigars</a:t>
            </a:r>
            <a:endParaRPr sz="2400"/>
          </a:p>
          <a:p>
            <a:pPr indent="-381000" lvl="0" marL="457200" rtl="0" algn="l">
              <a:lnSpc>
                <a:spcPct val="105000"/>
              </a:lnSpc>
              <a:spcBef>
                <a:spcPts val="0"/>
              </a:spcBef>
              <a:spcAft>
                <a:spcPts val="0"/>
              </a:spcAft>
              <a:buSzPts val="2400"/>
              <a:buChar char="-"/>
            </a:pPr>
            <a:r>
              <a:rPr lang="en" sz="2400"/>
              <a:t>Fleeing the city (if you were wealthy enough)</a:t>
            </a:r>
            <a:endParaRPr sz="2400"/>
          </a:p>
          <a:p>
            <a:pPr indent="0" lvl="0" marL="457200" rtl="0" algn="l">
              <a:lnSpc>
                <a:spcPct val="105000"/>
              </a:lnSpc>
              <a:spcBef>
                <a:spcPts val="1200"/>
              </a:spcBef>
              <a:spcAft>
                <a:spcPts val="1200"/>
              </a:spcAft>
              <a:buSzPts val="852"/>
              <a:buNone/>
            </a:pPr>
            <a:r>
              <a:t/>
            </a:r>
            <a:endParaRPr sz="2400"/>
          </a:p>
        </p:txBody>
      </p:sp>
      <p:pic>
        <p:nvPicPr>
          <p:cNvPr id="169" name="Google Shape;169;p33"/>
          <p:cNvPicPr preferRelativeResize="0"/>
          <p:nvPr/>
        </p:nvPicPr>
        <p:blipFill rotWithShape="1">
          <a:blip r:embed="rId3">
            <a:alphaModFix/>
          </a:blip>
          <a:srcRect b="7054" l="0" r="0" t="0"/>
          <a:stretch/>
        </p:blipFill>
        <p:spPr>
          <a:xfrm>
            <a:off x="3012450" y="523800"/>
            <a:ext cx="6031425" cy="456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animEffect filter="fade" transition="in">
                                      <p:cBhvr>
                                        <p:cTn dur="1000"/>
                                        <p:tgtEl>
                                          <p:spTgt spid="1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1" st="1"/>
                                            </p:txEl>
                                          </p:spTgt>
                                        </p:tgtEl>
                                        <p:attrNameLst>
                                          <p:attrName>style.visibility</p:attrName>
                                        </p:attrNameLst>
                                      </p:cBhvr>
                                      <p:to>
                                        <p:strVal val="visible"/>
                                      </p:to>
                                    </p:set>
                                    <p:animEffect filter="fade" transition="in">
                                      <p:cBhvr>
                                        <p:cTn dur="1000"/>
                                        <p:tgtEl>
                                          <p:spTgt spid="1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2" st="2"/>
                                            </p:txEl>
                                          </p:spTgt>
                                        </p:tgtEl>
                                        <p:attrNameLst>
                                          <p:attrName>style.visibility</p:attrName>
                                        </p:attrNameLst>
                                      </p:cBhvr>
                                      <p:to>
                                        <p:strVal val="visible"/>
                                      </p:to>
                                    </p:set>
                                    <p:animEffect filter="fade" transition="in">
                                      <p:cBhvr>
                                        <p:cTn dur="1000"/>
                                        <p:tgtEl>
                                          <p:spTgt spid="1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3" st="3"/>
                                            </p:txEl>
                                          </p:spTgt>
                                        </p:tgtEl>
                                        <p:attrNameLst>
                                          <p:attrName>style.visibility</p:attrName>
                                        </p:attrNameLst>
                                      </p:cBhvr>
                                      <p:to>
                                        <p:strVal val="visible"/>
                                      </p:to>
                                    </p:set>
                                    <p:animEffect filter="fade" transition="in">
                                      <p:cBhvr>
                                        <p:cTn dur="1000"/>
                                        <p:tgtEl>
                                          <p:spTgt spid="1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4" st="4"/>
                                            </p:txEl>
                                          </p:spTgt>
                                        </p:tgtEl>
                                        <p:attrNameLst>
                                          <p:attrName>style.visibility</p:attrName>
                                        </p:attrNameLst>
                                      </p:cBhvr>
                                      <p:to>
                                        <p:strVal val="visible"/>
                                      </p:to>
                                    </p:set>
                                    <p:animEffect filter="fade" transition="in">
                                      <p:cBhvr>
                                        <p:cTn dur="1000"/>
                                        <p:tgtEl>
                                          <p:spTgt spid="1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5" st="5"/>
                                            </p:txEl>
                                          </p:spTgt>
                                        </p:tgtEl>
                                        <p:attrNameLst>
                                          <p:attrName>style.visibility</p:attrName>
                                        </p:attrNameLst>
                                      </p:cBhvr>
                                      <p:to>
                                        <p:strVal val="visible"/>
                                      </p:to>
                                    </p:set>
                                    <p:animEffect filter="fade" transition="in">
                                      <p:cBhvr>
                                        <p:cTn dur="1000"/>
                                        <p:tgtEl>
                                          <p:spTgt spid="16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6" st="6"/>
                                            </p:txEl>
                                          </p:spTgt>
                                        </p:tgtEl>
                                        <p:attrNameLst>
                                          <p:attrName>style.visibility</p:attrName>
                                        </p:attrNameLst>
                                      </p:cBhvr>
                                      <p:to>
                                        <p:strVal val="visible"/>
                                      </p:to>
                                    </p:set>
                                    <p:animEffect filter="fade" transition="in">
                                      <p:cBhvr>
                                        <p:cTn dur="1000"/>
                                        <p:tgtEl>
                                          <p:spTgt spid="16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7" st="7"/>
                                            </p:txEl>
                                          </p:spTgt>
                                        </p:tgtEl>
                                        <p:attrNameLst>
                                          <p:attrName>style.visibility</p:attrName>
                                        </p:attrNameLst>
                                      </p:cBhvr>
                                      <p:to>
                                        <p:strVal val="visible"/>
                                      </p:to>
                                    </p:set>
                                    <p:animEffect filter="fade" transition="in">
                                      <p:cBhvr>
                                        <p:cTn dur="1000"/>
                                        <p:tgtEl>
                                          <p:spTgt spid="16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8" st="8"/>
                                            </p:txEl>
                                          </p:spTgt>
                                        </p:tgtEl>
                                        <p:attrNameLst>
                                          <p:attrName>style.visibility</p:attrName>
                                        </p:attrNameLst>
                                      </p:cBhvr>
                                      <p:to>
                                        <p:strVal val="visible"/>
                                      </p:to>
                                    </p:set>
                                    <p:animEffect filter="fade" transition="in">
                                      <p:cBhvr>
                                        <p:cTn dur="1000"/>
                                        <p:tgtEl>
                                          <p:spTgt spid="16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