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5"/>
    <p:sldMasterId id="2147483682" r:id="rId6"/>
    <p:sldMasterId id="214748368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Lst>
  <p:sldSz cy="5143500" cx="9144000"/>
  <p:notesSz cx="6858000" cy="9144000"/>
  <p:embeddedFontLst>
    <p:embeddedFont>
      <p:font typeface="Economica"/>
      <p:regular r:id="rId91"/>
      <p:bold r:id="rId92"/>
      <p:italic r:id="rId93"/>
      <p:boldItalic r:id="rId94"/>
    </p:embeddedFont>
    <p:embeddedFont>
      <p:font typeface="Roboto"/>
      <p:regular r:id="rId95"/>
      <p:bold r:id="rId96"/>
      <p:italic r:id="rId97"/>
      <p:boldItalic r:id="rId98"/>
    </p:embeddedFont>
    <p:embeddedFont>
      <p:font typeface="Lato"/>
      <p:regular r:id="rId99"/>
      <p:bold r:id="rId100"/>
      <p:italic r:id="rId101"/>
      <p:boldItalic r:id="rId102"/>
    </p:embeddedFont>
    <p:embeddedFont>
      <p:font typeface="Average"/>
      <p:regular r:id="rId103"/>
    </p:embeddedFont>
    <p:embeddedFont>
      <p:font typeface="Oswald"/>
      <p:regular r:id="rId104"/>
      <p:bold r:id="rId105"/>
    </p:embeddedFont>
    <p:embeddedFont>
      <p:font typeface="Open Sans"/>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9AB00EF-324D-4742-9F05-565E16F4A74A}">
  <a:tblStyle styleId="{99AB00EF-324D-4742-9F05-565E16F4A74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OpenSans-bold.fntdata"/><Relationship Id="rId106" Type="http://schemas.openxmlformats.org/officeDocument/2006/relationships/font" Target="fonts/OpenSans-regular.fntdata"/><Relationship Id="rId105" Type="http://schemas.openxmlformats.org/officeDocument/2006/relationships/font" Target="fonts/Oswald-bold.fntdata"/><Relationship Id="rId104" Type="http://schemas.openxmlformats.org/officeDocument/2006/relationships/font" Target="fonts/Oswald-regular.fntdata"/><Relationship Id="rId109" Type="http://schemas.openxmlformats.org/officeDocument/2006/relationships/font" Target="fonts/OpenSans-boldItalic.fntdata"/><Relationship Id="rId108" Type="http://schemas.openxmlformats.org/officeDocument/2006/relationships/font" Target="fonts/OpenSans-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Average-regular.fntdata"/><Relationship Id="rId102" Type="http://schemas.openxmlformats.org/officeDocument/2006/relationships/font" Target="fonts/Lato-boldItalic.fntdata"/><Relationship Id="rId101" Type="http://schemas.openxmlformats.org/officeDocument/2006/relationships/font" Target="fonts/Lato-italic.fntdata"/><Relationship Id="rId100" Type="http://schemas.openxmlformats.org/officeDocument/2006/relationships/font" Target="fonts/Lato-bold.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Roboto-regular.fntdata"/><Relationship Id="rId94" Type="http://schemas.openxmlformats.org/officeDocument/2006/relationships/font" Target="fonts/Economica-boldItalic.fntdata"/><Relationship Id="rId97" Type="http://schemas.openxmlformats.org/officeDocument/2006/relationships/font" Target="fonts/Roboto-italic.fntdata"/><Relationship Id="rId96" Type="http://schemas.openxmlformats.org/officeDocument/2006/relationships/font" Target="fonts/Roboto-bold.fntdata"/><Relationship Id="rId11" Type="http://schemas.openxmlformats.org/officeDocument/2006/relationships/slide" Target="slides/slide3.xml"/><Relationship Id="rId99" Type="http://schemas.openxmlformats.org/officeDocument/2006/relationships/font" Target="fonts/Lato-regular.fntdata"/><Relationship Id="rId10" Type="http://schemas.openxmlformats.org/officeDocument/2006/relationships/slide" Target="slides/slide2.xml"/><Relationship Id="rId98" Type="http://schemas.openxmlformats.org/officeDocument/2006/relationships/font" Target="fonts/Roboto-bold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Economica-regular.fntdata"/><Relationship Id="rId90" Type="http://schemas.openxmlformats.org/officeDocument/2006/relationships/slide" Target="slides/slide82.xml"/><Relationship Id="rId93" Type="http://schemas.openxmlformats.org/officeDocument/2006/relationships/font" Target="fonts/Economica-italic.fntdata"/><Relationship Id="rId92" Type="http://schemas.openxmlformats.org/officeDocument/2006/relationships/font" Target="fonts/Economica-bold.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e52a01b6a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e52a01b6a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b85b8a8d4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b85b8a8d4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52a01b6a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e52a01b6a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e52a01b6a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e52a01b6a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b85b8a8d4b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b85b8a8d4b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b85b8a8d4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b85b8a8d4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b85b8a8d4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b85b8a8d4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e52a01b6a5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e52a01b6a5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b85b8a8d4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b85b8a8d4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85b8a8d4b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85b8a8d4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52a01b6a5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e52a01b6a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e52a01b6a5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e52a01b6a5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e94174bbf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e94174bbf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54845f82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54845f82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7068252471774fc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7068252471774fc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7068252471774fc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068252471774fc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7068252471774fc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068252471774fc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7068252471774fc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068252471774fc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7068252471774fc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068252471774fc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7068252471774fc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068252471774fc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7068252471774fc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7068252471774fc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7068252471774fc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7068252471774fc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52a01b6a5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e52a01b6a5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7068252471774fc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7068252471774fc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7068252471774fc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7068252471774fc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7068252471774fc2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7068252471774fc2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7068252471774fc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7068252471774fc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7068252471774fc2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7068252471774fc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7068252471774fc2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7068252471774fc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7068252471774fc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7068252471774fc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7068252471774fc2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7068252471774fc2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7068252471774fc2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7068252471774fc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e52a01b6a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e52a01b6a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b85b8a8d4b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b85b8a8d4b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7068252471774fc2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068252471774fc2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e94174bbfc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e94174bbfc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e94174bbfc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e94174bbfc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e52a01b6a5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e52a01b6a5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b845003cb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b845003cb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e54845f82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e54845f82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b845003cb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b845003cb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e94878a7f7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e94878a7f7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94878a7f7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e94878a7f7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e94878a7f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e94878a7f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52a01b6a5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52a01b6a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e94878a7f7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e94878a7f7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e94878a7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e94878a7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e94878a7f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e94878a7f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e94878a7f7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e94878a7f7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e94878a7f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e94878a7f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e94878a7f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e94878a7f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e94878a7f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e94878a7f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e94878a7f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e94878a7f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e94878a7f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e94878a7f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e94878a7f7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e94878a7f7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85b8a8d4b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85b8a8d4b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e94878a7f7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e94878a7f7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e94878a7f7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e94878a7f7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e94878a7f7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e94878a7f7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e94878a7f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e94878a7f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e94878a7f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e94878a7f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e94878a7f7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e94878a7f7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e94878a7f7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e94878a7f7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e94878a7f7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e94878a7f7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e94878a7f7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e94878a7f7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e94878a7f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e94878a7f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e52a01b6a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e52a01b6a5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e94878a7f7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e94878a7f7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e94878a7f7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e94878a7f7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e94878a7f7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e94878a7f7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e94878a7f7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e94878a7f7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e94878a7f7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e94878a7f7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e94878a7f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e94878a7f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e94878a7f7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e94878a7f7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e94878a7f7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e94878a7f7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e94878a7f7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e94878a7f7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e94878a7f7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e94878a7f7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52a01b6a5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52a01b6a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e94878a7f7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e94878a7f7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e94878a7f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e94878a7f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e94878a7f7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e94878a7f7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52a01b6a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52a01b6a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6" name="Google Shape;56;p14"/>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7" name="Google Shape;57;p14"/>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2" name="Google Shape;62;p15"/>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3" name="Google Shape;63;p15"/>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2" name="Google Shape;72;p17"/>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7"/>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80" name="Google Shape;80;p19"/>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 name="Google Shape;8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9" name="Google Shape;89;p21"/>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90" name="Google Shape;90;p21"/>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91" name="Google Shape;9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95" name="Google Shape;9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 name="Shape 107"/>
        <p:cNvGrpSpPr/>
        <p:nvPr/>
      </p:nvGrpSpPr>
      <p:grpSpPr>
        <a:xfrm>
          <a:off x="0" y="0"/>
          <a:ext cx="0" cy="0"/>
          <a:chOff x="0" y="0"/>
          <a:chExt cx="0" cy="0"/>
        </a:xfrm>
      </p:grpSpPr>
      <p:grpSp>
        <p:nvGrpSpPr>
          <p:cNvPr id="108" name="Google Shape;108;p26"/>
          <p:cNvGrpSpPr/>
          <p:nvPr/>
        </p:nvGrpSpPr>
        <p:grpSpPr>
          <a:xfrm>
            <a:off x="4350279" y="2855377"/>
            <a:ext cx="443589" cy="105632"/>
            <a:chOff x="4137525" y="2915950"/>
            <a:chExt cx="869100" cy="207000"/>
          </a:xfrm>
        </p:grpSpPr>
        <p:sp>
          <p:nvSpPr>
            <p:cNvPr id="109" name="Google Shape;109;p26"/>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6"/>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6"/>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26"/>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3" name="Google Shape;113;p26"/>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4" name="Google Shape;114;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27"/>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 name="Google Shape;117;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0" name="Google Shape;120;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1" name="Google Shape;121;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2" name="Shape 122"/>
        <p:cNvGrpSpPr/>
        <p:nvPr/>
      </p:nvGrpSpPr>
      <p:grpSpPr>
        <a:xfrm>
          <a:off x="0" y="0"/>
          <a:ext cx="0" cy="0"/>
          <a:chOff x="0" y="0"/>
          <a:chExt cx="0" cy="0"/>
        </a:xfrm>
      </p:grpSpPr>
      <p:sp>
        <p:nvSpPr>
          <p:cNvPr id="123" name="Google Shape;123;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4" name="Google Shape;124;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5" name="Google Shape;125;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6" name="Google Shape;126;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9" name="Google Shape;129;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2" name="Google Shape;132;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3" name="Google Shape;133;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34" name="Shape 134"/>
        <p:cNvGrpSpPr/>
        <p:nvPr/>
      </p:nvGrpSpPr>
      <p:grpSpPr>
        <a:xfrm>
          <a:off x="0" y="0"/>
          <a:ext cx="0" cy="0"/>
          <a:chOff x="0" y="0"/>
          <a:chExt cx="0" cy="0"/>
        </a:xfrm>
      </p:grpSpPr>
      <p:sp>
        <p:nvSpPr>
          <p:cNvPr id="135" name="Google Shape;135;p32"/>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36" name="Google Shape;136;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7" name="Shape 137"/>
        <p:cNvGrpSpPr/>
        <p:nvPr/>
      </p:nvGrpSpPr>
      <p:grpSpPr>
        <a:xfrm>
          <a:off x="0" y="0"/>
          <a:ext cx="0" cy="0"/>
          <a:chOff x="0" y="0"/>
          <a:chExt cx="0" cy="0"/>
        </a:xfrm>
      </p:grpSpPr>
      <p:sp>
        <p:nvSpPr>
          <p:cNvPr id="138" name="Google Shape;138;p3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p3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40" name="Google Shape;140;p33"/>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1" name="Google Shape;141;p33"/>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42" name="Google Shape;142;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43" name="Google Shape;143;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4" name="Shape 144"/>
        <p:cNvGrpSpPr/>
        <p:nvPr/>
      </p:nvGrpSpPr>
      <p:grpSpPr>
        <a:xfrm>
          <a:off x="0" y="0"/>
          <a:ext cx="0" cy="0"/>
          <a:chOff x="0" y="0"/>
          <a:chExt cx="0" cy="0"/>
        </a:xfrm>
      </p:grpSpPr>
      <p:sp>
        <p:nvSpPr>
          <p:cNvPr id="145" name="Google Shape;145;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46" name="Google Shape;146;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7" name="Shape 147"/>
        <p:cNvGrpSpPr/>
        <p:nvPr/>
      </p:nvGrpSpPr>
      <p:grpSpPr>
        <a:xfrm>
          <a:off x="0" y="0"/>
          <a:ext cx="0" cy="0"/>
          <a:chOff x="0" y="0"/>
          <a:chExt cx="0" cy="0"/>
        </a:xfrm>
      </p:grpSpPr>
      <p:sp>
        <p:nvSpPr>
          <p:cNvPr id="148" name="Google Shape;148;p35"/>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35"/>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0" name="Google Shape;150;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1" name="Shape 151"/>
        <p:cNvGrpSpPr/>
        <p:nvPr/>
      </p:nvGrpSpPr>
      <p:grpSpPr>
        <a:xfrm>
          <a:off x="0" y="0"/>
          <a:ext cx="0" cy="0"/>
          <a:chOff x="0" y="0"/>
          <a:chExt cx="0" cy="0"/>
        </a:xfrm>
      </p:grpSpPr>
      <p:sp>
        <p:nvSpPr>
          <p:cNvPr id="152" name="Google Shape;152;p3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03" name="Shape 103"/>
        <p:cNvGrpSpPr/>
        <p:nvPr/>
      </p:nvGrpSpPr>
      <p:grpSpPr>
        <a:xfrm>
          <a:off x="0" y="0"/>
          <a:ext cx="0" cy="0"/>
          <a:chOff x="0" y="0"/>
          <a:chExt cx="0" cy="0"/>
        </a:xfrm>
      </p:grpSpPr>
      <p:sp>
        <p:nvSpPr>
          <p:cNvPr id="104" name="Google Shape;10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05" name="Google Shape;105;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06" name="Google Shape;106;p2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6.jpg"/><Relationship Id="rId5" Type="http://schemas.openxmlformats.org/officeDocument/2006/relationships/image" Target="../media/image8.jpg"/><Relationship Id="rId6" Type="http://schemas.openxmlformats.org/officeDocument/2006/relationships/image" Target="../media/image17.png"/><Relationship Id="rId7"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hyperlink" Target="http://www.youtube.com/watch?v=526AwzvIwds" TargetMode="Externa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3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9.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2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9.png"/><Relationship Id="rId6" Type="http://schemas.openxmlformats.org/officeDocument/2006/relationships/image" Target="../media/image3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hyperlink" Target="http://www.youtube.com/watch?v=b96TnabpVyo" TargetMode="External"/><Relationship Id="rId4" Type="http://schemas.openxmlformats.org/officeDocument/2006/relationships/image" Target="../media/image3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7"/>
          <p:cNvSpPr txBox="1"/>
          <p:nvPr>
            <p:ph type="title"/>
          </p:nvPr>
        </p:nvSpPr>
        <p:spPr>
          <a:xfrm>
            <a:off x="773700" y="396225"/>
            <a:ext cx="7596600" cy="1530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5500"/>
              <a:t>Week 1, Day 1</a:t>
            </a:r>
            <a:endParaRPr sz="5500"/>
          </a:p>
          <a:p>
            <a:pPr indent="0" lvl="0" marL="0" rtl="0" algn="ctr">
              <a:spcBef>
                <a:spcPts val="0"/>
              </a:spcBef>
              <a:spcAft>
                <a:spcPts val="0"/>
              </a:spcAft>
              <a:buNone/>
            </a:pPr>
            <a:r>
              <a:rPr lang="en" sz="5500"/>
              <a:t>Humanities 3</a:t>
            </a:r>
            <a:endParaRPr sz="5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is the point of this class?</a:t>
            </a:r>
            <a:endParaRPr/>
          </a:p>
        </p:txBody>
      </p:sp>
      <p:sp>
        <p:nvSpPr>
          <p:cNvPr id="215" name="Google Shape;215;p4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We are here to become better thinkers, writers, readers, and speakers.</a:t>
            </a:r>
            <a:endParaRPr sz="2400"/>
          </a:p>
          <a:p>
            <a:pPr indent="0" lvl="0" marL="0" rtl="0" algn="l">
              <a:spcBef>
                <a:spcPts val="1200"/>
              </a:spcBef>
              <a:spcAft>
                <a:spcPts val="0"/>
              </a:spcAft>
              <a:buNone/>
            </a:pPr>
            <a:r>
              <a:rPr lang="en" sz="2400"/>
              <a:t>We are here to push each other to grow and be ready for college-level academics.</a:t>
            </a:r>
            <a:endParaRPr sz="2400"/>
          </a:p>
          <a:p>
            <a:pPr indent="0" lvl="0" marL="0" rtl="0" algn="l">
              <a:spcBef>
                <a:spcPts val="1200"/>
              </a:spcBef>
              <a:spcAft>
                <a:spcPts val="1200"/>
              </a:spcAft>
              <a:buNone/>
            </a:pPr>
            <a:r>
              <a:rPr lang="en" sz="2400"/>
              <a:t>I am here to help prepare you for the uncertain future.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1000"/>
                                        <p:tgtEl>
                                          <p:spTgt spid="2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animEffect filter="fade" transition="in">
                                      <p:cBhvr>
                                        <p:cTn dur="1000"/>
                                        <p:tgtEl>
                                          <p:spTgt spid="2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2" st="2"/>
                                            </p:txEl>
                                          </p:spTgt>
                                        </p:tgtEl>
                                        <p:attrNameLst>
                                          <p:attrName>style.visibility</p:attrName>
                                        </p:attrNameLst>
                                      </p:cBhvr>
                                      <p:to>
                                        <p:strVal val="visible"/>
                                      </p:to>
                                    </p:set>
                                    <p:animEffect filter="fade" transition="in">
                                      <p:cBhvr>
                                        <p:cTn dur="1000"/>
                                        <p:tgtEl>
                                          <p:spTgt spid="21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Who am I? Mr. Jue!</a:t>
            </a:r>
            <a:endParaRPr/>
          </a:p>
        </p:txBody>
      </p:sp>
      <p:sp>
        <p:nvSpPr>
          <p:cNvPr id="221" name="Google Shape;221;p47"/>
          <p:cNvSpPr txBox="1"/>
          <p:nvPr>
            <p:ph idx="1" type="body"/>
          </p:nvPr>
        </p:nvSpPr>
        <p:spPr>
          <a:xfrm>
            <a:off x="311700" y="1712925"/>
            <a:ext cx="54033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Hapa (half white, half Asian)</a:t>
            </a:r>
            <a:endParaRPr/>
          </a:p>
          <a:p>
            <a:pPr indent="-342900" lvl="0" marL="457200" rtl="0" algn="l">
              <a:spcBef>
                <a:spcPts val="0"/>
              </a:spcBef>
              <a:spcAft>
                <a:spcPts val="0"/>
              </a:spcAft>
              <a:buSzPts val="1800"/>
              <a:buChar char="●"/>
            </a:pPr>
            <a:r>
              <a:rPr lang="en"/>
              <a:t>A brother, a son, a dog dad </a:t>
            </a:r>
            <a:endParaRPr/>
          </a:p>
          <a:p>
            <a:pPr indent="-342900" lvl="0" marL="457200" rtl="0" algn="l">
              <a:spcBef>
                <a:spcPts val="0"/>
              </a:spcBef>
              <a:spcAft>
                <a:spcPts val="0"/>
              </a:spcAft>
              <a:buSzPts val="1800"/>
              <a:buChar char="●"/>
            </a:pPr>
            <a:r>
              <a:rPr lang="en"/>
              <a:t>Grew up in the Bay Area and the Midwest</a:t>
            </a:r>
            <a:endParaRPr/>
          </a:p>
          <a:p>
            <a:pPr indent="-342900" lvl="0" marL="457200" rtl="0" algn="l">
              <a:spcBef>
                <a:spcPts val="0"/>
              </a:spcBef>
              <a:spcAft>
                <a:spcPts val="0"/>
              </a:spcAft>
              <a:buSzPts val="1800"/>
              <a:buChar char="●"/>
            </a:pPr>
            <a:r>
              <a:rPr lang="en"/>
              <a:t>Energetic, sarcastic, nerdy energy</a:t>
            </a:r>
            <a:endParaRPr/>
          </a:p>
          <a:p>
            <a:pPr indent="-342900" lvl="0" marL="457200" rtl="0" algn="l">
              <a:spcBef>
                <a:spcPts val="0"/>
              </a:spcBef>
              <a:spcAft>
                <a:spcPts val="0"/>
              </a:spcAft>
              <a:buSzPts val="1800"/>
              <a:buChar char="●"/>
            </a:pPr>
            <a:r>
              <a:rPr lang="en"/>
              <a:t>I love history, movies, stand-up comedy, hiking, </a:t>
            </a:r>
            <a:r>
              <a:rPr lang="en"/>
              <a:t>road trips</a:t>
            </a:r>
            <a:endParaRPr/>
          </a:p>
          <a:p>
            <a:pPr indent="-342900" lvl="0" marL="457200" rtl="0" algn="l">
              <a:spcBef>
                <a:spcPts val="0"/>
              </a:spcBef>
              <a:spcAft>
                <a:spcPts val="0"/>
              </a:spcAft>
              <a:buSzPts val="1800"/>
              <a:buChar char="●"/>
            </a:pPr>
            <a:r>
              <a:rPr lang="en"/>
              <a:t>I like cooking, boxing, and board games</a:t>
            </a:r>
            <a:endParaRPr/>
          </a:p>
          <a:p>
            <a:pPr indent="-342900" lvl="0" marL="457200" rtl="0" algn="l">
              <a:spcBef>
                <a:spcPts val="0"/>
              </a:spcBef>
              <a:spcAft>
                <a:spcPts val="0"/>
              </a:spcAft>
              <a:buSzPts val="1800"/>
              <a:buChar char="●"/>
            </a:pPr>
            <a:r>
              <a:rPr lang="en"/>
              <a:t>Fun fact: I’ve had part of a bone removed from my body.</a:t>
            </a:r>
            <a:endParaRPr/>
          </a:p>
          <a:p>
            <a:pPr indent="0" lvl="0" marL="457200" rtl="0" algn="l">
              <a:spcBef>
                <a:spcPts val="1200"/>
              </a:spcBef>
              <a:spcAft>
                <a:spcPts val="1200"/>
              </a:spcAft>
              <a:buNone/>
            </a:pPr>
            <a:r>
              <a:t/>
            </a:r>
            <a:endParaRPr/>
          </a:p>
        </p:txBody>
      </p:sp>
      <p:pic>
        <p:nvPicPr>
          <p:cNvPr id="222" name="Google Shape;222;p47"/>
          <p:cNvPicPr preferRelativeResize="0"/>
          <p:nvPr/>
        </p:nvPicPr>
        <p:blipFill>
          <a:blip r:embed="rId3">
            <a:alphaModFix/>
          </a:blip>
          <a:stretch>
            <a:fillRect/>
          </a:stretch>
        </p:blipFill>
        <p:spPr>
          <a:xfrm>
            <a:off x="4123574" y="169400"/>
            <a:ext cx="1555324" cy="2073799"/>
          </a:xfrm>
          <a:prstGeom prst="rect">
            <a:avLst/>
          </a:prstGeom>
          <a:noFill/>
          <a:ln>
            <a:noFill/>
          </a:ln>
        </p:spPr>
      </p:pic>
      <p:pic>
        <p:nvPicPr>
          <p:cNvPr id="223" name="Google Shape;223;p47"/>
          <p:cNvPicPr preferRelativeResize="0"/>
          <p:nvPr/>
        </p:nvPicPr>
        <p:blipFill>
          <a:blip r:embed="rId4">
            <a:alphaModFix/>
          </a:blip>
          <a:stretch>
            <a:fillRect/>
          </a:stretch>
        </p:blipFill>
        <p:spPr>
          <a:xfrm>
            <a:off x="5543494" y="-8"/>
            <a:ext cx="1928798" cy="2571731"/>
          </a:xfrm>
          <a:prstGeom prst="rect">
            <a:avLst/>
          </a:prstGeom>
          <a:noFill/>
          <a:ln>
            <a:noFill/>
          </a:ln>
        </p:spPr>
      </p:pic>
      <p:pic>
        <p:nvPicPr>
          <p:cNvPr id="224" name="Google Shape;224;p47"/>
          <p:cNvPicPr preferRelativeResize="0"/>
          <p:nvPr/>
        </p:nvPicPr>
        <p:blipFill>
          <a:blip r:embed="rId5">
            <a:alphaModFix/>
          </a:blip>
          <a:stretch>
            <a:fillRect/>
          </a:stretch>
        </p:blipFill>
        <p:spPr>
          <a:xfrm>
            <a:off x="5730238" y="2243192"/>
            <a:ext cx="1555325" cy="2073757"/>
          </a:xfrm>
          <a:prstGeom prst="rect">
            <a:avLst/>
          </a:prstGeom>
          <a:noFill/>
          <a:ln>
            <a:noFill/>
          </a:ln>
        </p:spPr>
      </p:pic>
      <p:pic>
        <p:nvPicPr>
          <p:cNvPr id="225" name="Google Shape;225;p47"/>
          <p:cNvPicPr preferRelativeResize="0"/>
          <p:nvPr/>
        </p:nvPicPr>
        <p:blipFill rotWithShape="1">
          <a:blip r:embed="rId6">
            <a:alphaModFix/>
          </a:blip>
          <a:srcRect b="0" l="0" r="48770" t="0"/>
          <a:stretch/>
        </p:blipFill>
        <p:spPr>
          <a:xfrm>
            <a:off x="7285550" y="2243206"/>
            <a:ext cx="1928801" cy="2823717"/>
          </a:xfrm>
          <a:prstGeom prst="rect">
            <a:avLst/>
          </a:prstGeom>
          <a:noFill/>
          <a:ln>
            <a:noFill/>
          </a:ln>
        </p:spPr>
      </p:pic>
      <p:pic>
        <p:nvPicPr>
          <p:cNvPr id="226" name="Google Shape;226;p47"/>
          <p:cNvPicPr preferRelativeResize="0"/>
          <p:nvPr/>
        </p:nvPicPr>
        <p:blipFill>
          <a:blip r:embed="rId7">
            <a:alphaModFix/>
          </a:blip>
          <a:stretch>
            <a:fillRect/>
          </a:stretch>
        </p:blipFill>
        <p:spPr>
          <a:xfrm>
            <a:off x="7372768" y="-95950"/>
            <a:ext cx="1754350" cy="2339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Norms</a:t>
            </a:r>
            <a:endParaRPr/>
          </a:p>
        </p:txBody>
      </p:sp>
      <p:sp>
        <p:nvSpPr>
          <p:cNvPr id="232" name="Google Shape;232;p48"/>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We are going to be with each other for 100 minutes every single day for a year. We have to coexist and find joy in each other!</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rPr lang="en" sz="2200"/>
              <a:t>Norms clarify how we each deserve to be treated in this space. They are also about how we each have a responsibility to each other.</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rPr lang="en" sz="2200"/>
              <a:t>But, they only work if we honor them with our actions.</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0" st="0"/>
                                            </p:txEl>
                                          </p:spTgt>
                                        </p:tgtEl>
                                        <p:attrNameLst>
                                          <p:attrName>style.visibility</p:attrName>
                                        </p:attrNameLst>
                                      </p:cBhvr>
                                      <p:to>
                                        <p:strVal val="visible"/>
                                      </p:to>
                                    </p:set>
                                    <p:animEffect filter="fade" transition="in">
                                      <p:cBhvr>
                                        <p:cTn dur="1000"/>
                                        <p:tgtEl>
                                          <p:spTgt spid="2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1" st="1"/>
                                            </p:txEl>
                                          </p:spTgt>
                                        </p:tgtEl>
                                        <p:attrNameLst>
                                          <p:attrName>style.visibility</p:attrName>
                                        </p:attrNameLst>
                                      </p:cBhvr>
                                      <p:to>
                                        <p:strVal val="visible"/>
                                      </p:to>
                                    </p:set>
                                    <p:animEffect filter="fade" transition="in">
                                      <p:cBhvr>
                                        <p:cTn dur="1000"/>
                                        <p:tgtEl>
                                          <p:spTgt spid="2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2" st="2"/>
                                            </p:txEl>
                                          </p:spTgt>
                                        </p:tgtEl>
                                        <p:attrNameLst>
                                          <p:attrName>style.visibility</p:attrName>
                                        </p:attrNameLst>
                                      </p:cBhvr>
                                      <p:to>
                                        <p:strVal val="visible"/>
                                      </p:to>
                                    </p:set>
                                    <p:animEffect filter="fade" transition="in">
                                      <p:cBhvr>
                                        <p:cTn dur="1000"/>
                                        <p:tgtEl>
                                          <p:spTgt spid="2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3" st="3"/>
                                            </p:txEl>
                                          </p:spTgt>
                                        </p:tgtEl>
                                        <p:attrNameLst>
                                          <p:attrName>style.visibility</p:attrName>
                                        </p:attrNameLst>
                                      </p:cBhvr>
                                      <p:to>
                                        <p:strVal val="visible"/>
                                      </p:to>
                                    </p:set>
                                    <p:animEffect filter="fade" transition="in">
                                      <p:cBhvr>
                                        <p:cTn dur="1000"/>
                                        <p:tgtEl>
                                          <p:spTgt spid="2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4" st="4"/>
                                            </p:txEl>
                                          </p:spTgt>
                                        </p:tgtEl>
                                        <p:attrNameLst>
                                          <p:attrName>style.visibility</p:attrName>
                                        </p:attrNameLst>
                                      </p:cBhvr>
                                      <p:to>
                                        <p:strVal val="visible"/>
                                      </p:to>
                                    </p:set>
                                    <p:animEffect filter="fade" transition="in">
                                      <p:cBhvr>
                                        <p:cTn dur="1000"/>
                                        <p:tgtEl>
                                          <p:spTgt spid="23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Norms</a:t>
            </a:r>
            <a:endParaRPr/>
          </a:p>
        </p:txBody>
      </p:sp>
      <p:sp>
        <p:nvSpPr>
          <p:cNvPr id="238" name="Google Shape;238;p4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t>Each group of 4 will be assigned a norm. Your job is to brainstorm with your group AT LEAST 3 ways your norm looks in the classroom. How does this norm play out in school?</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Write your </a:t>
            </a:r>
            <a:r>
              <a:rPr lang="en" sz="2400"/>
              <a:t>answers in your</a:t>
            </a:r>
            <a:endParaRPr sz="2400"/>
          </a:p>
          <a:p>
            <a:pPr indent="0" lvl="0" marL="0" rtl="0" algn="l">
              <a:spcBef>
                <a:spcPts val="1200"/>
              </a:spcBef>
              <a:spcAft>
                <a:spcPts val="1200"/>
              </a:spcAft>
              <a:buNone/>
            </a:pPr>
            <a:r>
              <a:rPr lang="en" sz="2400"/>
              <a:t> Day 1 Packet!</a:t>
            </a:r>
            <a:endParaRPr sz="2400"/>
          </a:p>
        </p:txBody>
      </p:sp>
      <p:pic>
        <p:nvPicPr>
          <p:cNvPr id="239" name="Google Shape;239;p49"/>
          <p:cNvPicPr preferRelativeResize="0"/>
          <p:nvPr/>
        </p:nvPicPr>
        <p:blipFill>
          <a:blip r:embed="rId3">
            <a:alphaModFix/>
          </a:blip>
          <a:stretch>
            <a:fillRect/>
          </a:stretch>
        </p:blipFill>
        <p:spPr>
          <a:xfrm>
            <a:off x="5195900" y="2677450"/>
            <a:ext cx="3636398" cy="206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5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Norms Share Out!</a:t>
            </a:r>
            <a:endParaRPr/>
          </a:p>
        </p:txBody>
      </p:sp>
      <p:sp>
        <p:nvSpPr>
          <p:cNvPr id="245" name="Google Shape;245;p50"/>
          <p:cNvSpPr txBox="1"/>
          <p:nvPr>
            <p:ph idx="1" type="body"/>
          </p:nvPr>
        </p:nvSpPr>
        <p:spPr>
          <a:xfrm>
            <a:off x="111175" y="1289375"/>
            <a:ext cx="28968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46" name="Google Shape;246;p50"/>
          <p:cNvSpPr txBox="1"/>
          <p:nvPr>
            <p:ph idx="1" type="body"/>
          </p:nvPr>
        </p:nvSpPr>
        <p:spPr>
          <a:xfrm>
            <a:off x="3179188" y="1289375"/>
            <a:ext cx="28968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47" name="Google Shape;247;p50"/>
          <p:cNvSpPr txBox="1"/>
          <p:nvPr>
            <p:ph idx="1" type="body"/>
          </p:nvPr>
        </p:nvSpPr>
        <p:spPr>
          <a:xfrm>
            <a:off x="6247200" y="1289375"/>
            <a:ext cx="28968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5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Turn and Talk</a:t>
            </a:r>
            <a:endParaRPr/>
          </a:p>
        </p:txBody>
      </p:sp>
      <p:sp>
        <p:nvSpPr>
          <p:cNvPr id="253" name="Google Shape;253;p51"/>
          <p:cNvSpPr txBox="1"/>
          <p:nvPr>
            <p:ph idx="1" type="body"/>
          </p:nvPr>
        </p:nvSpPr>
        <p:spPr>
          <a:xfrm>
            <a:off x="311700" y="1225225"/>
            <a:ext cx="8832300" cy="3354000"/>
          </a:xfrm>
          <a:prstGeom prst="rect">
            <a:avLst/>
          </a:prstGeom>
        </p:spPr>
        <p:txBody>
          <a:bodyPr anchorCtr="0" anchor="t" bIns="91425" lIns="91425" spcFirstLastPara="1" rIns="91425" wrap="square" tIns="91425">
            <a:normAutofit fontScale="77500" lnSpcReduction="20000"/>
          </a:bodyPr>
          <a:lstStyle/>
          <a:p>
            <a:pPr indent="-376237" lvl="0" marL="457200" rtl="0" algn="l">
              <a:spcBef>
                <a:spcPts val="0"/>
              </a:spcBef>
              <a:spcAft>
                <a:spcPts val="0"/>
              </a:spcAft>
              <a:buSzPct val="100000"/>
              <a:buAutoNum type="arabicPeriod"/>
            </a:pPr>
            <a:r>
              <a:rPr lang="en" sz="3000"/>
              <a:t>Do you pay attention to the news? Why or why not?</a:t>
            </a:r>
            <a:endParaRPr sz="3000"/>
          </a:p>
          <a:p>
            <a:pPr indent="457200" lvl="0" marL="0" rtl="0" algn="l">
              <a:spcBef>
                <a:spcPts val="1200"/>
              </a:spcBef>
              <a:spcAft>
                <a:spcPts val="0"/>
              </a:spcAft>
              <a:buNone/>
            </a:pPr>
            <a:r>
              <a:rPr lang="en" sz="3000"/>
              <a:t>If so, how?</a:t>
            </a:r>
            <a:endParaRPr sz="3000"/>
          </a:p>
          <a:p>
            <a:pPr indent="0" lvl="0" marL="0" rtl="0" algn="l">
              <a:spcBef>
                <a:spcPts val="1200"/>
              </a:spcBef>
              <a:spcAft>
                <a:spcPts val="0"/>
              </a:spcAft>
              <a:buNone/>
            </a:pPr>
            <a:r>
              <a:t/>
            </a:r>
            <a:endParaRPr sz="3000"/>
          </a:p>
          <a:p>
            <a:pPr indent="-376237" lvl="0" marL="457200" rtl="0" algn="l">
              <a:spcBef>
                <a:spcPts val="1200"/>
              </a:spcBef>
              <a:spcAft>
                <a:spcPts val="0"/>
              </a:spcAft>
              <a:buSzPct val="100000"/>
              <a:buAutoNum type="arabicPeriod"/>
            </a:pPr>
            <a:r>
              <a:rPr lang="en" sz="3000"/>
              <a:t>Together, think of at least one important or </a:t>
            </a:r>
            <a:r>
              <a:rPr lang="en" sz="3000"/>
              <a:t>historic</a:t>
            </a:r>
            <a:r>
              <a:rPr lang="en" sz="3000"/>
              <a:t> event that happened this summer.</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5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Historic or Not Historic</a:t>
            </a:r>
            <a:endParaRPr/>
          </a:p>
        </p:txBody>
      </p:sp>
      <p:sp>
        <p:nvSpPr>
          <p:cNvPr id="259" name="Google Shape;259;p52"/>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 your group of 4, you will read and rank news headlines from over the summer based on how ‘historic’ you think the event was. </a:t>
            </a:r>
            <a:endParaRPr sz="2400"/>
          </a:p>
          <a:p>
            <a:pPr indent="0" lvl="0" marL="0" rtl="0" algn="l">
              <a:spcBef>
                <a:spcPts val="1200"/>
              </a:spcBef>
              <a:spcAft>
                <a:spcPts val="0"/>
              </a:spcAft>
              <a:buNone/>
            </a:pPr>
            <a:r>
              <a:rPr lang="en" sz="2400"/>
              <a:t>You MUST come to an agreement with your group!</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Historic</a:t>
            </a:r>
            <a:r>
              <a:rPr lang="en" sz="2400"/>
              <a:t>: famous or important in history, or potentially so.</a:t>
            </a:r>
            <a:endParaRPr sz="2400"/>
          </a:p>
          <a:p>
            <a:pPr indent="0" lvl="0" marL="0" rtl="0" algn="l">
              <a:spcBef>
                <a:spcPts val="1200"/>
              </a:spcBef>
              <a:spcAft>
                <a:spcPts val="1200"/>
              </a:spcAft>
              <a:buNone/>
            </a:pPr>
            <a:r>
              <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5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does it mean for an event to be historic?</a:t>
            </a:r>
            <a:endParaRPr/>
          </a:p>
        </p:txBody>
      </p:sp>
      <p:sp>
        <p:nvSpPr>
          <p:cNvPr id="265" name="Google Shape;265;p53"/>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Decide on one speaker for your group who will share out!</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How did your group rank your headlines? Why?</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Exit Ticket</a:t>
            </a:r>
            <a:endParaRPr/>
          </a:p>
        </p:txBody>
      </p:sp>
      <p:sp>
        <p:nvSpPr>
          <p:cNvPr id="271" name="Google Shape;271;p5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Before the end of class, complete the Exit Ticket in your packet.</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When you exit, hand in your complete Day 1 Packet!</a:t>
            </a:r>
            <a:endParaRPr/>
          </a:p>
        </p:txBody>
      </p:sp>
      <p:pic>
        <p:nvPicPr>
          <p:cNvPr id="272" name="Google Shape;272;p54"/>
          <p:cNvPicPr preferRelativeResize="0"/>
          <p:nvPr/>
        </p:nvPicPr>
        <p:blipFill>
          <a:blip r:embed="rId3">
            <a:alphaModFix/>
          </a:blip>
          <a:stretch>
            <a:fillRect/>
          </a:stretch>
        </p:blipFill>
        <p:spPr>
          <a:xfrm>
            <a:off x="5123450" y="2663875"/>
            <a:ext cx="4020550" cy="2261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5"/>
          <p:cNvSpPr txBox="1"/>
          <p:nvPr>
            <p:ph type="title"/>
          </p:nvPr>
        </p:nvSpPr>
        <p:spPr>
          <a:xfrm>
            <a:off x="773700" y="396225"/>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500"/>
              <a:t>Week 1, Day 2</a:t>
            </a:r>
            <a:endParaRPr sz="5500"/>
          </a:p>
        </p:txBody>
      </p:sp>
      <p:pic>
        <p:nvPicPr>
          <p:cNvPr id="278" name="Google Shape;278;p55"/>
          <p:cNvPicPr preferRelativeResize="0"/>
          <p:nvPr/>
        </p:nvPicPr>
        <p:blipFill>
          <a:blip r:embed="rId3">
            <a:alphaModFix/>
          </a:blip>
          <a:stretch>
            <a:fillRect/>
          </a:stretch>
        </p:blipFill>
        <p:spPr>
          <a:xfrm>
            <a:off x="1909925" y="1691975"/>
            <a:ext cx="5561679" cy="2911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a:t>
            </a:r>
            <a:endParaRPr/>
          </a:p>
        </p:txBody>
      </p:sp>
      <p:sp>
        <p:nvSpPr>
          <p:cNvPr id="163" name="Google Shape;163;p3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t>As you enter: </a:t>
            </a:r>
            <a:r>
              <a:rPr lang="en" sz="2100"/>
              <a:t>grab a Day 1 Packet from the table by the door and find a seat. Take out a pencil too!</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rPr b="1" lang="en" sz="2100"/>
              <a:t>Once seated:</a:t>
            </a:r>
            <a:r>
              <a:rPr lang="en" sz="2100"/>
              <a:t> Quietly answer the Do Now questions in complete, thoughtful sentences. Class has begun!</a:t>
            </a:r>
            <a:endParaRPr sz="2100"/>
          </a:p>
          <a:p>
            <a:pPr indent="0" lvl="0" marL="0" rtl="0" algn="l">
              <a:spcBef>
                <a:spcPts val="1200"/>
              </a:spcBef>
              <a:spcAft>
                <a:spcPts val="1200"/>
              </a:spcAft>
              <a:buNone/>
            </a:pPr>
            <a:r>
              <a:t/>
            </a:r>
            <a:endParaRPr sz="2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5x5x5</a:t>
            </a:r>
            <a:endParaRPr/>
          </a:p>
        </p:txBody>
      </p:sp>
      <p:sp>
        <p:nvSpPr>
          <p:cNvPr id="284" name="Google Shape;284;p5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 your </a:t>
            </a:r>
            <a:r>
              <a:rPr lang="en" sz="2400"/>
              <a:t>group</a:t>
            </a:r>
            <a:r>
              <a:rPr lang="en" sz="2400"/>
              <a:t> of 4…</a:t>
            </a:r>
            <a:endParaRPr sz="2400"/>
          </a:p>
          <a:p>
            <a:pPr indent="-381000" lvl="0" marL="457200" rtl="0" algn="l">
              <a:spcBef>
                <a:spcPts val="1200"/>
              </a:spcBef>
              <a:spcAft>
                <a:spcPts val="0"/>
              </a:spcAft>
              <a:buSzPts val="2400"/>
              <a:buAutoNum type="arabicPeriod"/>
            </a:pPr>
            <a:r>
              <a:rPr lang="en" sz="2400"/>
              <a:t>Turn and face each other. Say good morning! Share your names.</a:t>
            </a:r>
            <a:endParaRPr sz="2400"/>
          </a:p>
          <a:p>
            <a:pPr indent="-381000" lvl="0" marL="457200" rtl="0" algn="l">
              <a:spcBef>
                <a:spcPts val="0"/>
              </a:spcBef>
              <a:spcAft>
                <a:spcPts val="0"/>
              </a:spcAft>
              <a:buSzPts val="2400"/>
              <a:buAutoNum type="arabicPeriod"/>
            </a:pPr>
            <a:r>
              <a:rPr lang="en" sz="2400"/>
              <a:t>Each person shares their five words to the same question.</a:t>
            </a:r>
            <a:endParaRPr sz="2400"/>
          </a:p>
          <a:p>
            <a:pPr indent="-381000" lvl="0" marL="457200" rtl="0" algn="l">
              <a:spcBef>
                <a:spcPts val="0"/>
              </a:spcBef>
              <a:spcAft>
                <a:spcPts val="0"/>
              </a:spcAft>
              <a:buSzPts val="2400"/>
              <a:buAutoNum type="arabicPeriod"/>
            </a:pPr>
            <a:r>
              <a:rPr lang="en" sz="2400"/>
              <a:t>Pick one person to explain their five words. Feel free to ask questions!</a:t>
            </a:r>
            <a:endParaRPr sz="2400"/>
          </a:p>
          <a:p>
            <a:pPr indent="-381000" lvl="0" marL="457200" rtl="0" algn="l">
              <a:spcBef>
                <a:spcPts val="0"/>
              </a:spcBef>
              <a:spcAft>
                <a:spcPts val="0"/>
              </a:spcAft>
              <a:buSzPts val="2400"/>
              <a:buAutoNum type="arabicPeriod"/>
            </a:pPr>
            <a:r>
              <a:rPr lang="en" sz="2400"/>
              <a:t>Move onto the next question!</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7"/>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290" name="Google Shape;290;p5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b="1" lang="en"/>
              <a:t>Objective</a:t>
            </a:r>
            <a:r>
              <a:rPr lang="en"/>
              <a:t>: I will be able to identify the ways race and power are connected in a text.</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a:t>
            </a:r>
            <a:r>
              <a:rPr lang="en"/>
              <a:t>I will be able to summarize the main ideas of academic paragraphs with my group</a:t>
            </a:r>
            <a:endParaRPr/>
          </a:p>
          <a:p>
            <a:pPr indent="0" lvl="0" marL="0" rtl="0" algn="l">
              <a:spcBef>
                <a:spcPts val="1200"/>
              </a:spcBef>
              <a:spcAft>
                <a:spcPts val="1200"/>
              </a:spcAft>
              <a:buNone/>
            </a:pPr>
            <a:r>
              <a:t/>
            </a:r>
            <a:endParaRPr/>
          </a:p>
        </p:txBody>
      </p:sp>
      <p:pic>
        <p:nvPicPr>
          <p:cNvPr id="291" name="Google Shape;291;p57"/>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292" name="Google Shape;292;p57"/>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Summarizing Texts</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Summarizing Practice!</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Google Classroom Sign Up</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Reading Diagnostic</a:t>
            </a:r>
            <a:endParaRPr sz="3000">
              <a:solidFill>
                <a:srgbClr val="EFEFEF"/>
              </a:solidFill>
            </a:endParaRPr>
          </a:p>
          <a:p>
            <a:pPr indent="0" lvl="0" marL="0" rtl="0" algn="l">
              <a:spcBef>
                <a:spcPts val="0"/>
              </a:spcBef>
              <a:spcAft>
                <a:spcPts val="0"/>
              </a:spcAft>
              <a:buNone/>
            </a:pPr>
            <a:r>
              <a:t/>
            </a:r>
            <a:endParaRPr sz="3000">
              <a:solidFill>
                <a:srgbClr val="EFEFE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Thumbs Up If You Have Ever...</a:t>
            </a:r>
            <a:endParaRPr/>
          </a:p>
        </p:txBody>
      </p:sp>
      <p:sp>
        <p:nvSpPr>
          <p:cNvPr id="298" name="Google Shape;298;p58"/>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a:p>
            <a:pPr indent="0" lvl="0" marL="0" rtl="0" algn="l">
              <a:spcBef>
                <a:spcPts val="1200"/>
              </a:spcBef>
              <a:spcAft>
                <a:spcPts val="0"/>
              </a:spcAft>
              <a:buNone/>
            </a:pPr>
            <a:r>
              <a:rPr lang="en" sz="2400"/>
              <a:t>...read a page and forgot everything you just read.</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...heard a story and got distracted by a random detail.</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...watched a movie or show, but then can’t explain what it’s about to somebody.</a:t>
            </a:r>
            <a:endParaRPr sz="2400"/>
          </a:p>
          <a:p>
            <a:pPr indent="0" lvl="0" marL="0" rtl="0" algn="l">
              <a:spcBef>
                <a:spcPts val="1200"/>
              </a:spcBef>
              <a:spcAft>
                <a:spcPts val="1200"/>
              </a:spcAft>
              <a:buNone/>
            </a:pPr>
            <a:r>
              <a:t/>
            </a:r>
            <a:endParaRPr sz="2400"/>
          </a:p>
        </p:txBody>
      </p:sp>
      <p:pic>
        <p:nvPicPr>
          <p:cNvPr id="299" name="Google Shape;299;p58"/>
          <p:cNvPicPr preferRelativeResize="0"/>
          <p:nvPr/>
        </p:nvPicPr>
        <p:blipFill>
          <a:blip r:embed="rId3">
            <a:alphaModFix/>
          </a:blip>
          <a:stretch>
            <a:fillRect/>
          </a:stretch>
        </p:blipFill>
        <p:spPr>
          <a:xfrm>
            <a:off x="6648450" y="0"/>
            <a:ext cx="2495550" cy="1828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0" st="0"/>
                                            </p:txEl>
                                          </p:spTgt>
                                        </p:tgtEl>
                                        <p:attrNameLst>
                                          <p:attrName>style.visibility</p:attrName>
                                        </p:attrNameLst>
                                      </p:cBhvr>
                                      <p:to>
                                        <p:strVal val="visible"/>
                                      </p:to>
                                    </p:set>
                                    <p:animEffect filter="fade" transition="in">
                                      <p:cBhvr>
                                        <p:cTn dur="1000"/>
                                        <p:tgtEl>
                                          <p:spTgt spid="2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1" st="1"/>
                                            </p:txEl>
                                          </p:spTgt>
                                        </p:tgtEl>
                                        <p:attrNameLst>
                                          <p:attrName>style.visibility</p:attrName>
                                        </p:attrNameLst>
                                      </p:cBhvr>
                                      <p:to>
                                        <p:strVal val="visible"/>
                                      </p:to>
                                    </p:set>
                                    <p:animEffect filter="fade" transition="in">
                                      <p:cBhvr>
                                        <p:cTn dur="1000"/>
                                        <p:tgtEl>
                                          <p:spTgt spid="2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2" st="2"/>
                                            </p:txEl>
                                          </p:spTgt>
                                        </p:tgtEl>
                                        <p:attrNameLst>
                                          <p:attrName>style.visibility</p:attrName>
                                        </p:attrNameLst>
                                      </p:cBhvr>
                                      <p:to>
                                        <p:strVal val="visible"/>
                                      </p:to>
                                    </p:set>
                                    <p:animEffect filter="fade" transition="in">
                                      <p:cBhvr>
                                        <p:cTn dur="1000"/>
                                        <p:tgtEl>
                                          <p:spTgt spid="2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3" st="3"/>
                                            </p:txEl>
                                          </p:spTgt>
                                        </p:tgtEl>
                                        <p:attrNameLst>
                                          <p:attrName>style.visibility</p:attrName>
                                        </p:attrNameLst>
                                      </p:cBhvr>
                                      <p:to>
                                        <p:strVal val="visible"/>
                                      </p:to>
                                    </p:set>
                                    <p:animEffect filter="fade" transition="in">
                                      <p:cBhvr>
                                        <p:cTn dur="1000"/>
                                        <p:tgtEl>
                                          <p:spTgt spid="2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4" st="4"/>
                                            </p:txEl>
                                          </p:spTgt>
                                        </p:tgtEl>
                                        <p:attrNameLst>
                                          <p:attrName>style.visibility</p:attrName>
                                        </p:attrNameLst>
                                      </p:cBhvr>
                                      <p:to>
                                        <p:strVal val="visible"/>
                                      </p:to>
                                    </p:set>
                                    <p:animEffect filter="fade" transition="in">
                                      <p:cBhvr>
                                        <p:cTn dur="1000"/>
                                        <p:tgtEl>
                                          <p:spTgt spid="2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5" st="5"/>
                                            </p:txEl>
                                          </p:spTgt>
                                        </p:tgtEl>
                                        <p:attrNameLst>
                                          <p:attrName>style.visibility</p:attrName>
                                        </p:attrNameLst>
                                      </p:cBhvr>
                                      <p:to>
                                        <p:strVal val="visible"/>
                                      </p:to>
                                    </p:set>
                                    <p:animEffect filter="fade" transition="in">
                                      <p:cBhvr>
                                        <p:cTn dur="1000"/>
                                        <p:tgtEl>
                                          <p:spTgt spid="2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6" st="6"/>
                                            </p:txEl>
                                          </p:spTgt>
                                        </p:tgtEl>
                                        <p:attrNameLst>
                                          <p:attrName>style.visibility</p:attrName>
                                        </p:attrNameLst>
                                      </p:cBhvr>
                                      <p:to>
                                        <p:strVal val="visible"/>
                                      </p:to>
                                    </p:set>
                                    <p:animEffect filter="fade" transition="in">
                                      <p:cBhvr>
                                        <p:cTn dur="1000"/>
                                        <p:tgtEl>
                                          <p:spTgt spid="29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9"/>
          <p:cNvSpPr txBox="1"/>
          <p:nvPr>
            <p:ph type="title"/>
          </p:nvPr>
        </p:nvSpPr>
        <p:spPr>
          <a:xfrm>
            <a:off x="311700" y="93757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If you had your thumb up, it means you are human. It also means you can improve your ability to summarize!</a:t>
            </a:r>
            <a:endParaRPr/>
          </a:p>
        </p:txBody>
      </p:sp>
      <p:sp>
        <p:nvSpPr>
          <p:cNvPr id="305" name="Google Shape;305;p59"/>
          <p:cNvSpPr txBox="1"/>
          <p:nvPr/>
        </p:nvSpPr>
        <p:spPr>
          <a:xfrm>
            <a:off x="0" y="1768875"/>
            <a:ext cx="8520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30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3000">
                <a:solidFill>
                  <a:schemeClr val="dk1"/>
                </a:solidFill>
                <a:latin typeface="Open Sans"/>
                <a:ea typeface="Open Sans"/>
                <a:cs typeface="Open Sans"/>
                <a:sym typeface="Open Sans"/>
              </a:rPr>
              <a:t>A summary is a </a:t>
            </a:r>
            <a:r>
              <a:rPr b="1" lang="en" sz="3000">
                <a:solidFill>
                  <a:schemeClr val="dk1"/>
                </a:solidFill>
                <a:latin typeface="Open Sans"/>
                <a:ea typeface="Open Sans"/>
                <a:cs typeface="Open Sans"/>
                <a:sym typeface="Open Sans"/>
              </a:rPr>
              <a:t>short </a:t>
            </a:r>
            <a:r>
              <a:rPr lang="en" sz="3000">
                <a:solidFill>
                  <a:schemeClr val="dk1"/>
                </a:solidFill>
                <a:latin typeface="Open Sans"/>
                <a:ea typeface="Open Sans"/>
                <a:cs typeface="Open Sans"/>
                <a:sym typeface="Open Sans"/>
              </a:rPr>
              <a:t>statement describing the main idea of something. </a:t>
            </a:r>
            <a:endParaRPr sz="30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0"/>
          <p:cNvSpPr txBox="1"/>
          <p:nvPr>
            <p:ph type="title"/>
          </p:nvPr>
        </p:nvSpPr>
        <p:spPr>
          <a:xfrm>
            <a:off x="3729800" y="315925"/>
            <a:ext cx="51024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Little Red Riding Hood</a:t>
            </a:r>
            <a:endParaRPr/>
          </a:p>
        </p:txBody>
      </p:sp>
      <p:sp>
        <p:nvSpPr>
          <p:cNvPr id="311" name="Google Shape;311;p60"/>
          <p:cNvSpPr txBox="1"/>
          <p:nvPr>
            <p:ph idx="1" type="body"/>
          </p:nvPr>
        </p:nvSpPr>
        <p:spPr>
          <a:xfrm>
            <a:off x="3870150" y="1225225"/>
            <a:ext cx="49620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Summary: An innocent girl is almost eaten by a sneaky wolf. </a:t>
            </a:r>
            <a:endParaRPr sz="2400"/>
          </a:p>
          <a:p>
            <a:pPr indent="0" lvl="0" marL="0" rtl="0" algn="l">
              <a:spcBef>
                <a:spcPts val="1200"/>
              </a:spcBef>
              <a:spcAft>
                <a:spcPts val="1200"/>
              </a:spcAft>
              <a:buNone/>
            </a:pPr>
            <a:r>
              <a:t/>
            </a:r>
            <a:endParaRPr sz="2400"/>
          </a:p>
        </p:txBody>
      </p:sp>
      <p:pic>
        <p:nvPicPr>
          <p:cNvPr id="312" name="Google Shape;312;p60"/>
          <p:cNvPicPr preferRelativeResize="0"/>
          <p:nvPr/>
        </p:nvPicPr>
        <p:blipFill>
          <a:blip r:embed="rId3">
            <a:alphaModFix/>
          </a:blip>
          <a:stretch>
            <a:fillRect/>
          </a:stretch>
        </p:blipFill>
        <p:spPr>
          <a:xfrm>
            <a:off x="57853" y="40125"/>
            <a:ext cx="3573942" cy="5143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61"/>
          <p:cNvSpPr txBox="1"/>
          <p:nvPr>
            <p:ph type="title"/>
          </p:nvPr>
        </p:nvSpPr>
        <p:spPr>
          <a:xfrm>
            <a:off x="3729800" y="315925"/>
            <a:ext cx="51024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Cinderella</a:t>
            </a:r>
            <a:endParaRPr/>
          </a:p>
        </p:txBody>
      </p:sp>
      <p:sp>
        <p:nvSpPr>
          <p:cNvPr id="318" name="Google Shape;318;p61"/>
          <p:cNvSpPr txBox="1"/>
          <p:nvPr>
            <p:ph idx="1" type="body"/>
          </p:nvPr>
        </p:nvSpPr>
        <p:spPr>
          <a:xfrm>
            <a:off x="3870150" y="1225225"/>
            <a:ext cx="49620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With your table partner: </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Summarize Cinderella in 7 words or less!</a:t>
            </a:r>
            <a:endParaRPr sz="2400"/>
          </a:p>
          <a:p>
            <a:pPr indent="0" lvl="0" marL="0" rtl="0" algn="l">
              <a:spcBef>
                <a:spcPts val="1200"/>
              </a:spcBef>
              <a:spcAft>
                <a:spcPts val="1200"/>
              </a:spcAft>
              <a:buNone/>
            </a:pPr>
            <a:r>
              <a:t/>
            </a:r>
            <a:endParaRPr sz="2400"/>
          </a:p>
        </p:txBody>
      </p:sp>
      <p:pic>
        <p:nvPicPr>
          <p:cNvPr id="319" name="Google Shape;319;p61"/>
          <p:cNvPicPr preferRelativeResize="0"/>
          <p:nvPr/>
        </p:nvPicPr>
        <p:blipFill>
          <a:blip r:embed="rId3">
            <a:alphaModFix/>
          </a:blip>
          <a:stretch>
            <a:fillRect/>
          </a:stretch>
        </p:blipFill>
        <p:spPr>
          <a:xfrm>
            <a:off x="152400" y="1299625"/>
            <a:ext cx="3565350" cy="26740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6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Summarizing Texts</a:t>
            </a:r>
            <a:endParaRPr/>
          </a:p>
        </p:txBody>
      </p:sp>
      <p:sp>
        <p:nvSpPr>
          <p:cNvPr id="325" name="Google Shape;325;p6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Follow These Steps!</a:t>
            </a:r>
            <a:endParaRPr sz="2400"/>
          </a:p>
          <a:p>
            <a:pPr indent="-381000" lvl="0" marL="457200" rtl="0" algn="l">
              <a:spcBef>
                <a:spcPts val="1200"/>
              </a:spcBef>
              <a:spcAft>
                <a:spcPts val="0"/>
              </a:spcAft>
              <a:buSzPts val="2400"/>
              <a:buAutoNum type="arabicPeriod"/>
            </a:pPr>
            <a:r>
              <a:rPr lang="en" sz="2400"/>
              <a:t>Read paragraph. Circle any confusing words.</a:t>
            </a:r>
            <a:endParaRPr sz="2400"/>
          </a:p>
          <a:p>
            <a:pPr indent="-381000" lvl="0" marL="457200" rtl="0" algn="l">
              <a:spcBef>
                <a:spcPts val="0"/>
              </a:spcBef>
              <a:spcAft>
                <a:spcPts val="0"/>
              </a:spcAft>
              <a:buSzPts val="2400"/>
              <a:buAutoNum type="arabicPeriod"/>
            </a:pPr>
            <a:r>
              <a:rPr lang="en" sz="2400"/>
              <a:t>Read paragraph again. </a:t>
            </a:r>
            <a:r>
              <a:rPr lang="en" sz="2400" u="sng"/>
              <a:t>Underline</a:t>
            </a:r>
            <a:r>
              <a:rPr lang="en" sz="2400"/>
              <a:t> main topics and arguments.</a:t>
            </a:r>
            <a:endParaRPr sz="2400"/>
          </a:p>
          <a:p>
            <a:pPr indent="-381000" lvl="0" marL="457200" rtl="0" algn="l">
              <a:spcBef>
                <a:spcPts val="0"/>
              </a:spcBef>
              <a:spcAft>
                <a:spcPts val="0"/>
              </a:spcAft>
              <a:buSzPts val="2400"/>
              <a:buAutoNum type="arabicPeriod"/>
            </a:pPr>
            <a:r>
              <a:rPr lang="en" sz="2400"/>
              <a:t>W</a:t>
            </a:r>
            <a:r>
              <a:rPr lang="en" sz="2400"/>
              <a:t>rite the main idea of the paragraph </a:t>
            </a:r>
            <a:r>
              <a:rPr i="1" lang="en" sz="2400"/>
              <a:t>in your own words</a:t>
            </a:r>
            <a:r>
              <a:rPr lang="en" sz="2400"/>
              <a:t>.</a:t>
            </a:r>
            <a:endParaRPr sz="2400"/>
          </a:p>
        </p:txBody>
      </p:sp>
      <p:sp>
        <p:nvSpPr>
          <p:cNvPr id="326" name="Google Shape;326;p62"/>
          <p:cNvSpPr/>
          <p:nvPr/>
        </p:nvSpPr>
        <p:spPr>
          <a:xfrm>
            <a:off x="3229175" y="1856325"/>
            <a:ext cx="908700" cy="493200"/>
          </a:xfrm>
          <a:prstGeom prst="ellipse">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animEffect filter="fade" transition="in">
                                      <p:cBhvr>
                                        <p:cTn dur="1000"/>
                                        <p:tgtEl>
                                          <p:spTgt spid="3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animEffect filter="fade" transition="in">
                                      <p:cBhvr>
                                        <p:cTn dur="1000"/>
                                        <p:tgtEl>
                                          <p:spTgt spid="3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animEffect filter="fade" transition="in">
                                      <p:cBhvr>
                                        <p:cTn dur="1000"/>
                                        <p:tgtEl>
                                          <p:spTgt spid="3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3" st="3"/>
                                            </p:txEl>
                                          </p:spTgt>
                                        </p:tgtEl>
                                        <p:attrNameLst>
                                          <p:attrName>style.visibility</p:attrName>
                                        </p:attrNameLst>
                                      </p:cBhvr>
                                      <p:to>
                                        <p:strVal val="visible"/>
                                      </p:to>
                                    </p:set>
                                    <p:animEffect filter="fade" transition="in">
                                      <p:cBhvr>
                                        <p:cTn dur="1000"/>
                                        <p:tgtEl>
                                          <p:spTgt spid="32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63"/>
          <p:cNvSpPr txBox="1"/>
          <p:nvPr>
            <p:ph idx="1" type="body"/>
          </p:nvPr>
        </p:nvSpPr>
        <p:spPr>
          <a:xfrm>
            <a:off x="401925" y="1907000"/>
            <a:ext cx="8520600" cy="3354000"/>
          </a:xfrm>
          <a:prstGeom prst="rect">
            <a:avLst/>
          </a:prstGeom>
        </p:spPr>
        <p:txBody>
          <a:bodyPr anchorCtr="0" anchor="t" bIns="91425" lIns="91425" spcFirstLastPara="1" rIns="91425" wrap="square" tIns="91425">
            <a:normAutofit fontScale="92500" lnSpcReduction="10000"/>
          </a:bodyPr>
          <a:lstStyle/>
          <a:p>
            <a:pPr indent="0" lvl="0" marL="0" rtl="0" algn="l">
              <a:lnSpc>
                <a:spcPct val="100000"/>
              </a:lnSpc>
              <a:spcBef>
                <a:spcPts val="0"/>
              </a:spcBef>
              <a:spcAft>
                <a:spcPts val="0"/>
              </a:spcAft>
              <a:buClr>
                <a:schemeClr val="dk1"/>
              </a:buClr>
              <a:buSzPct val="36666"/>
              <a:buFont typeface="Arial"/>
              <a:buNone/>
            </a:pPr>
            <a:r>
              <a:rPr lang="en" sz="3000">
                <a:latin typeface="Lato"/>
                <a:ea typeface="Lato"/>
                <a:cs typeface="Lato"/>
                <a:sym typeface="Lato"/>
              </a:rPr>
              <a:t>Sometimes a stressful situation just lasts a moment — like getting through a school play audition or making the foul shot that could win the game. But life also can bring situations that might keep us stressed for a few days, weeks, or months. Even if we're not always thinking about this stress, it can be like a background soundtrack playing in our lives.</a:t>
            </a:r>
            <a:endParaRPr sz="3000">
              <a:latin typeface="Lato"/>
              <a:ea typeface="Lato"/>
              <a:cs typeface="Lato"/>
              <a:sym typeface="Lato"/>
            </a:endParaRPr>
          </a:p>
          <a:p>
            <a:pPr indent="0" lvl="0" marL="0" rtl="0" algn="l">
              <a:spcBef>
                <a:spcPts val="0"/>
              </a:spcBef>
              <a:spcAft>
                <a:spcPts val="1200"/>
              </a:spcAft>
              <a:buNone/>
            </a:pPr>
            <a:r>
              <a:t/>
            </a:r>
            <a:endParaRPr/>
          </a:p>
        </p:txBody>
      </p:sp>
      <p:sp>
        <p:nvSpPr>
          <p:cNvPr id="332" name="Google Shape;332;p63"/>
          <p:cNvSpPr txBox="1"/>
          <p:nvPr/>
        </p:nvSpPr>
        <p:spPr>
          <a:xfrm>
            <a:off x="0" y="0"/>
            <a:ext cx="8672700" cy="13335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Open Sans"/>
                <a:ea typeface="Open Sans"/>
                <a:cs typeface="Open Sans"/>
                <a:sym typeface="Open Sans"/>
              </a:rPr>
              <a:t>Summarizing!</a:t>
            </a:r>
            <a:endParaRPr b="1" sz="2400">
              <a:solidFill>
                <a:schemeClr val="dk1"/>
              </a:solidFill>
              <a:latin typeface="Open Sans"/>
              <a:ea typeface="Open Sans"/>
              <a:cs typeface="Open Sans"/>
              <a:sym typeface="Open Sans"/>
            </a:endParaRPr>
          </a:p>
          <a:p>
            <a:pPr indent="-381000" lvl="0" marL="457200" rtl="0" algn="l">
              <a:lnSpc>
                <a:spcPct val="115000"/>
              </a:lnSpc>
              <a:spcBef>
                <a:spcPts val="1200"/>
              </a:spcBef>
              <a:spcAft>
                <a:spcPts val="0"/>
              </a:spcAft>
              <a:buClr>
                <a:schemeClr val="dk1"/>
              </a:buClr>
              <a:buSzPts val="2400"/>
              <a:buFont typeface="Open Sans"/>
              <a:buAutoNum type="arabicPeriod"/>
            </a:pPr>
            <a:r>
              <a:rPr lang="en" sz="2400">
                <a:solidFill>
                  <a:schemeClr val="dk1"/>
                </a:solidFill>
                <a:latin typeface="Open Sans"/>
                <a:ea typeface="Open Sans"/>
                <a:cs typeface="Open Sans"/>
                <a:sym typeface="Open Sans"/>
              </a:rPr>
              <a:t>Read paragraph. Circle any confusing words.</a:t>
            </a:r>
            <a:endParaRPr/>
          </a:p>
        </p:txBody>
      </p:sp>
      <p:sp>
        <p:nvSpPr>
          <p:cNvPr id="333" name="Google Shape;333;p63"/>
          <p:cNvSpPr/>
          <p:nvPr/>
        </p:nvSpPr>
        <p:spPr>
          <a:xfrm>
            <a:off x="5505125" y="2325150"/>
            <a:ext cx="1422900" cy="4932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4"/>
          <p:cNvSpPr txBox="1"/>
          <p:nvPr>
            <p:ph idx="1" type="body"/>
          </p:nvPr>
        </p:nvSpPr>
        <p:spPr>
          <a:xfrm>
            <a:off x="401925" y="1907000"/>
            <a:ext cx="8520600" cy="3354000"/>
          </a:xfrm>
          <a:prstGeom prst="rect">
            <a:avLst/>
          </a:prstGeom>
        </p:spPr>
        <p:txBody>
          <a:bodyPr anchorCtr="0" anchor="t" bIns="91425" lIns="91425" spcFirstLastPara="1" rIns="91425" wrap="square" tIns="91425">
            <a:normAutofit fontScale="92500" lnSpcReduction="10000"/>
          </a:bodyPr>
          <a:lstStyle/>
          <a:p>
            <a:pPr indent="0" lvl="0" marL="0" rtl="0" algn="l">
              <a:lnSpc>
                <a:spcPct val="100000"/>
              </a:lnSpc>
              <a:spcBef>
                <a:spcPts val="0"/>
              </a:spcBef>
              <a:spcAft>
                <a:spcPts val="0"/>
              </a:spcAft>
              <a:buNone/>
            </a:pPr>
            <a:r>
              <a:rPr lang="en" sz="3000">
                <a:latin typeface="Lato"/>
                <a:ea typeface="Lato"/>
                <a:cs typeface="Lato"/>
                <a:sym typeface="Lato"/>
              </a:rPr>
              <a:t>Sometimes a stressful situation just lasts a moment — like getting through a school play audition or making the foul shot that could win the game. But life also can bring situations that might keep us stressed for a few days, weeks, or months. Even if we're not always thinking about this stress, it can be like a background soundtrack playing in our lives.</a:t>
            </a:r>
            <a:endParaRPr sz="3000">
              <a:latin typeface="Lato"/>
              <a:ea typeface="Lato"/>
              <a:cs typeface="Lato"/>
              <a:sym typeface="Lato"/>
            </a:endParaRPr>
          </a:p>
          <a:p>
            <a:pPr indent="0" lvl="0" marL="0" rtl="0" algn="l">
              <a:spcBef>
                <a:spcPts val="0"/>
              </a:spcBef>
              <a:spcAft>
                <a:spcPts val="1200"/>
              </a:spcAft>
              <a:buNone/>
            </a:pPr>
            <a:r>
              <a:t/>
            </a:r>
            <a:endParaRPr/>
          </a:p>
        </p:txBody>
      </p:sp>
      <p:sp>
        <p:nvSpPr>
          <p:cNvPr id="339" name="Google Shape;339;p64"/>
          <p:cNvSpPr txBox="1"/>
          <p:nvPr/>
        </p:nvSpPr>
        <p:spPr>
          <a:xfrm>
            <a:off x="0" y="0"/>
            <a:ext cx="9274200" cy="1383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Open Sans"/>
                <a:ea typeface="Open Sans"/>
                <a:cs typeface="Open Sans"/>
                <a:sym typeface="Open Sans"/>
              </a:rPr>
              <a:t>Summarizing!</a:t>
            </a:r>
            <a:endParaRPr b="1" sz="2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2350">
                <a:solidFill>
                  <a:schemeClr val="dk1"/>
                </a:solidFill>
                <a:latin typeface="Open Sans"/>
                <a:ea typeface="Open Sans"/>
                <a:cs typeface="Open Sans"/>
                <a:sym typeface="Open Sans"/>
              </a:rPr>
              <a:t>2. </a:t>
            </a:r>
            <a:r>
              <a:rPr lang="en" sz="2350">
                <a:solidFill>
                  <a:schemeClr val="dk1"/>
                </a:solidFill>
                <a:latin typeface="Open Sans"/>
                <a:ea typeface="Open Sans"/>
                <a:cs typeface="Open Sans"/>
                <a:sym typeface="Open Sans"/>
              </a:rPr>
              <a:t>Read paragraph again. </a:t>
            </a:r>
            <a:r>
              <a:rPr lang="en" sz="2350" u="sng">
                <a:solidFill>
                  <a:schemeClr val="dk1"/>
                </a:solidFill>
                <a:latin typeface="Open Sans"/>
                <a:ea typeface="Open Sans"/>
                <a:cs typeface="Open Sans"/>
                <a:sym typeface="Open Sans"/>
              </a:rPr>
              <a:t>Underline</a:t>
            </a:r>
            <a:r>
              <a:rPr lang="en" sz="2350">
                <a:solidFill>
                  <a:schemeClr val="dk1"/>
                </a:solidFill>
                <a:latin typeface="Open Sans"/>
                <a:ea typeface="Open Sans"/>
                <a:cs typeface="Open Sans"/>
                <a:sym typeface="Open Sans"/>
              </a:rPr>
              <a:t> main topics and arguments.</a:t>
            </a:r>
            <a:endParaRPr sz="2350"/>
          </a:p>
        </p:txBody>
      </p:sp>
      <p:cxnSp>
        <p:nvCxnSpPr>
          <p:cNvPr id="340" name="Google Shape;340;p64"/>
          <p:cNvCxnSpPr/>
          <p:nvPr/>
        </p:nvCxnSpPr>
        <p:spPr>
          <a:xfrm>
            <a:off x="2516600" y="2336125"/>
            <a:ext cx="5755200" cy="20100"/>
          </a:xfrm>
          <a:prstGeom prst="straightConnector1">
            <a:avLst/>
          </a:prstGeom>
          <a:noFill/>
          <a:ln cap="flat" cmpd="sng" w="38100">
            <a:solidFill>
              <a:schemeClr val="accent3"/>
            </a:solidFill>
            <a:prstDash val="solid"/>
            <a:round/>
            <a:headEnd len="med" w="med" type="none"/>
            <a:tailEnd len="med" w="med" type="none"/>
          </a:ln>
        </p:spPr>
      </p:cxnSp>
      <p:cxnSp>
        <p:nvCxnSpPr>
          <p:cNvPr id="341" name="Google Shape;341;p64"/>
          <p:cNvCxnSpPr/>
          <p:nvPr/>
        </p:nvCxnSpPr>
        <p:spPr>
          <a:xfrm>
            <a:off x="1375600" y="3501200"/>
            <a:ext cx="5793300" cy="18000"/>
          </a:xfrm>
          <a:prstGeom prst="straightConnector1">
            <a:avLst/>
          </a:prstGeom>
          <a:noFill/>
          <a:ln cap="flat" cmpd="sng" w="38100">
            <a:solidFill>
              <a:schemeClr val="accent3"/>
            </a:solidFill>
            <a:prstDash val="solid"/>
            <a:round/>
            <a:headEnd len="med" w="med" type="none"/>
            <a:tailEnd len="med" w="med" type="none"/>
          </a:ln>
        </p:spPr>
      </p:cxnSp>
      <p:cxnSp>
        <p:nvCxnSpPr>
          <p:cNvPr id="342" name="Google Shape;342;p64"/>
          <p:cNvCxnSpPr/>
          <p:nvPr/>
        </p:nvCxnSpPr>
        <p:spPr>
          <a:xfrm flipH="1" rot="10800000">
            <a:off x="6260425" y="3108250"/>
            <a:ext cx="567600" cy="3900"/>
          </a:xfrm>
          <a:prstGeom prst="straightConnector1">
            <a:avLst/>
          </a:prstGeom>
          <a:noFill/>
          <a:ln cap="flat" cmpd="sng" w="38100">
            <a:solidFill>
              <a:schemeClr val="accent3"/>
            </a:solidFill>
            <a:prstDash val="solid"/>
            <a:round/>
            <a:headEnd len="med" w="med" type="none"/>
            <a:tailEnd len="med" w="med" type="none"/>
          </a:ln>
        </p:spPr>
      </p:cxnSp>
      <p:pic>
        <p:nvPicPr>
          <p:cNvPr id="343" name="Google Shape;343;p64"/>
          <p:cNvPicPr preferRelativeResize="0"/>
          <p:nvPr/>
        </p:nvPicPr>
        <p:blipFill>
          <a:blip r:embed="rId3">
            <a:alphaModFix/>
          </a:blip>
          <a:stretch>
            <a:fillRect/>
          </a:stretch>
        </p:blipFill>
        <p:spPr>
          <a:xfrm>
            <a:off x="743525" y="0"/>
            <a:ext cx="3640474" cy="2426376"/>
          </a:xfrm>
          <a:prstGeom prst="rect">
            <a:avLst/>
          </a:prstGeom>
          <a:noFill/>
          <a:ln>
            <a:noFill/>
          </a:ln>
        </p:spPr>
      </p:pic>
      <p:pic>
        <p:nvPicPr>
          <p:cNvPr id="344" name="Google Shape;344;p64"/>
          <p:cNvPicPr preferRelativeResize="0"/>
          <p:nvPr/>
        </p:nvPicPr>
        <p:blipFill>
          <a:blip r:embed="rId4">
            <a:alphaModFix/>
          </a:blip>
          <a:stretch>
            <a:fillRect/>
          </a:stretch>
        </p:blipFill>
        <p:spPr>
          <a:xfrm>
            <a:off x="5342050" y="0"/>
            <a:ext cx="3580477" cy="24983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5"/>
          <p:cNvSpPr txBox="1"/>
          <p:nvPr>
            <p:ph idx="1" type="body"/>
          </p:nvPr>
        </p:nvSpPr>
        <p:spPr>
          <a:xfrm>
            <a:off x="401925" y="1907000"/>
            <a:ext cx="8520600" cy="3354000"/>
          </a:xfrm>
          <a:prstGeom prst="rect">
            <a:avLst/>
          </a:prstGeom>
        </p:spPr>
        <p:txBody>
          <a:bodyPr anchorCtr="0" anchor="t" bIns="91425" lIns="91425" spcFirstLastPara="1" rIns="91425" wrap="square" tIns="91425">
            <a:normAutofit fontScale="92500" lnSpcReduction="10000"/>
          </a:bodyPr>
          <a:lstStyle/>
          <a:p>
            <a:pPr indent="0" lvl="0" marL="0" rtl="0" algn="l">
              <a:lnSpc>
                <a:spcPct val="100000"/>
              </a:lnSpc>
              <a:spcBef>
                <a:spcPts val="0"/>
              </a:spcBef>
              <a:spcAft>
                <a:spcPts val="0"/>
              </a:spcAft>
              <a:buNone/>
            </a:pPr>
            <a:r>
              <a:rPr lang="en" sz="3000">
                <a:latin typeface="Lato"/>
                <a:ea typeface="Lato"/>
                <a:cs typeface="Lato"/>
                <a:sym typeface="Lato"/>
              </a:rPr>
              <a:t>Sometimes a stressful situation just lasts a moment — like getting through a school play audition or making the foul shot that could win the game. But life also can bring situations that might keep us stressed for a few days, weeks, or months. Even if we're not always thinking about this stress, it can be like a background soundtrack playing in our lives.</a:t>
            </a:r>
            <a:endParaRPr sz="3000">
              <a:latin typeface="Lato"/>
              <a:ea typeface="Lato"/>
              <a:cs typeface="Lato"/>
              <a:sym typeface="Lato"/>
            </a:endParaRPr>
          </a:p>
          <a:p>
            <a:pPr indent="0" lvl="0" marL="0" rtl="0" algn="l">
              <a:spcBef>
                <a:spcPts val="0"/>
              </a:spcBef>
              <a:spcAft>
                <a:spcPts val="1200"/>
              </a:spcAft>
              <a:buNone/>
            </a:pPr>
            <a:r>
              <a:t/>
            </a:r>
            <a:endParaRPr/>
          </a:p>
        </p:txBody>
      </p:sp>
      <p:sp>
        <p:nvSpPr>
          <p:cNvPr id="350" name="Google Shape;350;p65"/>
          <p:cNvSpPr txBox="1"/>
          <p:nvPr/>
        </p:nvSpPr>
        <p:spPr>
          <a:xfrm>
            <a:off x="0" y="0"/>
            <a:ext cx="9274200" cy="19071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Open Sans"/>
                <a:ea typeface="Open Sans"/>
                <a:cs typeface="Open Sans"/>
                <a:sym typeface="Open Sans"/>
              </a:rPr>
              <a:t>Summarizing!</a:t>
            </a:r>
            <a:endParaRPr b="1"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2350">
                <a:solidFill>
                  <a:schemeClr val="dk1"/>
                </a:solidFill>
                <a:latin typeface="Open Sans"/>
                <a:ea typeface="Open Sans"/>
                <a:cs typeface="Open Sans"/>
                <a:sym typeface="Open Sans"/>
              </a:rPr>
              <a:t>3. </a:t>
            </a:r>
            <a:r>
              <a:rPr lang="en" sz="2400">
                <a:solidFill>
                  <a:schemeClr val="dk1"/>
                </a:solidFill>
                <a:latin typeface="Open Sans"/>
                <a:ea typeface="Open Sans"/>
                <a:cs typeface="Open Sans"/>
                <a:sym typeface="Open Sans"/>
              </a:rPr>
              <a:t>Write the main idea of the paragraph </a:t>
            </a:r>
            <a:r>
              <a:rPr i="1" lang="en" sz="2400">
                <a:solidFill>
                  <a:schemeClr val="dk1"/>
                </a:solidFill>
                <a:latin typeface="Open Sans"/>
                <a:ea typeface="Open Sans"/>
                <a:cs typeface="Open Sans"/>
                <a:sym typeface="Open Sans"/>
              </a:rPr>
              <a:t>in your own words</a:t>
            </a:r>
            <a:r>
              <a:rPr lang="en" sz="2400">
                <a:solidFill>
                  <a:schemeClr val="dk1"/>
                </a:solidFill>
                <a:latin typeface="Open Sans"/>
                <a:ea typeface="Open Sans"/>
                <a:cs typeface="Open Sans"/>
                <a:sym typeface="Open Sans"/>
              </a:rPr>
              <a:t>.</a:t>
            </a:r>
            <a:endParaRPr sz="2400">
              <a:solidFill>
                <a:schemeClr val="dk1"/>
              </a:solidFill>
              <a:latin typeface="Open Sans"/>
              <a:ea typeface="Open Sans"/>
              <a:cs typeface="Open Sans"/>
              <a:sym typeface="Open Sans"/>
            </a:endParaRPr>
          </a:p>
          <a:p>
            <a:pPr indent="0" lvl="0" marL="0" rtl="0" algn="ctr">
              <a:lnSpc>
                <a:spcPct val="115000"/>
              </a:lnSpc>
              <a:spcBef>
                <a:spcPts val="1200"/>
              </a:spcBef>
              <a:spcAft>
                <a:spcPts val="1200"/>
              </a:spcAft>
              <a:buNone/>
            </a:pPr>
            <a:r>
              <a:rPr b="1" i="1" lang="en" sz="3100">
                <a:solidFill>
                  <a:schemeClr val="dk1"/>
                </a:solidFill>
                <a:latin typeface="Open Sans"/>
                <a:ea typeface="Open Sans"/>
                <a:cs typeface="Open Sans"/>
                <a:sym typeface="Open Sans"/>
              </a:rPr>
              <a:t>Stress can be temporary or last a long time.</a:t>
            </a:r>
            <a:endParaRPr b="1" i="1" sz="3100">
              <a:solidFill>
                <a:schemeClr val="dk1"/>
              </a:solidFill>
              <a:latin typeface="Open Sans"/>
              <a:ea typeface="Open Sans"/>
              <a:cs typeface="Open Sans"/>
              <a:sym typeface="Open Sans"/>
            </a:endParaRPr>
          </a:p>
        </p:txBody>
      </p:sp>
      <p:cxnSp>
        <p:nvCxnSpPr>
          <p:cNvPr id="351" name="Google Shape;351;p65"/>
          <p:cNvCxnSpPr/>
          <p:nvPr/>
        </p:nvCxnSpPr>
        <p:spPr>
          <a:xfrm>
            <a:off x="2516600" y="2336125"/>
            <a:ext cx="5755200" cy="20100"/>
          </a:xfrm>
          <a:prstGeom prst="straightConnector1">
            <a:avLst/>
          </a:prstGeom>
          <a:noFill/>
          <a:ln cap="flat" cmpd="sng" w="38100">
            <a:solidFill>
              <a:schemeClr val="accent3"/>
            </a:solidFill>
            <a:prstDash val="solid"/>
            <a:round/>
            <a:headEnd len="med" w="med" type="none"/>
            <a:tailEnd len="med" w="med" type="none"/>
          </a:ln>
        </p:spPr>
      </p:cxnSp>
      <p:cxnSp>
        <p:nvCxnSpPr>
          <p:cNvPr id="352" name="Google Shape;352;p65"/>
          <p:cNvCxnSpPr/>
          <p:nvPr/>
        </p:nvCxnSpPr>
        <p:spPr>
          <a:xfrm>
            <a:off x="1375600" y="3501200"/>
            <a:ext cx="5793300" cy="18000"/>
          </a:xfrm>
          <a:prstGeom prst="straightConnector1">
            <a:avLst/>
          </a:prstGeom>
          <a:noFill/>
          <a:ln cap="flat" cmpd="sng" w="38100">
            <a:solidFill>
              <a:schemeClr val="accent3"/>
            </a:solidFill>
            <a:prstDash val="solid"/>
            <a:round/>
            <a:headEnd len="med" w="med" type="none"/>
            <a:tailEnd len="med" w="med" type="none"/>
          </a:ln>
        </p:spPr>
      </p:cxnSp>
      <p:cxnSp>
        <p:nvCxnSpPr>
          <p:cNvPr id="353" name="Google Shape;353;p65"/>
          <p:cNvCxnSpPr/>
          <p:nvPr/>
        </p:nvCxnSpPr>
        <p:spPr>
          <a:xfrm flipH="1" rot="10800000">
            <a:off x="6260425" y="3108250"/>
            <a:ext cx="567600" cy="39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0" st="0"/>
                                            </p:txEl>
                                          </p:spTgt>
                                        </p:tgtEl>
                                        <p:attrNameLst>
                                          <p:attrName>style.visibility</p:attrName>
                                        </p:attrNameLst>
                                      </p:cBhvr>
                                      <p:to>
                                        <p:strVal val="visible"/>
                                      </p:to>
                                    </p:set>
                                    <p:animEffect filter="fade" transition="in">
                                      <p:cBhvr>
                                        <p:cTn dur="1000"/>
                                        <p:tgtEl>
                                          <p:spTgt spid="3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1" st="1"/>
                                            </p:txEl>
                                          </p:spTgt>
                                        </p:tgtEl>
                                        <p:attrNameLst>
                                          <p:attrName>style.visibility</p:attrName>
                                        </p:attrNameLst>
                                      </p:cBhvr>
                                      <p:to>
                                        <p:strVal val="visible"/>
                                      </p:to>
                                    </p:set>
                                    <p:animEffect filter="fade" transition="in">
                                      <p:cBhvr>
                                        <p:cTn dur="1000"/>
                                        <p:tgtEl>
                                          <p:spTgt spid="3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2" st="2"/>
                                            </p:txEl>
                                          </p:spTgt>
                                        </p:tgtEl>
                                        <p:attrNameLst>
                                          <p:attrName>style.visibility</p:attrName>
                                        </p:attrNameLst>
                                      </p:cBhvr>
                                      <p:to>
                                        <p:strVal val="visible"/>
                                      </p:to>
                                    </p:set>
                                    <p:animEffect filter="fade" transition="in">
                                      <p:cBhvr>
                                        <p:cTn dur="1000"/>
                                        <p:tgtEl>
                                          <p:spTgt spid="35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Why Do Do Nows?</a:t>
            </a:r>
            <a:endParaRPr/>
          </a:p>
        </p:txBody>
      </p:sp>
      <p:sp>
        <p:nvSpPr>
          <p:cNvPr id="169" name="Google Shape;169;p39"/>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Do Nows are our chance to focus our mind on this class and be present. </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rPr lang="en" sz="3000"/>
              <a:t>When we start strong, we end strong. When we enter smoothly and get started quickly, we save time and YOU LEARN MORE. </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animEffect filter="fade" transition="in">
                                      <p:cBhvr>
                                        <p:cTn dur="1000"/>
                                        <p:tgtEl>
                                          <p:spTgt spid="1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animEffect filter="fade" transition="in">
                                      <p:cBhvr>
                                        <p:cTn dur="1000"/>
                                        <p:tgtEl>
                                          <p:spTgt spid="1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2" st="2"/>
                                            </p:txEl>
                                          </p:spTgt>
                                        </p:tgtEl>
                                        <p:attrNameLst>
                                          <p:attrName>style.visibility</p:attrName>
                                        </p:attrNameLst>
                                      </p:cBhvr>
                                      <p:to>
                                        <p:strVal val="visible"/>
                                      </p:to>
                                    </p:set>
                                    <p:animEffect filter="fade" transition="in">
                                      <p:cBhvr>
                                        <p:cTn dur="1000"/>
                                        <p:tgtEl>
                                          <p:spTgt spid="16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Now You Try</a:t>
            </a:r>
            <a:endParaRPr/>
          </a:p>
        </p:txBody>
      </p:sp>
      <p:sp>
        <p:nvSpPr>
          <p:cNvPr id="359" name="Google Shape;359;p6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t>Follow the 3 Steps to </a:t>
            </a:r>
            <a:r>
              <a:rPr lang="en" sz="3000"/>
              <a:t>summarize the paragraph about the Dixie Fire.</a:t>
            </a:r>
            <a:endParaRPr sz="3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Which answer best summarizes the paragraph?</a:t>
            </a:r>
            <a:endParaRPr/>
          </a:p>
        </p:txBody>
      </p:sp>
      <p:sp>
        <p:nvSpPr>
          <p:cNvPr id="365" name="Google Shape;365;p6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Poor forest management is to blame for the Dixie Fire.</a:t>
            </a:r>
            <a:endParaRPr sz="2400"/>
          </a:p>
          <a:p>
            <a:pPr indent="-381000" lvl="0" marL="457200" rtl="0" algn="l">
              <a:spcBef>
                <a:spcPts val="1000"/>
              </a:spcBef>
              <a:spcAft>
                <a:spcPts val="0"/>
              </a:spcAft>
              <a:buSzPts val="2400"/>
              <a:buAutoNum type="arabicPeriod"/>
            </a:pPr>
            <a:r>
              <a:rPr lang="en" sz="2400"/>
              <a:t>The Dixie Fire is located in northeastern California and has burned over 400,000 acres of land.</a:t>
            </a:r>
            <a:endParaRPr sz="2400"/>
          </a:p>
          <a:p>
            <a:pPr indent="-381000" lvl="0" marL="457200" rtl="0" algn="l">
              <a:spcBef>
                <a:spcPts val="1000"/>
              </a:spcBef>
              <a:spcAft>
                <a:spcPts val="0"/>
              </a:spcAft>
              <a:buSzPts val="2400"/>
              <a:buAutoNum type="arabicPeriod"/>
            </a:pPr>
            <a:r>
              <a:rPr lang="en" sz="2400"/>
              <a:t>The August Complex Fire burned over a million acres last year.</a:t>
            </a:r>
            <a:endParaRPr sz="2400"/>
          </a:p>
          <a:p>
            <a:pPr indent="-381000" lvl="0" marL="457200" rtl="0" algn="l">
              <a:spcBef>
                <a:spcPts val="1000"/>
              </a:spcBef>
              <a:spcAft>
                <a:spcPts val="1000"/>
              </a:spcAft>
              <a:buSzPts val="2400"/>
              <a:buAutoNum type="arabicPeriod"/>
            </a:pPr>
            <a:r>
              <a:rPr lang="en" sz="2400"/>
              <a:t>The Dixie Fire has become the second largest wildfire in California history.</a:t>
            </a:r>
            <a:endParaRPr sz="2400"/>
          </a:p>
        </p:txBody>
      </p:sp>
      <p:sp>
        <p:nvSpPr>
          <p:cNvPr id="366" name="Google Shape;366;p67"/>
          <p:cNvSpPr/>
          <p:nvPr/>
        </p:nvSpPr>
        <p:spPr>
          <a:xfrm>
            <a:off x="60850" y="3668700"/>
            <a:ext cx="791400" cy="6327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8"/>
          <p:cNvSpPr txBox="1"/>
          <p:nvPr>
            <p:ph type="title"/>
          </p:nvPr>
        </p:nvSpPr>
        <p:spPr>
          <a:xfrm>
            <a:off x="311700" y="2156100"/>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Our First Unit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Race, Power, and Health: Past and Present</a:t>
            </a:r>
            <a:endParaRPr/>
          </a:p>
        </p:txBody>
      </p:sp>
      <p:pic>
        <p:nvPicPr>
          <p:cNvPr id="372" name="Google Shape;372;p68"/>
          <p:cNvPicPr preferRelativeResize="0"/>
          <p:nvPr/>
        </p:nvPicPr>
        <p:blipFill>
          <a:blip r:embed="rId3">
            <a:alphaModFix/>
          </a:blip>
          <a:stretch>
            <a:fillRect/>
          </a:stretch>
        </p:blipFill>
        <p:spPr>
          <a:xfrm>
            <a:off x="6002450" y="0"/>
            <a:ext cx="3141550" cy="2356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Ugly Reality of Our Past</a:t>
            </a:r>
            <a:endParaRPr/>
          </a:p>
        </p:txBody>
      </p:sp>
      <p:sp>
        <p:nvSpPr>
          <p:cNvPr id="378" name="Google Shape;378;p6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t>In August of 1619, over 400 years ago, a ship appeared on the horizon of Virginia. It carried 20 kidnapped and enslaved Africans. These human beings were sold to the English colonists. </a:t>
            </a:r>
            <a:endParaRPr sz="2200"/>
          </a:p>
          <a:p>
            <a:pPr indent="0" lvl="0" marL="0" rtl="0" algn="l">
              <a:spcBef>
                <a:spcPts val="1200"/>
              </a:spcBef>
              <a:spcAft>
                <a:spcPts val="1200"/>
              </a:spcAft>
              <a:buNone/>
            </a:pPr>
            <a:r>
              <a:rPr lang="en" sz="2200"/>
              <a:t>The institution of slavery would become the most toxic, destructive, and poisonous legacy in American history. No other event in American </a:t>
            </a:r>
            <a:r>
              <a:rPr lang="en" sz="2200"/>
              <a:t>history</a:t>
            </a:r>
            <a:r>
              <a:rPr lang="en" sz="2200"/>
              <a:t> has remained </a:t>
            </a:r>
            <a:r>
              <a:rPr lang="en" sz="2200"/>
              <a:t>untouched</a:t>
            </a:r>
            <a:r>
              <a:rPr lang="en" sz="2200"/>
              <a:t> by slavery.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xEl>
                                              <p:pRg end="0" st="0"/>
                                            </p:txEl>
                                          </p:spTgt>
                                        </p:tgtEl>
                                        <p:attrNameLst>
                                          <p:attrName>style.visibility</p:attrName>
                                        </p:attrNameLst>
                                      </p:cBhvr>
                                      <p:to>
                                        <p:strVal val="visible"/>
                                      </p:to>
                                    </p:set>
                                    <p:animEffect filter="fade" transition="in">
                                      <p:cBhvr>
                                        <p:cTn dur="1000"/>
                                        <p:tgtEl>
                                          <p:spTgt spid="3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xEl>
                                              <p:pRg end="1" st="1"/>
                                            </p:txEl>
                                          </p:spTgt>
                                        </p:tgtEl>
                                        <p:attrNameLst>
                                          <p:attrName>style.visibility</p:attrName>
                                        </p:attrNameLst>
                                      </p:cBhvr>
                                      <p:to>
                                        <p:strVal val="visible"/>
                                      </p:to>
                                    </p:set>
                                    <p:animEffect filter="fade" transition="in">
                                      <p:cBhvr>
                                        <p:cTn dur="1000"/>
                                        <p:tgtEl>
                                          <p:spTgt spid="37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7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Ugly Reality of Our Present</a:t>
            </a:r>
            <a:endParaRPr/>
          </a:p>
        </p:txBody>
      </p:sp>
      <p:sp>
        <p:nvSpPr>
          <p:cNvPr id="384" name="Google Shape;384;p70"/>
          <p:cNvSpPr txBox="1"/>
          <p:nvPr>
            <p:ph idx="1" type="body"/>
          </p:nvPr>
        </p:nvSpPr>
        <p:spPr>
          <a:xfrm>
            <a:off x="311700" y="109487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The legacy of slavery CONTINUES to shape our country today.  Racism remains a powerful and dangerous force in America and it affects ALL of us.</a:t>
            </a:r>
            <a:endParaRPr sz="2500"/>
          </a:p>
          <a:p>
            <a:pPr indent="0" lvl="0" marL="0" rtl="0" algn="l">
              <a:spcBef>
                <a:spcPts val="1200"/>
              </a:spcBef>
              <a:spcAft>
                <a:spcPts val="0"/>
              </a:spcAft>
              <a:buClr>
                <a:schemeClr val="dk1"/>
              </a:buClr>
              <a:buSzPts val="1100"/>
              <a:buFont typeface="Arial"/>
              <a:buNone/>
            </a:pPr>
            <a:r>
              <a:rPr lang="en" sz="2500"/>
              <a:t>You have learned about racism in many ways in your education. You are on a journey of anti-racism: learning to fight against racism and create a better future.</a:t>
            </a:r>
            <a:endParaRPr sz="2500"/>
          </a:p>
          <a:p>
            <a:pPr indent="0" lvl="0" marL="0" rtl="0" algn="l">
              <a:spcBef>
                <a:spcPts val="1200"/>
              </a:spcBef>
              <a:spcAft>
                <a:spcPts val="0"/>
              </a:spcAft>
              <a:buClr>
                <a:schemeClr val="dk1"/>
              </a:buClr>
              <a:buSzPts val="1100"/>
              <a:buFont typeface="Arial"/>
              <a:buNone/>
            </a:pPr>
            <a:r>
              <a:rPr lang="en" sz="2500"/>
              <a:t>To become better anti-racists, we must understand racism and its history.</a:t>
            </a:r>
            <a:endParaRPr sz="2500"/>
          </a:p>
          <a:p>
            <a:pPr indent="0" lvl="0" marL="0" rtl="0" algn="l">
              <a:spcBef>
                <a:spcPts val="1200"/>
              </a:spcBef>
              <a:spcAft>
                <a:spcPts val="0"/>
              </a:spcAft>
              <a:buClr>
                <a:schemeClr val="dk1"/>
              </a:buClr>
              <a:buSzPts val="1100"/>
              <a:buFont typeface="Arial"/>
              <a:buNone/>
            </a:pPr>
            <a:r>
              <a:t/>
            </a:r>
            <a:endParaRPr sz="2500"/>
          </a:p>
          <a:p>
            <a:pPr indent="0" lvl="0" marL="0" rtl="0" algn="l">
              <a:spcBef>
                <a:spcPts val="1200"/>
              </a:spcBef>
              <a:spcAft>
                <a:spcPts val="1200"/>
              </a:spcAft>
              <a:buNone/>
            </a:pPr>
            <a:r>
              <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xEl>
                                              <p:pRg end="0" st="0"/>
                                            </p:txEl>
                                          </p:spTgt>
                                        </p:tgtEl>
                                        <p:attrNameLst>
                                          <p:attrName>style.visibility</p:attrName>
                                        </p:attrNameLst>
                                      </p:cBhvr>
                                      <p:to>
                                        <p:strVal val="visible"/>
                                      </p:to>
                                    </p:set>
                                    <p:animEffect filter="fade" transition="in">
                                      <p:cBhvr>
                                        <p:cTn dur="1000"/>
                                        <p:tgtEl>
                                          <p:spTgt spid="3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xEl>
                                              <p:pRg end="1" st="1"/>
                                            </p:txEl>
                                          </p:spTgt>
                                        </p:tgtEl>
                                        <p:attrNameLst>
                                          <p:attrName>style.visibility</p:attrName>
                                        </p:attrNameLst>
                                      </p:cBhvr>
                                      <p:to>
                                        <p:strVal val="visible"/>
                                      </p:to>
                                    </p:set>
                                    <p:animEffect filter="fade" transition="in">
                                      <p:cBhvr>
                                        <p:cTn dur="1000"/>
                                        <p:tgtEl>
                                          <p:spTgt spid="3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xEl>
                                              <p:pRg end="2" st="2"/>
                                            </p:txEl>
                                          </p:spTgt>
                                        </p:tgtEl>
                                        <p:attrNameLst>
                                          <p:attrName>style.visibility</p:attrName>
                                        </p:attrNameLst>
                                      </p:cBhvr>
                                      <p:to>
                                        <p:strVal val="visible"/>
                                      </p:to>
                                    </p:set>
                                    <p:animEffect filter="fade" transition="in">
                                      <p:cBhvr>
                                        <p:cTn dur="1000"/>
                                        <p:tgtEl>
                                          <p:spTgt spid="3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xEl>
                                              <p:pRg end="3" st="3"/>
                                            </p:txEl>
                                          </p:spTgt>
                                        </p:tgtEl>
                                        <p:attrNameLst>
                                          <p:attrName>style.visibility</p:attrName>
                                        </p:attrNameLst>
                                      </p:cBhvr>
                                      <p:to>
                                        <p:strVal val="visible"/>
                                      </p:to>
                                    </p:set>
                                    <p:animEffect filter="fade" transition="in">
                                      <p:cBhvr>
                                        <p:cTn dur="1000"/>
                                        <p:tgtEl>
                                          <p:spTgt spid="38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xEl>
                                              <p:pRg end="4" st="4"/>
                                            </p:txEl>
                                          </p:spTgt>
                                        </p:tgtEl>
                                        <p:attrNameLst>
                                          <p:attrName>style.visibility</p:attrName>
                                        </p:attrNameLst>
                                      </p:cBhvr>
                                      <p:to>
                                        <p:strVal val="visible"/>
                                      </p:to>
                                    </p:set>
                                    <p:animEffect filter="fade" transition="in">
                                      <p:cBhvr>
                                        <p:cTn dur="1000"/>
                                        <p:tgtEl>
                                          <p:spTgt spid="38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71"/>
          <p:cNvSpPr txBox="1"/>
          <p:nvPr>
            <p:ph type="title"/>
          </p:nvPr>
        </p:nvSpPr>
        <p:spPr>
          <a:xfrm>
            <a:off x="311700" y="120325"/>
            <a:ext cx="8520600" cy="4692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QUESTIONS TO THINK ABOUT AS WE READ...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have people with power often assumed they are better or superior?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the relationship between power and race?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2"/>
          <p:cNvSpPr txBox="1"/>
          <p:nvPr>
            <p:ph type="title"/>
          </p:nvPr>
        </p:nvSpPr>
        <p:spPr>
          <a:xfrm>
            <a:off x="311700" y="-1011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British Museum Fast Facts</a:t>
            </a:r>
            <a:endParaRPr/>
          </a:p>
        </p:txBody>
      </p:sp>
      <p:sp>
        <p:nvSpPr>
          <p:cNvPr id="395" name="Google Shape;395;p72"/>
          <p:cNvSpPr txBox="1"/>
          <p:nvPr>
            <p:ph idx="1" type="body"/>
          </p:nvPr>
        </p:nvSpPr>
        <p:spPr>
          <a:xfrm>
            <a:off x="182625" y="547225"/>
            <a:ext cx="48615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Our next reading is about the British Museum.</a:t>
            </a:r>
            <a:endParaRPr sz="2200"/>
          </a:p>
          <a:p>
            <a:pPr indent="-368300" lvl="0" marL="457200" rtl="0" algn="l">
              <a:spcBef>
                <a:spcPts val="1200"/>
              </a:spcBef>
              <a:spcAft>
                <a:spcPts val="0"/>
              </a:spcAft>
              <a:buSzPts val="2200"/>
              <a:buChar char="●"/>
            </a:pPr>
            <a:r>
              <a:rPr lang="en" sz="2200"/>
              <a:t>Located in </a:t>
            </a:r>
            <a:r>
              <a:rPr lang="en" sz="2200"/>
              <a:t>London, England.</a:t>
            </a:r>
            <a:endParaRPr sz="2200"/>
          </a:p>
          <a:p>
            <a:pPr indent="-368300" lvl="0" marL="457200" rtl="0" algn="l">
              <a:spcBef>
                <a:spcPts val="0"/>
              </a:spcBef>
              <a:spcAft>
                <a:spcPts val="0"/>
              </a:spcAft>
              <a:buSzPts val="2200"/>
              <a:buChar char="●"/>
            </a:pPr>
            <a:r>
              <a:rPr lang="en" sz="2200"/>
              <a:t>One of the largest and oldest museums in the world. </a:t>
            </a:r>
            <a:endParaRPr sz="2200"/>
          </a:p>
          <a:p>
            <a:pPr indent="-368300" lvl="0" marL="457200" rtl="0" algn="l">
              <a:spcBef>
                <a:spcPts val="0"/>
              </a:spcBef>
              <a:spcAft>
                <a:spcPts val="0"/>
              </a:spcAft>
              <a:buSzPts val="2200"/>
              <a:buChar char="●"/>
            </a:pPr>
            <a:r>
              <a:rPr lang="en" sz="2200"/>
              <a:t>It has objects from all over the world, many taken by the British Empire during colonialism 200-400 years ago.</a:t>
            </a:r>
            <a:endParaRPr sz="2200"/>
          </a:p>
          <a:p>
            <a:pPr indent="-368300" lvl="0" marL="457200" rtl="0" algn="l">
              <a:spcBef>
                <a:spcPts val="0"/>
              </a:spcBef>
              <a:spcAft>
                <a:spcPts val="0"/>
              </a:spcAft>
              <a:buSzPts val="2200"/>
              <a:buChar char="●"/>
            </a:pPr>
            <a:r>
              <a:rPr lang="en" sz="2200"/>
              <a:t>It was created BEFORE the U.S. was even a country.</a:t>
            </a:r>
            <a:endParaRPr sz="2200"/>
          </a:p>
        </p:txBody>
      </p:sp>
      <p:pic>
        <p:nvPicPr>
          <p:cNvPr id="396" name="Google Shape;396;p72"/>
          <p:cNvPicPr preferRelativeResize="0"/>
          <p:nvPr/>
        </p:nvPicPr>
        <p:blipFill>
          <a:blip r:embed="rId3">
            <a:alphaModFix/>
          </a:blip>
          <a:stretch>
            <a:fillRect/>
          </a:stretch>
        </p:blipFill>
        <p:spPr>
          <a:xfrm>
            <a:off x="5354350" y="2340975"/>
            <a:ext cx="3789650" cy="2842250"/>
          </a:xfrm>
          <a:prstGeom prst="rect">
            <a:avLst/>
          </a:prstGeom>
          <a:noFill/>
          <a:ln>
            <a:noFill/>
          </a:ln>
        </p:spPr>
      </p:pic>
      <p:pic>
        <p:nvPicPr>
          <p:cNvPr id="397" name="Google Shape;397;p72"/>
          <p:cNvPicPr preferRelativeResize="0"/>
          <p:nvPr/>
        </p:nvPicPr>
        <p:blipFill>
          <a:blip r:embed="rId4">
            <a:alphaModFix/>
          </a:blip>
          <a:stretch>
            <a:fillRect/>
          </a:stretch>
        </p:blipFill>
        <p:spPr>
          <a:xfrm>
            <a:off x="5444071" y="0"/>
            <a:ext cx="2448801" cy="3058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Effect filter="fade" transition="in">
                                      <p:cBhvr>
                                        <p:cTn dur="1000"/>
                                        <p:tgtEl>
                                          <p:spTgt spid="3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animEffect filter="fade" transition="in">
                                      <p:cBhvr>
                                        <p:cTn dur="1000"/>
                                        <p:tgtEl>
                                          <p:spTgt spid="3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animEffect filter="fade" transition="in">
                                      <p:cBhvr>
                                        <p:cTn dur="1000"/>
                                        <p:tgtEl>
                                          <p:spTgt spid="3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3" st="3"/>
                                            </p:txEl>
                                          </p:spTgt>
                                        </p:tgtEl>
                                        <p:attrNameLst>
                                          <p:attrName>style.visibility</p:attrName>
                                        </p:attrNameLst>
                                      </p:cBhvr>
                                      <p:to>
                                        <p:strVal val="visible"/>
                                      </p:to>
                                    </p:set>
                                    <p:animEffect filter="fade" transition="in">
                                      <p:cBhvr>
                                        <p:cTn dur="1000"/>
                                        <p:tgtEl>
                                          <p:spTgt spid="39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4" st="4"/>
                                            </p:txEl>
                                          </p:spTgt>
                                        </p:tgtEl>
                                        <p:attrNameLst>
                                          <p:attrName>style.visibility</p:attrName>
                                        </p:attrNameLst>
                                      </p:cBhvr>
                                      <p:to>
                                        <p:strVal val="visible"/>
                                      </p:to>
                                    </p:set>
                                    <p:animEffect filter="fade" transition="in">
                                      <p:cBhvr>
                                        <p:cTn dur="1000"/>
                                        <p:tgtEl>
                                          <p:spTgt spid="39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7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Summarizing Texts</a:t>
            </a:r>
            <a:endParaRPr/>
          </a:p>
        </p:txBody>
      </p:sp>
      <p:sp>
        <p:nvSpPr>
          <p:cNvPr id="403" name="Google Shape;403;p73"/>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With your table partner...</a:t>
            </a:r>
            <a:endParaRPr sz="2400"/>
          </a:p>
          <a:p>
            <a:pPr indent="-381000" lvl="0" marL="457200" rtl="0" algn="l">
              <a:spcBef>
                <a:spcPts val="1200"/>
              </a:spcBef>
              <a:spcAft>
                <a:spcPts val="0"/>
              </a:spcAft>
              <a:buSzPts val="2400"/>
              <a:buAutoNum type="arabicPeriod"/>
            </a:pPr>
            <a:r>
              <a:rPr lang="en" sz="2400"/>
              <a:t>One partner r</a:t>
            </a:r>
            <a:r>
              <a:rPr lang="en" sz="2400"/>
              <a:t>eads </a:t>
            </a:r>
            <a:r>
              <a:rPr lang="en" sz="2400"/>
              <a:t>paragraph out loud. Circle any confusing words.</a:t>
            </a:r>
            <a:endParaRPr sz="2400"/>
          </a:p>
          <a:p>
            <a:pPr indent="-381000" lvl="0" marL="457200" rtl="0" algn="l">
              <a:spcBef>
                <a:spcPts val="0"/>
              </a:spcBef>
              <a:spcAft>
                <a:spcPts val="0"/>
              </a:spcAft>
              <a:buSzPts val="2400"/>
              <a:buAutoNum type="arabicPeriod"/>
            </a:pPr>
            <a:r>
              <a:rPr lang="en" sz="2400"/>
              <a:t>Second partner reads paragraph again. </a:t>
            </a:r>
            <a:r>
              <a:rPr lang="en" sz="2400" u="sng"/>
              <a:t>Underline</a:t>
            </a:r>
            <a:r>
              <a:rPr lang="en" sz="2400"/>
              <a:t> main topics and arguments.</a:t>
            </a:r>
            <a:endParaRPr sz="2400"/>
          </a:p>
          <a:p>
            <a:pPr indent="-381000" lvl="0" marL="457200" rtl="0" algn="l">
              <a:spcBef>
                <a:spcPts val="0"/>
              </a:spcBef>
              <a:spcAft>
                <a:spcPts val="0"/>
              </a:spcAft>
              <a:buSzPts val="2400"/>
              <a:buAutoNum type="arabicPeriod"/>
            </a:pPr>
            <a:r>
              <a:rPr lang="en" sz="2400"/>
              <a:t>Discuss what you think the main idea is, then write it </a:t>
            </a:r>
            <a:r>
              <a:rPr i="1" lang="en" sz="2400"/>
              <a:t>in your own words</a:t>
            </a:r>
            <a:r>
              <a:rPr lang="en" sz="2400"/>
              <a:t>.</a:t>
            </a:r>
            <a:endParaRPr sz="2400"/>
          </a:p>
        </p:txBody>
      </p:sp>
      <p:sp>
        <p:nvSpPr>
          <p:cNvPr id="404" name="Google Shape;404;p73"/>
          <p:cNvSpPr/>
          <p:nvPr/>
        </p:nvSpPr>
        <p:spPr>
          <a:xfrm>
            <a:off x="6417550" y="1836275"/>
            <a:ext cx="908700" cy="493200"/>
          </a:xfrm>
          <a:prstGeom prst="ellipse">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xEl>
                                              <p:pRg end="0" st="0"/>
                                            </p:txEl>
                                          </p:spTgt>
                                        </p:tgtEl>
                                        <p:attrNameLst>
                                          <p:attrName>style.visibility</p:attrName>
                                        </p:attrNameLst>
                                      </p:cBhvr>
                                      <p:to>
                                        <p:strVal val="visible"/>
                                      </p:to>
                                    </p:set>
                                    <p:animEffect filter="fade" transition="in">
                                      <p:cBhvr>
                                        <p:cTn dur="1000"/>
                                        <p:tgtEl>
                                          <p:spTgt spid="4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xEl>
                                              <p:pRg end="1" st="1"/>
                                            </p:txEl>
                                          </p:spTgt>
                                        </p:tgtEl>
                                        <p:attrNameLst>
                                          <p:attrName>style.visibility</p:attrName>
                                        </p:attrNameLst>
                                      </p:cBhvr>
                                      <p:to>
                                        <p:strVal val="visible"/>
                                      </p:to>
                                    </p:set>
                                    <p:animEffect filter="fade" transition="in">
                                      <p:cBhvr>
                                        <p:cTn dur="1000"/>
                                        <p:tgtEl>
                                          <p:spTgt spid="4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xEl>
                                              <p:pRg end="2" st="2"/>
                                            </p:txEl>
                                          </p:spTgt>
                                        </p:tgtEl>
                                        <p:attrNameLst>
                                          <p:attrName>style.visibility</p:attrName>
                                        </p:attrNameLst>
                                      </p:cBhvr>
                                      <p:to>
                                        <p:strVal val="visible"/>
                                      </p:to>
                                    </p:set>
                                    <p:animEffect filter="fade" transition="in">
                                      <p:cBhvr>
                                        <p:cTn dur="1000"/>
                                        <p:tgtEl>
                                          <p:spTgt spid="4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xEl>
                                              <p:pRg end="3" st="3"/>
                                            </p:txEl>
                                          </p:spTgt>
                                        </p:tgtEl>
                                        <p:attrNameLst>
                                          <p:attrName>style.visibility</p:attrName>
                                        </p:attrNameLst>
                                      </p:cBhvr>
                                      <p:to>
                                        <p:strVal val="visible"/>
                                      </p:to>
                                    </p:set>
                                    <p:animEffect filter="fade" transition="in">
                                      <p:cBhvr>
                                        <p:cTn dur="1000"/>
                                        <p:tgtEl>
                                          <p:spTgt spid="40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Debrief</a:t>
            </a:r>
            <a:endParaRPr/>
          </a:p>
        </p:txBody>
      </p:sp>
      <p:sp>
        <p:nvSpPr>
          <p:cNvPr id="410" name="Google Shape;410;p7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What is the author’s opinion of the British Museum?</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What do dominant </a:t>
            </a:r>
            <a:r>
              <a:rPr lang="en" sz="2400"/>
              <a:t>societies with power tend to do?</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What does Saini mean when she says that ‘history is never over’?</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75"/>
          <p:cNvSpPr txBox="1"/>
          <p:nvPr>
            <p:ph type="title"/>
          </p:nvPr>
        </p:nvSpPr>
        <p:spPr>
          <a:xfrm>
            <a:off x="311700" y="11540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Reading Diagnostic</a:t>
            </a:r>
            <a:endParaRPr/>
          </a:p>
        </p:txBody>
      </p:sp>
      <p:sp>
        <p:nvSpPr>
          <p:cNvPr id="416" name="Google Shape;416;p75"/>
          <p:cNvSpPr txBox="1"/>
          <p:nvPr>
            <p:ph idx="1" type="body"/>
          </p:nvPr>
        </p:nvSpPr>
        <p:spPr>
          <a:xfrm>
            <a:off x="311700" y="824175"/>
            <a:ext cx="85206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 sz="2000"/>
              <a:t>In order to be the most helpful to you, I need to know more about your skills and your learning.</a:t>
            </a:r>
            <a:endParaRPr sz="2000"/>
          </a:p>
          <a:p>
            <a:pPr indent="0" lvl="0" marL="0" rtl="0" algn="l">
              <a:lnSpc>
                <a:spcPct val="105000"/>
              </a:lnSpc>
              <a:spcBef>
                <a:spcPts val="1200"/>
              </a:spcBef>
              <a:spcAft>
                <a:spcPts val="0"/>
              </a:spcAft>
              <a:buNone/>
            </a:pPr>
            <a:r>
              <a:t/>
            </a:r>
            <a:endParaRPr sz="2000"/>
          </a:p>
          <a:p>
            <a:pPr indent="0" lvl="0" marL="0" rtl="0" algn="l">
              <a:lnSpc>
                <a:spcPct val="105000"/>
              </a:lnSpc>
              <a:spcBef>
                <a:spcPts val="1200"/>
              </a:spcBef>
              <a:spcAft>
                <a:spcPts val="0"/>
              </a:spcAft>
              <a:buNone/>
            </a:pPr>
            <a:r>
              <a:rPr lang="en" sz="2000"/>
              <a:t>We are all different people, so we are all going to have different skills, beliefs, and attitudes about reading.</a:t>
            </a:r>
            <a:endParaRPr sz="2000"/>
          </a:p>
          <a:p>
            <a:pPr indent="0" lvl="0" marL="0" rtl="0" algn="l">
              <a:lnSpc>
                <a:spcPct val="105000"/>
              </a:lnSpc>
              <a:spcBef>
                <a:spcPts val="1200"/>
              </a:spcBef>
              <a:spcAft>
                <a:spcPts val="0"/>
              </a:spcAft>
              <a:buNone/>
            </a:pPr>
            <a:r>
              <a:t/>
            </a:r>
            <a:endParaRPr sz="2000"/>
          </a:p>
          <a:p>
            <a:pPr indent="0" lvl="0" marL="0" rtl="0" algn="l">
              <a:lnSpc>
                <a:spcPct val="105000"/>
              </a:lnSpc>
              <a:spcBef>
                <a:spcPts val="1200"/>
              </a:spcBef>
              <a:spcAft>
                <a:spcPts val="0"/>
              </a:spcAft>
              <a:buNone/>
            </a:pPr>
            <a:r>
              <a:rPr lang="en" sz="2000"/>
              <a:t>What is your relationship to reading?</a:t>
            </a:r>
            <a:endParaRPr sz="2000"/>
          </a:p>
          <a:p>
            <a:pPr indent="0" lvl="0" marL="0" rtl="0" algn="l">
              <a:lnSpc>
                <a:spcPct val="105000"/>
              </a:lnSpc>
              <a:spcBef>
                <a:spcPts val="1200"/>
              </a:spcBef>
              <a:spcAft>
                <a:spcPts val="0"/>
              </a:spcAft>
              <a:buNone/>
            </a:pPr>
            <a:r>
              <a:t/>
            </a:r>
            <a:endParaRPr sz="2000"/>
          </a:p>
          <a:p>
            <a:pPr indent="0" lvl="0" marL="0" rtl="0" algn="l">
              <a:lnSpc>
                <a:spcPct val="105000"/>
              </a:lnSpc>
              <a:spcBef>
                <a:spcPts val="1200"/>
              </a:spcBef>
              <a:spcAft>
                <a:spcPts val="0"/>
              </a:spcAft>
              <a:buNone/>
            </a:pPr>
            <a:r>
              <a:rPr lang="en" sz="2000"/>
              <a:t>This assignment will be graded on </a:t>
            </a:r>
            <a:r>
              <a:rPr b="1" lang="en" sz="2000"/>
              <a:t>completion</a:t>
            </a:r>
            <a:r>
              <a:rPr lang="en" sz="2000"/>
              <a:t>. You will get full credit if you do it!</a:t>
            </a:r>
            <a:endParaRPr sz="2000"/>
          </a:p>
          <a:p>
            <a:pPr indent="0" lvl="0" marL="0" rtl="0" algn="l">
              <a:lnSpc>
                <a:spcPct val="105000"/>
              </a:lnSpc>
              <a:spcBef>
                <a:spcPts val="1200"/>
              </a:spcBef>
              <a:spcAft>
                <a:spcPts val="1200"/>
              </a:spcAft>
              <a:buNone/>
            </a:pPr>
            <a:r>
              <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animEffect filter="fade" transition="in">
                                      <p:cBhvr>
                                        <p:cTn dur="1000"/>
                                        <p:tgtEl>
                                          <p:spTgt spid="4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animEffect filter="fade" transition="in">
                                      <p:cBhvr>
                                        <p:cTn dur="1000"/>
                                        <p:tgtEl>
                                          <p:spTgt spid="4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2" st="2"/>
                                            </p:txEl>
                                          </p:spTgt>
                                        </p:tgtEl>
                                        <p:attrNameLst>
                                          <p:attrName>style.visibility</p:attrName>
                                        </p:attrNameLst>
                                      </p:cBhvr>
                                      <p:to>
                                        <p:strVal val="visible"/>
                                      </p:to>
                                    </p:set>
                                    <p:animEffect filter="fade" transition="in">
                                      <p:cBhvr>
                                        <p:cTn dur="1000"/>
                                        <p:tgtEl>
                                          <p:spTgt spid="4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3" st="3"/>
                                            </p:txEl>
                                          </p:spTgt>
                                        </p:tgtEl>
                                        <p:attrNameLst>
                                          <p:attrName>style.visibility</p:attrName>
                                        </p:attrNameLst>
                                      </p:cBhvr>
                                      <p:to>
                                        <p:strVal val="visible"/>
                                      </p:to>
                                    </p:set>
                                    <p:animEffect filter="fade" transition="in">
                                      <p:cBhvr>
                                        <p:cTn dur="1000"/>
                                        <p:tgtEl>
                                          <p:spTgt spid="4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4" st="4"/>
                                            </p:txEl>
                                          </p:spTgt>
                                        </p:tgtEl>
                                        <p:attrNameLst>
                                          <p:attrName>style.visibility</p:attrName>
                                        </p:attrNameLst>
                                      </p:cBhvr>
                                      <p:to>
                                        <p:strVal val="visible"/>
                                      </p:to>
                                    </p:set>
                                    <p:animEffect filter="fade" transition="in">
                                      <p:cBhvr>
                                        <p:cTn dur="1000"/>
                                        <p:tgtEl>
                                          <p:spTgt spid="4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5" st="5"/>
                                            </p:txEl>
                                          </p:spTgt>
                                        </p:tgtEl>
                                        <p:attrNameLst>
                                          <p:attrName>style.visibility</p:attrName>
                                        </p:attrNameLst>
                                      </p:cBhvr>
                                      <p:to>
                                        <p:strVal val="visible"/>
                                      </p:to>
                                    </p:set>
                                    <p:animEffect filter="fade" transition="in">
                                      <p:cBhvr>
                                        <p:cTn dur="1000"/>
                                        <p:tgtEl>
                                          <p:spTgt spid="4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6" st="6"/>
                                            </p:txEl>
                                          </p:spTgt>
                                        </p:tgtEl>
                                        <p:attrNameLst>
                                          <p:attrName>style.visibility</p:attrName>
                                        </p:attrNameLst>
                                      </p:cBhvr>
                                      <p:to>
                                        <p:strVal val="visible"/>
                                      </p:to>
                                    </p:set>
                                    <p:animEffect filter="fade" transition="in">
                                      <p:cBhvr>
                                        <p:cTn dur="1000"/>
                                        <p:tgtEl>
                                          <p:spTgt spid="41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7" st="7"/>
                                            </p:txEl>
                                          </p:spTgt>
                                        </p:tgtEl>
                                        <p:attrNameLst>
                                          <p:attrName>style.visibility</p:attrName>
                                        </p:attrNameLst>
                                      </p:cBhvr>
                                      <p:to>
                                        <p:strVal val="visible"/>
                                      </p:to>
                                    </p:set>
                                    <p:animEffect filter="fade" transition="in">
                                      <p:cBhvr>
                                        <p:cTn dur="1000"/>
                                        <p:tgtEl>
                                          <p:spTgt spid="41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4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1 Minute Turn and Talk</a:t>
            </a:r>
            <a:endParaRPr/>
          </a:p>
        </p:txBody>
      </p:sp>
      <p:sp>
        <p:nvSpPr>
          <p:cNvPr id="175" name="Google Shape;175;p4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AutoNum type="arabicPeriod"/>
            </a:pPr>
            <a:r>
              <a:rPr lang="en" sz="2100"/>
              <a:t>What do you miss about summer?</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t/>
            </a:r>
            <a:endParaRPr sz="2100"/>
          </a:p>
          <a:p>
            <a:pPr indent="0" lvl="0" marL="0" rtl="0" algn="l">
              <a:spcBef>
                <a:spcPts val="1200"/>
              </a:spcBef>
              <a:spcAft>
                <a:spcPts val="1200"/>
              </a:spcAft>
              <a:buNone/>
            </a:pPr>
            <a:r>
              <a:t/>
            </a:r>
            <a:endParaRPr sz="2100"/>
          </a:p>
        </p:txBody>
      </p:sp>
      <p:pic>
        <p:nvPicPr>
          <p:cNvPr id="176" name="Google Shape;176;p40"/>
          <p:cNvPicPr preferRelativeResize="0"/>
          <p:nvPr/>
        </p:nvPicPr>
        <p:blipFill>
          <a:blip r:embed="rId3">
            <a:alphaModFix/>
          </a:blip>
          <a:stretch>
            <a:fillRect/>
          </a:stretch>
        </p:blipFill>
        <p:spPr>
          <a:xfrm>
            <a:off x="5469350" y="1388650"/>
            <a:ext cx="3594426" cy="35944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7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Google Classroom 11A</a:t>
            </a:r>
            <a:endParaRPr/>
          </a:p>
        </p:txBody>
      </p:sp>
      <p:sp>
        <p:nvSpPr>
          <p:cNvPr id="422" name="Google Shape;422;p7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Add class and use code: </a:t>
            </a:r>
            <a:endParaRPr sz="2600"/>
          </a:p>
          <a:p>
            <a:pPr indent="0" lvl="0" marL="0" rtl="0" algn="l">
              <a:spcBef>
                <a:spcPts val="1200"/>
              </a:spcBef>
              <a:spcAft>
                <a:spcPts val="0"/>
              </a:spcAft>
              <a:buNone/>
            </a:pPr>
            <a:r>
              <a:t/>
            </a:r>
            <a:endParaRPr sz="2600"/>
          </a:p>
          <a:p>
            <a:pPr indent="0" lvl="0" marL="0" rtl="0" algn="l">
              <a:spcBef>
                <a:spcPts val="1200"/>
              </a:spcBef>
              <a:spcAft>
                <a:spcPts val="0"/>
              </a:spcAft>
              <a:buNone/>
            </a:pPr>
            <a:r>
              <a:rPr lang="en" sz="2600"/>
              <a:t>Then open the Reading Diagnostic Assignment and begin working. </a:t>
            </a:r>
            <a:endParaRPr sz="2600"/>
          </a:p>
          <a:p>
            <a:pPr indent="0" lvl="0" marL="0" rtl="0" algn="l">
              <a:spcBef>
                <a:spcPts val="1200"/>
              </a:spcBef>
              <a:spcAft>
                <a:spcPts val="0"/>
              </a:spcAft>
              <a:buNone/>
            </a:pPr>
            <a:r>
              <a:t/>
            </a:r>
            <a:endParaRPr sz="2600"/>
          </a:p>
          <a:p>
            <a:pPr indent="0" lvl="0" marL="0" rtl="0" algn="l">
              <a:spcBef>
                <a:spcPts val="1200"/>
              </a:spcBef>
              <a:spcAft>
                <a:spcPts val="1200"/>
              </a:spcAft>
              <a:buNone/>
            </a:pPr>
            <a:r>
              <a:rPr lang="en" sz="2600"/>
              <a:t>It is due at the end of class today.</a:t>
            </a:r>
            <a:endParaRPr sz="2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Google Classroom 11B</a:t>
            </a:r>
            <a:endParaRPr/>
          </a:p>
        </p:txBody>
      </p:sp>
      <p:sp>
        <p:nvSpPr>
          <p:cNvPr id="428" name="Google Shape;428;p7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Add class and use code: </a:t>
            </a:r>
            <a:endParaRPr sz="2600"/>
          </a:p>
          <a:p>
            <a:pPr indent="0" lvl="0" marL="0" rtl="0" algn="l">
              <a:spcBef>
                <a:spcPts val="1200"/>
              </a:spcBef>
              <a:spcAft>
                <a:spcPts val="0"/>
              </a:spcAft>
              <a:buNone/>
            </a:pPr>
            <a:r>
              <a:t/>
            </a:r>
            <a:endParaRPr sz="2600"/>
          </a:p>
          <a:p>
            <a:pPr indent="0" lvl="0" marL="0" rtl="0" algn="l">
              <a:spcBef>
                <a:spcPts val="1200"/>
              </a:spcBef>
              <a:spcAft>
                <a:spcPts val="0"/>
              </a:spcAft>
              <a:buNone/>
            </a:pPr>
            <a:r>
              <a:rPr lang="en" sz="2600"/>
              <a:t>Then open the Reading Diagnostic Assignment and begin working. </a:t>
            </a:r>
            <a:endParaRPr sz="2600"/>
          </a:p>
          <a:p>
            <a:pPr indent="0" lvl="0" marL="0" rtl="0" algn="l">
              <a:spcBef>
                <a:spcPts val="1200"/>
              </a:spcBef>
              <a:spcAft>
                <a:spcPts val="0"/>
              </a:spcAft>
              <a:buNone/>
            </a:pPr>
            <a:r>
              <a:t/>
            </a:r>
            <a:endParaRPr sz="2600"/>
          </a:p>
          <a:p>
            <a:pPr indent="0" lvl="0" marL="0" rtl="0" algn="l">
              <a:spcBef>
                <a:spcPts val="1200"/>
              </a:spcBef>
              <a:spcAft>
                <a:spcPts val="1200"/>
              </a:spcAft>
              <a:buNone/>
            </a:pPr>
            <a:r>
              <a:rPr lang="en" sz="2600"/>
              <a:t>It is due at the end of class today.</a:t>
            </a:r>
            <a:endParaRPr sz="2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Reading Diagnostic</a:t>
            </a:r>
            <a:endParaRPr/>
          </a:p>
        </p:txBody>
      </p:sp>
      <p:sp>
        <p:nvSpPr>
          <p:cNvPr id="434" name="Google Shape;434;p78"/>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If you finish early, return your computer to the cart and plug it in.</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rPr lang="en" sz="3000"/>
              <a:t>Then, you can decorate/stylize your name tent. Don’t disrupt others, they are still working on their assignment!</a:t>
            </a:r>
            <a:endParaRPr sz="3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9"/>
          <p:cNvSpPr txBox="1"/>
          <p:nvPr>
            <p:ph type="title"/>
          </p:nvPr>
        </p:nvSpPr>
        <p:spPr>
          <a:xfrm>
            <a:off x="773700" y="396225"/>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500"/>
              <a:t>Week 1, Day 3</a:t>
            </a:r>
            <a:endParaRPr sz="5500"/>
          </a:p>
        </p:txBody>
      </p:sp>
      <p:pic>
        <p:nvPicPr>
          <p:cNvPr id="440" name="Google Shape;440;p79"/>
          <p:cNvPicPr preferRelativeResize="0"/>
          <p:nvPr/>
        </p:nvPicPr>
        <p:blipFill>
          <a:blip r:embed="rId3">
            <a:alphaModFix/>
          </a:blip>
          <a:stretch>
            <a:fillRect/>
          </a:stretch>
        </p:blipFill>
        <p:spPr>
          <a:xfrm>
            <a:off x="2289938" y="1588525"/>
            <a:ext cx="4564125" cy="3674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80"/>
          <p:cNvSpPr txBox="1"/>
          <p:nvPr>
            <p:ph type="title"/>
          </p:nvPr>
        </p:nvSpPr>
        <p:spPr>
          <a:xfrm>
            <a:off x="3072100" y="875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446" name="Google Shape;446;p80"/>
          <p:cNvSpPr txBox="1"/>
          <p:nvPr>
            <p:ph idx="1" type="body"/>
          </p:nvPr>
        </p:nvSpPr>
        <p:spPr>
          <a:xfrm>
            <a:off x="311700" y="996850"/>
            <a:ext cx="49509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Are you patriotic to America? Why or why not?</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As people who live in America, do we owe America anything?</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Patriotic</a:t>
            </a:r>
            <a:r>
              <a:rPr lang="en" sz="2400"/>
              <a:t>: being devoted and loyal to one’s country.</a:t>
            </a:r>
            <a:endParaRPr sz="2400"/>
          </a:p>
          <a:p>
            <a:pPr indent="0" lvl="0" marL="0" rtl="0" algn="l">
              <a:spcBef>
                <a:spcPts val="1200"/>
              </a:spcBef>
              <a:spcAft>
                <a:spcPts val="1200"/>
              </a:spcAft>
              <a:buNone/>
            </a:pPr>
            <a:r>
              <a:t/>
            </a:r>
            <a:endParaRPr sz="2400"/>
          </a:p>
        </p:txBody>
      </p:sp>
      <p:pic>
        <p:nvPicPr>
          <p:cNvPr id="447" name="Google Shape;447;p80"/>
          <p:cNvPicPr preferRelativeResize="0"/>
          <p:nvPr/>
        </p:nvPicPr>
        <p:blipFill>
          <a:blip r:embed="rId3">
            <a:alphaModFix/>
          </a:blip>
          <a:stretch>
            <a:fillRect/>
          </a:stretch>
        </p:blipFill>
        <p:spPr>
          <a:xfrm>
            <a:off x="5405334" y="1225225"/>
            <a:ext cx="3738665" cy="2104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81"/>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453" name="Google Shape;453;p8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can explain the expectations of this class and identify the main ideas in “The Idea of America”.</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a:t>
            </a:r>
            <a:r>
              <a:rPr lang="en"/>
              <a:t> can accurately summarize the main ideas of paragraphs.</a:t>
            </a:r>
            <a:endParaRPr/>
          </a:p>
          <a:p>
            <a:pPr indent="0" lvl="0" marL="0" rtl="0" algn="l">
              <a:spcBef>
                <a:spcPts val="1200"/>
              </a:spcBef>
              <a:spcAft>
                <a:spcPts val="1200"/>
              </a:spcAft>
              <a:buNone/>
            </a:pPr>
            <a:r>
              <a:t/>
            </a:r>
            <a:endParaRPr/>
          </a:p>
        </p:txBody>
      </p:sp>
      <p:pic>
        <p:nvPicPr>
          <p:cNvPr id="454" name="Google Shape;454;p81"/>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455" name="Google Shape;455;p81"/>
          <p:cNvSpPr txBox="1"/>
          <p:nvPr>
            <p:ph idx="1" type="subTitle"/>
          </p:nvPr>
        </p:nvSpPr>
        <p:spPr>
          <a:xfrm>
            <a:off x="265500" y="1234975"/>
            <a:ext cx="41961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 </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Syllabus Drop</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Idea of America Reading</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Mindful Minute</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Dinner Table Discussions</a:t>
            </a:r>
            <a:endParaRPr sz="3000">
              <a:solidFill>
                <a:srgbClr val="EFEFEF"/>
              </a:solidFill>
            </a:endParaRPr>
          </a:p>
          <a:p>
            <a:pPr indent="0" lvl="0" marL="0" rtl="0" algn="l">
              <a:spcBef>
                <a:spcPts val="0"/>
              </a:spcBef>
              <a:spcAft>
                <a:spcPts val="0"/>
              </a:spcAft>
              <a:buNone/>
            </a:pPr>
            <a:r>
              <a:t/>
            </a:r>
            <a:endParaRPr sz="3000">
              <a:solidFill>
                <a:srgbClr val="EFEFE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8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Syllabus Drop</a:t>
            </a:r>
            <a:endParaRPr/>
          </a:p>
        </p:txBody>
      </p:sp>
      <p:sp>
        <p:nvSpPr>
          <p:cNvPr id="461" name="Google Shape;461;p8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In the margins,</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Write at least 2 observations</a:t>
            </a:r>
            <a:endParaRPr sz="2400"/>
          </a:p>
          <a:p>
            <a:pPr indent="0" lvl="0" marL="0" rtl="0" algn="l">
              <a:spcBef>
                <a:spcPts val="1200"/>
              </a:spcBef>
              <a:spcAft>
                <a:spcPts val="1200"/>
              </a:spcAft>
              <a:buNone/>
            </a:pPr>
            <a:r>
              <a:rPr lang="en" sz="2400"/>
              <a:t>Ask at least 1 question</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8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4 Point Grading</a:t>
            </a:r>
            <a:endParaRPr/>
          </a:p>
        </p:txBody>
      </p:sp>
      <p:graphicFrame>
        <p:nvGraphicFramePr>
          <p:cNvPr id="467" name="Google Shape;467;p83"/>
          <p:cNvGraphicFramePr/>
          <p:nvPr/>
        </p:nvGraphicFramePr>
        <p:xfrm>
          <a:off x="591575" y="1278375"/>
          <a:ext cx="3000000" cy="3000000"/>
        </p:xfrm>
        <a:graphic>
          <a:graphicData uri="http://schemas.openxmlformats.org/drawingml/2006/table">
            <a:tbl>
              <a:tblPr>
                <a:noFill/>
                <a:tableStyleId>{99AB00EF-324D-4742-9F05-565E16F4A74A}</a:tableStyleId>
              </a:tblPr>
              <a:tblGrid>
                <a:gridCol w="858450"/>
                <a:gridCol w="1093475"/>
                <a:gridCol w="6475450"/>
              </a:tblGrid>
              <a:tr h="396200">
                <a:tc>
                  <a:txBody>
                    <a:bodyPr/>
                    <a:lstStyle/>
                    <a:p>
                      <a:pPr indent="0" lvl="0" marL="0" rtl="0" algn="l">
                        <a:spcBef>
                          <a:spcPts val="0"/>
                        </a:spcBef>
                        <a:spcAft>
                          <a:spcPts val="0"/>
                        </a:spcAft>
                        <a:buNone/>
                      </a:pPr>
                      <a:r>
                        <a:rPr lang="en" sz="3000"/>
                        <a:t>4</a:t>
                      </a:r>
                      <a:endParaRPr sz="3000"/>
                    </a:p>
                  </a:txBody>
                  <a:tcPr marT="91425" marB="91425" marR="91425" marL="91425"/>
                </a:tc>
                <a:tc>
                  <a:txBody>
                    <a:bodyPr/>
                    <a:lstStyle/>
                    <a:p>
                      <a:pPr indent="0" lvl="0" marL="0" rtl="0" algn="l">
                        <a:spcBef>
                          <a:spcPts val="0"/>
                        </a:spcBef>
                        <a:spcAft>
                          <a:spcPts val="0"/>
                        </a:spcAft>
                        <a:buNone/>
                      </a:pPr>
                      <a:r>
                        <a:rPr lang="en" sz="3000"/>
                        <a:t>A</a:t>
                      </a:r>
                      <a:endParaRPr sz="3000"/>
                    </a:p>
                  </a:txBody>
                  <a:tcPr marT="91425" marB="91425" marR="91425" marL="91425"/>
                </a:tc>
                <a:tc>
                  <a:txBody>
                    <a:bodyPr/>
                    <a:lstStyle/>
                    <a:p>
                      <a:pPr indent="0" lvl="0" marL="0" rtl="0" algn="l">
                        <a:spcBef>
                          <a:spcPts val="0"/>
                        </a:spcBef>
                        <a:spcAft>
                          <a:spcPts val="0"/>
                        </a:spcAft>
                        <a:buNone/>
                      </a:pPr>
                      <a:r>
                        <a:rPr lang="en" sz="3000"/>
                        <a:t>Exceeding Mastery of Skill</a:t>
                      </a:r>
                      <a:endParaRPr sz="3000"/>
                    </a:p>
                  </a:txBody>
                  <a:tcPr marT="91425" marB="91425" marR="91425" marL="91425"/>
                </a:tc>
              </a:tr>
              <a:tr h="396200">
                <a:tc>
                  <a:txBody>
                    <a:bodyPr/>
                    <a:lstStyle/>
                    <a:p>
                      <a:pPr indent="0" lvl="0" marL="0" rtl="0" algn="l">
                        <a:spcBef>
                          <a:spcPts val="0"/>
                        </a:spcBef>
                        <a:spcAft>
                          <a:spcPts val="0"/>
                        </a:spcAft>
                        <a:buNone/>
                      </a:pPr>
                      <a:r>
                        <a:rPr lang="en" sz="3000"/>
                        <a:t>3</a:t>
                      </a:r>
                      <a:endParaRPr sz="3000"/>
                    </a:p>
                  </a:txBody>
                  <a:tcPr marT="91425" marB="91425" marR="91425" marL="91425"/>
                </a:tc>
                <a:tc>
                  <a:txBody>
                    <a:bodyPr/>
                    <a:lstStyle/>
                    <a:p>
                      <a:pPr indent="0" lvl="0" marL="0" rtl="0" algn="l">
                        <a:spcBef>
                          <a:spcPts val="0"/>
                        </a:spcBef>
                        <a:spcAft>
                          <a:spcPts val="0"/>
                        </a:spcAft>
                        <a:buNone/>
                      </a:pPr>
                      <a:r>
                        <a:rPr lang="en" sz="3000"/>
                        <a:t>B</a:t>
                      </a:r>
                      <a:endParaRPr sz="3000"/>
                    </a:p>
                  </a:txBody>
                  <a:tcPr marT="91425" marB="91425" marR="91425" marL="91425"/>
                </a:tc>
                <a:tc>
                  <a:txBody>
                    <a:bodyPr/>
                    <a:lstStyle/>
                    <a:p>
                      <a:pPr indent="0" lvl="0" marL="0" rtl="0" algn="l">
                        <a:spcBef>
                          <a:spcPts val="0"/>
                        </a:spcBef>
                        <a:spcAft>
                          <a:spcPts val="0"/>
                        </a:spcAft>
                        <a:buNone/>
                      </a:pPr>
                      <a:r>
                        <a:rPr lang="en" sz="3000"/>
                        <a:t>Meeting Mastery of Skill</a:t>
                      </a:r>
                      <a:endParaRPr sz="3000"/>
                    </a:p>
                  </a:txBody>
                  <a:tcPr marT="91425" marB="91425" marR="91425" marL="91425"/>
                </a:tc>
              </a:tr>
              <a:tr h="396200">
                <a:tc>
                  <a:txBody>
                    <a:bodyPr/>
                    <a:lstStyle/>
                    <a:p>
                      <a:pPr indent="0" lvl="0" marL="0" rtl="0" algn="l">
                        <a:spcBef>
                          <a:spcPts val="0"/>
                        </a:spcBef>
                        <a:spcAft>
                          <a:spcPts val="0"/>
                        </a:spcAft>
                        <a:buNone/>
                      </a:pPr>
                      <a:r>
                        <a:rPr lang="en" sz="3000"/>
                        <a:t>2</a:t>
                      </a:r>
                      <a:endParaRPr sz="3000"/>
                    </a:p>
                  </a:txBody>
                  <a:tcPr marT="91425" marB="91425" marR="91425" marL="91425"/>
                </a:tc>
                <a:tc>
                  <a:txBody>
                    <a:bodyPr/>
                    <a:lstStyle/>
                    <a:p>
                      <a:pPr indent="0" lvl="0" marL="0" rtl="0" algn="l">
                        <a:spcBef>
                          <a:spcPts val="0"/>
                        </a:spcBef>
                        <a:spcAft>
                          <a:spcPts val="0"/>
                        </a:spcAft>
                        <a:buNone/>
                      </a:pPr>
                      <a:r>
                        <a:rPr lang="en" sz="3000"/>
                        <a:t>C</a:t>
                      </a:r>
                      <a:endParaRPr sz="3000"/>
                    </a:p>
                  </a:txBody>
                  <a:tcPr marT="91425" marB="91425" marR="91425" marL="91425"/>
                </a:tc>
                <a:tc>
                  <a:txBody>
                    <a:bodyPr/>
                    <a:lstStyle/>
                    <a:p>
                      <a:pPr indent="0" lvl="0" marL="0" rtl="0" algn="l">
                        <a:spcBef>
                          <a:spcPts val="0"/>
                        </a:spcBef>
                        <a:spcAft>
                          <a:spcPts val="0"/>
                        </a:spcAft>
                        <a:buNone/>
                      </a:pPr>
                      <a:r>
                        <a:rPr lang="en" sz="3000"/>
                        <a:t>Approaching Mastery of Skill</a:t>
                      </a:r>
                      <a:endParaRPr sz="3000"/>
                    </a:p>
                  </a:txBody>
                  <a:tcPr marT="91425" marB="91425" marR="91425" marL="91425"/>
                </a:tc>
              </a:tr>
              <a:tr h="396200">
                <a:tc>
                  <a:txBody>
                    <a:bodyPr/>
                    <a:lstStyle/>
                    <a:p>
                      <a:pPr indent="0" lvl="0" marL="0" rtl="0" algn="l">
                        <a:spcBef>
                          <a:spcPts val="0"/>
                        </a:spcBef>
                        <a:spcAft>
                          <a:spcPts val="0"/>
                        </a:spcAft>
                        <a:buNone/>
                      </a:pPr>
                      <a:r>
                        <a:rPr lang="en" sz="3000"/>
                        <a:t>1</a:t>
                      </a:r>
                      <a:endParaRPr sz="3000"/>
                    </a:p>
                  </a:txBody>
                  <a:tcPr marT="91425" marB="91425" marR="91425" marL="91425"/>
                </a:tc>
                <a:tc>
                  <a:txBody>
                    <a:bodyPr/>
                    <a:lstStyle/>
                    <a:p>
                      <a:pPr indent="0" lvl="0" marL="0" rtl="0" algn="l">
                        <a:spcBef>
                          <a:spcPts val="0"/>
                        </a:spcBef>
                        <a:spcAft>
                          <a:spcPts val="0"/>
                        </a:spcAft>
                        <a:buNone/>
                      </a:pPr>
                      <a:r>
                        <a:rPr lang="en" sz="3000"/>
                        <a:t>D</a:t>
                      </a:r>
                      <a:endParaRPr sz="3000"/>
                    </a:p>
                  </a:txBody>
                  <a:tcPr marT="91425" marB="91425" marR="91425" marL="91425"/>
                </a:tc>
                <a:tc>
                  <a:txBody>
                    <a:bodyPr/>
                    <a:lstStyle/>
                    <a:p>
                      <a:pPr indent="0" lvl="0" marL="0" rtl="0" algn="l">
                        <a:spcBef>
                          <a:spcPts val="0"/>
                        </a:spcBef>
                        <a:spcAft>
                          <a:spcPts val="0"/>
                        </a:spcAft>
                        <a:buNone/>
                      </a:pPr>
                      <a:r>
                        <a:rPr lang="en" sz="3000"/>
                        <a:t>Beginning Mastery of Skill</a:t>
                      </a:r>
                      <a:endParaRPr sz="3000"/>
                    </a:p>
                  </a:txBody>
                  <a:tcPr marT="91425" marB="91425" marR="91425" marL="91425"/>
                </a:tc>
              </a:tr>
              <a:tr h="396200">
                <a:tc>
                  <a:txBody>
                    <a:bodyPr/>
                    <a:lstStyle/>
                    <a:p>
                      <a:pPr indent="0" lvl="0" marL="0" rtl="0" algn="l">
                        <a:spcBef>
                          <a:spcPts val="0"/>
                        </a:spcBef>
                        <a:spcAft>
                          <a:spcPts val="0"/>
                        </a:spcAft>
                        <a:buNone/>
                      </a:pPr>
                      <a:r>
                        <a:rPr lang="en" sz="3000"/>
                        <a:t>0</a:t>
                      </a:r>
                      <a:endParaRPr sz="3000"/>
                    </a:p>
                  </a:txBody>
                  <a:tcPr marT="91425" marB="91425" marR="91425" marL="91425"/>
                </a:tc>
                <a:tc>
                  <a:txBody>
                    <a:bodyPr/>
                    <a:lstStyle/>
                    <a:p>
                      <a:pPr indent="0" lvl="0" marL="0" rtl="0" algn="l">
                        <a:spcBef>
                          <a:spcPts val="0"/>
                        </a:spcBef>
                        <a:spcAft>
                          <a:spcPts val="0"/>
                        </a:spcAft>
                        <a:buNone/>
                      </a:pPr>
                      <a:r>
                        <a:rPr lang="en" sz="3000"/>
                        <a:t>F</a:t>
                      </a:r>
                      <a:endParaRPr sz="3000"/>
                    </a:p>
                  </a:txBody>
                  <a:tcPr marT="91425" marB="91425" marR="91425" marL="91425"/>
                </a:tc>
                <a:tc>
                  <a:txBody>
                    <a:bodyPr/>
                    <a:lstStyle/>
                    <a:p>
                      <a:pPr indent="0" lvl="0" marL="0" rtl="0" algn="l">
                        <a:spcBef>
                          <a:spcPts val="0"/>
                        </a:spcBef>
                        <a:spcAft>
                          <a:spcPts val="0"/>
                        </a:spcAft>
                        <a:buNone/>
                      </a:pPr>
                      <a:r>
                        <a:rPr lang="en" sz="3000"/>
                        <a:t>Incomplete/Missing</a:t>
                      </a:r>
                      <a:endParaRPr sz="3000"/>
                    </a:p>
                  </a:txBody>
                  <a:tcPr marT="91425" marB="91425" marR="91425" marL="91425"/>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4 Point Grading</a:t>
            </a:r>
            <a:endParaRPr/>
          </a:p>
        </p:txBody>
      </p:sp>
      <p:sp>
        <p:nvSpPr>
          <p:cNvPr id="473" name="Google Shape;473;p84"/>
          <p:cNvSpPr txBox="1"/>
          <p:nvPr/>
        </p:nvSpPr>
        <p:spPr>
          <a:xfrm>
            <a:off x="130325" y="1203175"/>
            <a:ext cx="6456900" cy="30000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Muli"/>
              <a:buAutoNum type="arabicPeriod"/>
            </a:pPr>
            <a:r>
              <a:rPr b="1" lang="en" sz="2500">
                <a:solidFill>
                  <a:schemeClr val="dk1"/>
                </a:solidFill>
                <a:latin typeface="Times New Roman"/>
                <a:ea typeface="Times New Roman"/>
                <a:cs typeface="Times New Roman"/>
                <a:sym typeface="Times New Roman"/>
              </a:rPr>
              <a:t>Summatives </a:t>
            </a:r>
            <a:r>
              <a:rPr lang="en" sz="2500">
                <a:solidFill>
                  <a:schemeClr val="dk1"/>
                </a:solidFill>
                <a:latin typeface="Times New Roman"/>
                <a:ea typeface="Times New Roman"/>
                <a:cs typeface="Times New Roman"/>
                <a:sym typeface="Times New Roman"/>
              </a:rPr>
              <a:t>(Tests, Certifications, </a:t>
            </a:r>
            <a:r>
              <a:rPr lang="en" sz="2500">
                <a:solidFill>
                  <a:schemeClr val="dk1"/>
                </a:solidFill>
                <a:latin typeface="Times New Roman"/>
                <a:ea typeface="Times New Roman"/>
                <a:cs typeface="Times New Roman"/>
                <a:sym typeface="Times New Roman"/>
              </a:rPr>
              <a:t>Projects</a:t>
            </a:r>
            <a:r>
              <a:rPr lang="en" sz="2500">
                <a:solidFill>
                  <a:schemeClr val="dk1"/>
                </a:solidFill>
                <a:latin typeface="Times New Roman"/>
                <a:ea typeface="Times New Roman"/>
                <a:cs typeface="Times New Roman"/>
                <a:sym typeface="Times New Roman"/>
              </a:rPr>
              <a:t>)</a:t>
            </a:r>
            <a:endParaRPr sz="25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Clr>
                <a:schemeClr val="dk1"/>
              </a:buClr>
              <a:buSzPts val="2500"/>
              <a:buFont typeface="Muli"/>
              <a:buAutoNum type="arabicPeriod"/>
            </a:pPr>
            <a:r>
              <a:rPr b="1" lang="en" sz="2500">
                <a:solidFill>
                  <a:schemeClr val="dk1"/>
                </a:solidFill>
                <a:latin typeface="Times New Roman"/>
                <a:ea typeface="Times New Roman"/>
                <a:cs typeface="Times New Roman"/>
                <a:sym typeface="Times New Roman"/>
              </a:rPr>
              <a:t>Formatives</a:t>
            </a:r>
            <a:r>
              <a:rPr lang="en" sz="2500">
                <a:solidFill>
                  <a:schemeClr val="dk1"/>
                </a:solidFill>
                <a:latin typeface="Times New Roman"/>
                <a:ea typeface="Times New Roman"/>
                <a:cs typeface="Times New Roman"/>
                <a:sym typeface="Times New Roman"/>
              </a:rPr>
              <a:t> (Quizzes, Short Writing Assignments, Discussions)</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Clr>
                <a:schemeClr val="dk1"/>
              </a:buClr>
              <a:buSzPts val="2500"/>
              <a:buFont typeface="Muli"/>
              <a:buAutoNum type="arabicPeriod"/>
            </a:pPr>
            <a:r>
              <a:rPr b="1" lang="en" sz="2500">
                <a:solidFill>
                  <a:schemeClr val="dk1"/>
                </a:solidFill>
                <a:latin typeface="Times New Roman"/>
                <a:ea typeface="Times New Roman"/>
                <a:cs typeface="Times New Roman"/>
                <a:sym typeface="Times New Roman"/>
              </a:rPr>
              <a:t>Exit Tickets	</a:t>
            </a:r>
            <a:r>
              <a:rPr lang="en" sz="2500">
                <a:solidFill>
                  <a:schemeClr val="dk1"/>
                </a:solidFill>
                <a:latin typeface="Times New Roman"/>
                <a:ea typeface="Times New Roman"/>
                <a:cs typeface="Times New Roman"/>
                <a:sym typeface="Times New Roman"/>
              </a:rPr>
              <a:t>							</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Clr>
                <a:schemeClr val="dk1"/>
              </a:buClr>
              <a:buSzPts val="2500"/>
              <a:buFont typeface="Muli"/>
              <a:buAutoNum type="arabicPeriod"/>
            </a:pPr>
            <a:r>
              <a:rPr b="1" lang="en" sz="2500">
                <a:solidFill>
                  <a:schemeClr val="dk1"/>
                </a:solidFill>
                <a:latin typeface="Times New Roman"/>
                <a:ea typeface="Times New Roman"/>
                <a:cs typeface="Times New Roman"/>
                <a:sym typeface="Times New Roman"/>
              </a:rPr>
              <a:t>Classwork/Homework	</a:t>
            </a:r>
            <a:r>
              <a:rPr lang="en" sz="2500">
                <a:solidFill>
                  <a:schemeClr val="dk1"/>
                </a:solidFill>
                <a:latin typeface="Times New Roman"/>
                <a:ea typeface="Times New Roman"/>
                <a:cs typeface="Times New Roman"/>
                <a:sym typeface="Times New Roman"/>
              </a:rPr>
              <a:t>						</a:t>
            </a:r>
            <a:endParaRPr sz="2500">
              <a:solidFill>
                <a:schemeClr val="dk1"/>
              </a:solidFill>
              <a:latin typeface="Times New Roman"/>
              <a:ea typeface="Times New Roman"/>
              <a:cs typeface="Times New Roman"/>
              <a:sym typeface="Times New Roman"/>
            </a:endParaRPr>
          </a:p>
        </p:txBody>
      </p:sp>
      <p:sp>
        <p:nvSpPr>
          <p:cNvPr id="474" name="Google Shape;474;p84"/>
          <p:cNvSpPr txBox="1"/>
          <p:nvPr/>
        </p:nvSpPr>
        <p:spPr>
          <a:xfrm>
            <a:off x="6707600" y="1067025"/>
            <a:ext cx="1884900" cy="34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Times New Roman"/>
                <a:ea typeface="Times New Roman"/>
                <a:cs typeface="Times New Roman"/>
                <a:sym typeface="Times New Roman"/>
              </a:rPr>
              <a:t>40%</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chemeClr val="dk1"/>
                </a:solidFill>
                <a:latin typeface="Times New Roman"/>
                <a:ea typeface="Times New Roman"/>
                <a:cs typeface="Times New Roman"/>
                <a:sym typeface="Times New Roman"/>
              </a:rPr>
              <a:t>30%</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3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chemeClr val="dk1"/>
                </a:solidFill>
                <a:latin typeface="Times New Roman"/>
                <a:ea typeface="Times New Roman"/>
                <a:cs typeface="Times New Roman"/>
                <a:sym typeface="Times New Roman"/>
              </a:rPr>
              <a:t>15%</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chemeClr val="dk1"/>
                </a:solidFill>
                <a:latin typeface="Times New Roman"/>
                <a:ea typeface="Times New Roman"/>
                <a:cs typeface="Times New Roman"/>
                <a:sym typeface="Times New Roman"/>
              </a:rPr>
              <a:t>15%</a:t>
            </a:r>
            <a:endParaRPr sz="2500">
              <a:solidFill>
                <a:schemeClr val="dk1"/>
              </a:solidFill>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8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If I am absent on a day of school?</a:t>
            </a:r>
            <a:endParaRPr/>
          </a:p>
        </p:txBody>
      </p:sp>
      <p:sp>
        <p:nvSpPr>
          <p:cNvPr id="480" name="Google Shape;480;p8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Communicate with me and your other teachers as soon as possible.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All work will be posted in 2 places: on Google Classroom OR the Missing Work  Bin.</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41"/>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182" name="Google Shape;182;p4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b="1" lang="en"/>
              <a:t>Objective</a:t>
            </a:r>
            <a:r>
              <a:rPr lang="en"/>
              <a:t>: I will be able to learn classroom protocols and determine what makes something historic.</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 will be able to use context clues to identify the meaning of news headlines</a:t>
            </a:r>
            <a:endParaRPr/>
          </a:p>
          <a:p>
            <a:pPr indent="0" lvl="0" marL="0" rtl="0" algn="l">
              <a:spcBef>
                <a:spcPts val="1200"/>
              </a:spcBef>
              <a:spcAft>
                <a:spcPts val="1200"/>
              </a:spcAft>
              <a:buNone/>
            </a:pPr>
            <a:r>
              <a:t/>
            </a:r>
            <a:endParaRPr/>
          </a:p>
        </p:txBody>
      </p:sp>
      <p:pic>
        <p:nvPicPr>
          <p:cNvPr id="183" name="Google Shape;183;p41"/>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184" name="Google Shape;184;p41"/>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Back to Back, Face to Face</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Norms to Action</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Historic or Not Historic</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a:t>
            </a:r>
            <a:endParaRPr sz="3000">
              <a:solidFill>
                <a:srgbClr val="EFEFE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86"/>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When you see the American Flag, what do you think of?</a:t>
            </a:r>
            <a:endParaRPr/>
          </a:p>
        </p:txBody>
      </p:sp>
      <p:sp>
        <p:nvSpPr>
          <p:cNvPr id="486" name="Google Shape;486;p8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87" name="Google Shape;487;p86"/>
          <p:cNvPicPr preferRelativeResize="0"/>
          <p:nvPr/>
        </p:nvPicPr>
        <p:blipFill>
          <a:blip r:embed="rId3">
            <a:alphaModFix/>
          </a:blip>
          <a:stretch>
            <a:fillRect/>
          </a:stretch>
        </p:blipFill>
        <p:spPr>
          <a:xfrm>
            <a:off x="1657951" y="1147225"/>
            <a:ext cx="6009098" cy="3996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Connecting Yesterday to Today</a:t>
            </a:r>
            <a:endParaRPr/>
          </a:p>
        </p:txBody>
      </p:sp>
      <p:sp>
        <p:nvSpPr>
          <p:cNvPr id="493" name="Google Shape;493;p8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Yesterday, we discussed the way </a:t>
            </a:r>
            <a:r>
              <a:rPr b="1" lang="en" sz="2400"/>
              <a:t>power can lead to feelings of superiority and entitlement</a:t>
            </a:r>
            <a:r>
              <a:rPr lang="en" sz="2400"/>
              <a:t>. We can come to believe the inequalities we see around us are ‘natural’ and supposed to be this way--even though they were created by human beings!</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Race is a tool that has been used by the powerful to dehumanize, control, and justify their power. </a:t>
            </a:r>
            <a:endParaRPr b="1" sz="2400"/>
          </a:p>
          <a:p>
            <a:pPr indent="0" lvl="0" marL="0" rtl="0" algn="l">
              <a:spcBef>
                <a:spcPts val="1200"/>
              </a:spcBef>
              <a:spcAft>
                <a:spcPts val="1200"/>
              </a:spcAft>
              <a:buNone/>
            </a:pPr>
            <a:r>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0" st="0"/>
                                            </p:txEl>
                                          </p:spTgt>
                                        </p:tgtEl>
                                        <p:attrNameLst>
                                          <p:attrName>style.visibility</p:attrName>
                                        </p:attrNameLst>
                                      </p:cBhvr>
                                      <p:to>
                                        <p:strVal val="visible"/>
                                      </p:to>
                                    </p:set>
                                    <p:animEffect filter="fade" transition="in">
                                      <p:cBhvr>
                                        <p:cTn dur="1000"/>
                                        <p:tgtEl>
                                          <p:spTgt spid="4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1" st="1"/>
                                            </p:txEl>
                                          </p:spTgt>
                                        </p:tgtEl>
                                        <p:attrNameLst>
                                          <p:attrName>style.visibility</p:attrName>
                                        </p:attrNameLst>
                                      </p:cBhvr>
                                      <p:to>
                                        <p:strVal val="visible"/>
                                      </p:to>
                                    </p:set>
                                    <p:animEffect filter="fade" transition="in">
                                      <p:cBhvr>
                                        <p:cTn dur="1000"/>
                                        <p:tgtEl>
                                          <p:spTgt spid="4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2" st="2"/>
                                            </p:txEl>
                                          </p:spTgt>
                                        </p:tgtEl>
                                        <p:attrNameLst>
                                          <p:attrName>style.visibility</p:attrName>
                                        </p:attrNameLst>
                                      </p:cBhvr>
                                      <p:to>
                                        <p:strVal val="visible"/>
                                      </p:to>
                                    </p:set>
                                    <p:animEffect filter="fade" transition="in">
                                      <p:cBhvr>
                                        <p:cTn dur="1000"/>
                                        <p:tgtEl>
                                          <p:spTgt spid="4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3" st="3"/>
                                            </p:txEl>
                                          </p:spTgt>
                                        </p:tgtEl>
                                        <p:attrNameLst>
                                          <p:attrName>style.visibility</p:attrName>
                                        </p:attrNameLst>
                                      </p:cBhvr>
                                      <p:to>
                                        <p:strVal val="visible"/>
                                      </p:to>
                                    </p:set>
                                    <p:animEffect filter="fade" transition="in">
                                      <p:cBhvr>
                                        <p:cTn dur="1000"/>
                                        <p:tgtEl>
                                          <p:spTgt spid="49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8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Connecting Yesterday to Today</a:t>
            </a:r>
            <a:endParaRPr/>
          </a:p>
        </p:txBody>
      </p:sp>
      <p:sp>
        <p:nvSpPr>
          <p:cNvPr id="499" name="Google Shape;499;p88"/>
          <p:cNvSpPr txBox="1"/>
          <p:nvPr>
            <p:ph idx="1" type="body"/>
          </p:nvPr>
        </p:nvSpPr>
        <p:spPr>
          <a:xfrm>
            <a:off x="182600" y="1096150"/>
            <a:ext cx="8520600" cy="110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Today, we will read an article about how race has been used as a tool of power.</a:t>
            </a:r>
            <a:r>
              <a:rPr lang="en" sz="2400"/>
              <a:t>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pic>
        <p:nvPicPr>
          <p:cNvPr id="500" name="Google Shape;500;p88"/>
          <p:cNvPicPr preferRelativeResize="0"/>
          <p:nvPr/>
        </p:nvPicPr>
        <p:blipFill>
          <a:blip r:embed="rId3">
            <a:alphaModFix/>
          </a:blip>
          <a:stretch>
            <a:fillRect/>
          </a:stretch>
        </p:blipFill>
        <p:spPr>
          <a:xfrm>
            <a:off x="5819148" y="2341125"/>
            <a:ext cx="3324850" cy="2802375"/>
          </a:xfrm>
          <a:prstGeom prst="rect">
            <a:avLst/>
          </a:prstGeom>
          <a:noFill/>
          <a:ln>
            <a:noFill/>
          </a:ln>
        </p:spPr>
      </p:pic>
      <p:sp>
        <p:nvSpPr>
          <p:cNvPr id="501" name="Google Shape;501;p88"/>
          <p:cNvSpPr txBox="1"/>
          <p:nvPr/>
        </p:nvSpPr>
        <p:spPr>
          <a:xfrm>
            <a:off x="182600" y="2242300"/>
            <a:ext cx="6225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chemeClr val="dk1"/>
                </a:solidFill>
                <a:latin typeface="Open Sans"/>
                <a:ea typeface="Open Sans"/>
                <a:cs typeface="Open Sans"/>
                <a:sym typeface="Open Sans"/>
              </a:rPr>
              <a:t>We will learn about a writer’s own relationship with American history, and then we will begin to think about our own.</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2400">
              <a:solidFill>
                <a:schemeClr val="dk1"/>
              </a:solidFill>
              <a:latin typeface="Open Sans"/>
              <a:ea typeface="Open Sans"/>
              <a:cs typeface="Open Sans"/>
              <a:sym typeface="Open Sans"/>
            </a:endParaRPr>
          </a:p>
          <a:p>
            <a:pPr indent="457200" lvl="0" marL="1828800" rtl="0" algn="l">
              <a:lnSpc>
                <a:spcPct val="115000"/>
              </a:lnSpc>
              <a:spcBef>
                <a:spcPts val="1200"/>
              </a:spcBef>
              <a:spcAft>
                <a:spcPts val="0"/>
              </a:spcAft>
              <a:buNone/>
            </a:pPr>
            <a:r>
              <a:rPr lang="en" sz="2400">
                <a:solidFill>
                  <a:schemeClr val="dk1"/>
                </a:solidFill>
                <a:latin typeface="Open Sans"/>
                <a:ea typeface="Open Sans"/>
                <a:cs typeface="Open Sans"/>
                <a:sym typeface="Open Sans"/>
              </a:rPr>
              <a:t>Nikole Hannah-Jones</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24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89"/>
          <p:cNvSpPr txBox="1"/>
          <p:nvPr>
            <p:ph type="title"/>
          </p:nvPr>
        </p:nvSpPr>
        <p:spPr>
          <a:xfrm>
            <a:off x="311700" y="-55050"/>
            <a:ext cx="87621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400"/>
              <a:t>Turn and Talk: What do you know about the founding of America?</a:t>
            </a:r>
            <a:endParaRPr sz="3400"/>
          </a:p>
        </p:txBody>
      </p:sp>
      <p:sp>
        <p:nvSpPr>
          <p:cNvPr id="507" name="Google Shape;507;p8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8" name="Google Shape;508;p89"/>
          <p:cNvPicPr preferRelativeResize="0"/>
          <p:nvPr/>
        </p:nvPicPr>
        <p:blipFill>
          <a:blip r:embed="rId3">
            <a:alphaModFix/>
          </a:blip>
          <a:stretch>
            <a:fillRect/>
          </a:stretch>
        </p:blipFill>
        <p:spPr>
          <a:xfrm>
            <a:off x="0" y="2294450"/>
            <a:ext cx="4622126" cy="2849050"/>
          </a:xfrm>
          <a:prstGeom prst="rect">
            <a:avLst/>
          </a:prstGeom>
          <a:noFill/>
          <a:ln>
            <a:noFill/>
          </a:ln>
        </p:spPr>
      </p:pic>
      <p:pic>
        <p:nvPicPr>
          <p:cNvPr id="509" name="Google Shape;509;p89"/>
          <p:cNvPicPr preferRelativeResize="0"/>
          <p:nvPr/>
        </p:nvPicPr>
        <p:blipFill>
          <a:blip r:embed="rId4">
            <a:alphaModFix/>
          </a:blip>
          <a:stretch>
            <a:fillRect/>
          </a:stretch>
        </p:blipFill>
        <p:spPr>
          <a:xfrm>
            <a:off x="5613245" y="2815400"/>
            <a:ext cx="3530748" cy="2328100"/>
          </a:xfrm>
          <a:prstGeom prst="rect">
            <a:avLst/>
          </a:prstGeom>
          <a:noFill/>
          <a:ln>
            <a:noFill/>
          </a:ln>
        </p:spPr>
      </p:pic>
      <p:pic>
        <p:nvPicPr>
          <p:cNvPr id="510" name="Google Shape;510;p89"/>
          <p:cNvPicPr preferRelativeResize="0"/>
          <p:nvPr/>
        </p:nvPicPr>
        <p:blipFill>
          <a:blip r:embed="rId5">
            <a:alphaModFix/>
          </a:blip>
          <a:stretch>
            <a:fillRect/>
          </a:stretch>
        </p:blipFill>
        <p:spPr>
          <a:xfrm>
            <a:off x="3715750" y="776250"/>
            <a:ext cx="4199466" cy="2362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90"/>
          <p:cNvSpPr txBox="1"/>
          <p:nvPr>
            <p:ph type="title"/>
          </p:nvPr>
        </p:nvSpPr>
        <p:spPr>
          <a:xfrm>
            <a:off x="171325"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Slavery in what is now America began in </a:t>
            </a:r>
            <a:r>
              <a:rPr b="1" lang="en"/>
              <a:t>1619</a:t>
            </a:r>
            <a:r>
              <a:rPr lang="en"/>
              <a:t>. </a:t>
            </a:r>
            <a:endParaRPr/>
          </a:p>
        </p:txBody>
      </p:sp>
      <p:sp>
        <p:nvSpPr>
          <p:cNvPr id="516" name="Google Shape;516;p90"/>
          <p:cNvSpPr txBox="1"/>
          <p:nvPr>
            <p:ph idx="1" type="body"/>
          </p:nvPr>
        </p:nvSpPr>
        <p:spPr>
          <a:xfrm>
            <a:off x="311700" y="1225225"/>
            <a:ext cx="41400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was a time when the East coast was been invaded and colonized (settled) by Europeans, mostly the British (same as English). They began to kidnap and enslave Africans to develop the colonies.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The United States would not be created for another 150 years. </a:t>
            </a:r>
            <a:endParaRPr/>
          </a:p>
        </p:txBody>
      </p:sp>
      <p:pic>
        <p:nvPicPr>
          <p:cNvPr id="517" name="Google Shape;517;p90"/>
          <p:cNvPicPr preferRelativeResize="0"/>
          <p:nvPr/>
        </p:nvPicPr>
        <p:blipFill>
          <a:blip r:embed="rId3">
            <a:alphaModFix/>
          </a:blip>
          <a:stretch>
            <a:fillRect/>
          </a:stretch>
        </p:blipFill>
        <p:spPr>
          <a:xfrm>
            <a:off x="4451700" y="792451"/>
            <a:ext cx="4692300" cy="43510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9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United States began in </a:t>
            </a:r>
            <a:r>
              <a:rPr b="1" lang="en"/>
              <a:t>1776</a:t>
            </a:r>
            <a:endParaRPr b="1"/>
          </a:p>
        </p:txBody>
      </p:sp>
      <p:sp>
        <p:nvSpPr>
          <p:cNvPr id="523" name="Google Shape;523;p9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1776 the English colonies rebelled against England and formed their own government called a democracy. This would become the United States.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A </a:t>
            </a:r>
            <a:r>
              <a:rPr b="1" lang="en"/>
              <a:t>democracy </a:t>
            </a:r>
            <a:r>
              <a:rPr lang="en"/>
              <a:t>is a type of government in which the people choose their leaders.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Declaration of Independence promised “life, liberty, and the pursuit of happiness”.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92"/>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Before We Read: What are the 3 steps to summarizing?</a:t>
            </a:r>
            <a:endParaRPr/>
          </a:p>
        </p:txBody>
      </p:sp>
      <p:sp>
        <p:nvSpPr>
          <p:cNvPr id="529" name="Google Shape;529;p92"/>
          <p:cNvSpPr txBox="1"/>
          <p:nvPr>
            <p:ph idx="1" type="body"/>
          </p:nvPr>
        </p:nvSpPr>
        <p:spPr>
          <a:xfrm>
            <a:off x="452075" y="1278150"/>
            <a:ext cx="8520600" cy="3354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sz="2400"/>
          </a:p>
          <a:p>
            <a:pPr indent="-381000" lvl="0" marL="457200" rtl="0" algn="l">
              <a:spcBef>
                <a:spcPts val="1200"/>
              </a:spcBef>
              <a:spcAft>
                <a:spcPts val="0"/>
              </a:spcAft>
              <a:buSzPts val="2400"/>
              <a:buAutoNum type="arabicPeriod"/>
            </a:pPr>
            <a:r>
              <a:rPr lang="en" sz="2400"/>
              <a:t>Read paragraph. Circle any confusing words. </a:t>
            </a:r>
            <a:endParaRPr sz="2400"/>
          </a:p>
          <a:p>
            <a:pPr indent="-381000" lvl="1" marL="914400" rtl="0" algn="l">
              <a:spcBef>
                <a:spcPts val="0"/>
              </a:spcBef>
              <a:spcAft>
                <a:spcPts val="0"/>
              </a:spcAft>
              <a:buSzPts val="2400"/>
              <a:buAutoNum type="alphaLcPeriod"/>
            </a:pPr>
            <a:r>
              <a:rPr lang="en" sz="2400"/>
              <a:t>Often, words will have definition in [brackets]. If not, use context clues to predict, then Google!</a:t>
            </a:r>
            <a:endParaRPr sz="2400"/>
          </a:p>
          <a:p>
            <a:pPr indent="-381000" lvl="0" marL="457200" rtl="0" algn="l">
              <a:spcBef>
                <a:spcPts val="0"/>
              </a:spcBef>
              <a:spcAft>
                <a:spcPts val="0"/>
              </a:spcAft>
              <a:buSzPts val="2400"/>
              <a:buAutoNum type="arabicPeriod"/>
            </a:pPr>
            <a:r>
              <a:rPr lang="en" sz="2400"/>
              <a:t>Read paragraph again. </a:t>
            </a:r>
            <a:r>
              <a:rPr lang="en" sz="2400" u="sng"/>
              <a:t>Underline</a:t>
            </a:r>
            <a:r>
              <a:rPr lang="en" sz="2400"/>
              <a:t> main topics and arguments.</a:t>
            </a:r>
            <a:endParaRPr sz="2400"/>
          </a:p>
          <a:p>
            <a:pPr indent="-381000" lvl="0" marL="457200" rtl="0" algn="l">
              <a:spcBef>
                <a:spcPts val="0"/>
              </a:spcBef>
              <a:spcAft>
                <a:spcPts val="0"/>
              </a:spcAft>
              <a:buSzPts val="2400"/>
              <a:buAutoNum type="arabicPeriod"/>
            </a:pPr>
            <a:r>
              <a:rPr lang="en" sz="2400"/>
              <a:t>Write the main idea of the paragraph </a:t>
            </a:r>
            <a:r>
              <a:rPr i="1" lang="en" sz="2400"/>
              <a:t>in your own words</a:t>
            </a:r>
            <a:r>
              <a:rPr lang="en" sz="2400"/>
              <a:t>.</a:t>
            </a:r>
            <a:endParaRPr sz="2400"/>
          </a:p>
        </p:txBody>
      </p:sp>
      <p:sp>
        <p:nvSpPr>
          <p:cNvPr id="530" name="Google Shape;530;p92"/>
          <p:cNvSpPr/>
          <p:nvPr/>
        </p:nvSpPr>
        <p:spPr>
          <a:xfrm>
            <a:off x="3429700" y="1766075"/>
            <a:ext cx="908700" cy="493200"/>
          </a:xfrm>
          <a:prstGeom prst="ellipse">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0" st="0"/>
                                            </p:txEl>
                                          </p:spTgt>
                                        </p:tgtEl>
                                        <p:attrNameLst>
                                          <p:attrName>style.visibility</p:attrName>
                                        </p:attrNameLst>
                                      </p:cBhvr>
                                      <p:to>
                                        <p:strVal val="visible"/>
                                      </p:to>
                                    </p:set>
                                    <p:animEffect filter="fade" transition="in">
                                      <p:cBhvr>
                                        <p:cTn dur="1000"/>
                                        <p:tgtEl>
                                          <p:spTgt spid="5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1" st="1"/>
                                            </p:txEl>
                                          </p:spTgt>
                                        </p:tgtEl>
                                        <p:attrNameLst>
                                          <p:attrName>style.visibility</p:attrName>
                                        </p:attrNameLst>
                                      </p:cBhvr>
                                      <p:to>
                                        <p:strVal val="visible"/>
                                      </p:to>
                                    </p:set>
                                    <p:animEffect filter="fade" transition="in">
                                      <p:cBhvr>
                                        <p:cTn dur="1000"/>
                                        <p:tgtEl>
                                          <p:spTgt spid="5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2" st="2"/>
                                            </p:txEl>
                                          </p:spTgt>
                                        </p:tgtEl>
                                        <p:attrNameLst>
                                          <p:attrName>style.visibility</p:attrName>
                                        </p:attrNameLst>
                                      </p:cBhvr>
                                      <p:to>
                                        <p:strVal val="visible"/>
                                      </p:to>
                                    </p:set>
                                    <p:animEffect filter="fade" transition="in">
                                      <p:cBhvr>
                                        <p:cTn dur="1000"/>
                                        <p:tgtEl>
                                          <p:spTgt spid="5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3" st="3"/>
                                            </p:txEl>
                                          </p:spTgt>
                                        </p:tgtEl>
                                        <p:attrNameLst>
                                          <p:attrName>style.visibility</p:attrName>
                                        </p:attrNameLst>
                                      </p:cBhvr>
                                      <p:to>
                                        <p:strVal val="visible"/>
                                      </p:to>
                                    </p:set>
                                    <p:animEffect filter="fade" transition="in">
                                      <p:cBhvr>
                                        <p:cTn dur="1000"/>
                                        <p:tgtEl>
                                          <p:spTgt spid="5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4" st="4"/>
                                            </p:txEl>
                                          </p:spTgt>
                                        </p:tgtEl>
                                        <p:attrNameLst>
                                          <p:attrName>style.visibility</p:attrName>
                                        </p:attrNameLst>
                                      </p:cBhvr>
                                      <p:to>
                                        <p:strVal val="visible"/>
                                      </p:to>
                                    </p:set>
                                    <p:animEffect filter="fade" transition="in">
                                      <p:cBhvr>
                                        <p:cTn dur="1000"/>
                                        <p:tgtEl>
                                          <p:spTgt spid="52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9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 Tip</a:t>
            </a:r>
            <a:endParaRPr/>
          </a:p>
        </p:txBody>
      </p:sp>
      <p:sp>
        <p:nvSpPr>
          <p:cNvPr id="536" name="Google Shape;536;p93"/>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Look for contrasting words like…</a:t>
            </a:r>
            <a:endParaRPr sz="3000"/>
          </a:p>
          <a:p>
            <a:pPr indent="0" lvl="0" marL="0" rtl="0" algn="l">
              <a:spcBef>
                <a:spcPts val="1200"/>
              </a:spcBef>
              <a:spcAft>
                <a:spcPts val="0"/>
              </a:spcAft>
              <a:buNone/>
            </a:pPr>
            <a:r>
              <a:rPr lang="en" sz="3000"/>
              <a:t>	But</a:t>
            </a:r>
            <a:endParaRPr sz="3000"/>
          </a:p>
          <a:p>
            <a:pPr indent="0" lvl="0" marL="0" rtl="0" algn="l">
              <a:spcBef>
                <a:spcPts val="1200"/>
              </a:spcBef>
              <a:spcAft>
                <a:spcPts val="0"/>
              </a:spcAft>
              <a:buNone/>
            </a:pPr>
            <a:r>
              <a:rPr lang="en" sz="3000"/>
              <a:t>	However</a:t>
            </a:r>
            <a:endParaRPr sz="3000"/>
          </a:p>
          <a:p>
            <a:pPr indent="0" lvl="0" marL="0" rtl="0" algn="l">
              <a:spcBef>
                <a:spcPts val="1200"/>
              </a:spcBef>
              <a:spcAft>
                <a:spcPts val="1200"/>
              </a:spcAft>
              <a:buNone/>
            </a:pPr>
            <a:r>
              <a:rPr lang="en" sz="3000"/>
              <a:t>	Yet</a:t>
            </a:r>
            <a:endParaRPr sz="30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9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Paragraph 1</a:t>
            </a:r>
            <a:endParaRPr/>
          </a:p>
        </p:txBody>
      </p:sp>
      <p:sp>
        <p:nvSpPr>
          <p:cNvPr id="542" name="Google Shape;542;p9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latin typeface="Times New Roman"/>
                <a:ea typeface="Times New Roman"/>
                <a:cs typeface="Times New Roman"/>
                <a:sym typeface="Times New Roman"/>
              </a:rPr>
              <a:t>My dad always flew an American flag in our front yard. The blue paint on our two-story house was perennially [</a:t>
            </a:r>
            <a:r>
              <a:rPr i="1" lang="en" sz="2200">
                <a:latin typeface="Times New Roman"/>
                <a:ea typeface="Times New Roman"/>
                <a:cs typeface="Times New Roman"/>
                <a:sym typeface="Times New Roman"/>
              </a:rPr>
              <a:t>permanently</a:t>
            </a:r>
            <a:r>
              <a:rPr lang="en" sz="2200">
                <a:latin typeface="Times New Roman"/>
                <a:ea typeface="Times New Roman"/>
                <a:cs typeface="Times New Roman"/>
                <a:sym typeface="Times New Roman"/>
              </a:rPr>
              <a:t>] chipping; the fence, or the rail by the stairs, or the front door, existed in a perpetual [</a:t>
            </a:r>
            <a:r>
              <a:rPr i="1" lang="en" sz="2200">
                <a:latin typeface="Times New Roman"/>
                <a:ea typeface="Times New Roman"/>
                <a:cs typeface="Times New Roman"/>
                <a:sym typeface="Times New Roman"/>
              </a:rPr>
              <a:t>constant</a:t>
            </a:r>
            <a:r>
              <a:rPr lang="en" sz="2200">
                <a:latin typeface="Times New Roman"/>
                <a:ea typeface="Times New Roman"/>
                <a:cs typeface="Times New Roman"/>
                <a:sym typeface="Times New Roman"/>
              </a:rPr>
              <a:t>] state of disrepair, but that flag always flew pristine [</a:t>
            </a:r>
            <a:r>
              <a:rPr i="1" lang="en" sz="2200">
                <a:latin typeface="Times New Roman"/>
                <a:ea typeface="Times New Roman"/>
                <a:cs typeface="Times New Roman"/>
                <a:sym typeface="Times New Roman"/>
              </a:rPr>
              <a:t>spotless</a:t>
            </a:r>
            <a:r>
              <a:rPr lang="en" sz="2200">
                <a:latin typeface="Times New Roman"/>
                <a:ea typeface="Times New Roman"/>
                <a:cs typeface="Times New Roman"/>
                <a:sym typeface="Times New Roman"/>
              </a:rPr>
              <a:t>]. Our corner lot, which had been redlined by the federal government, was along the river that divided the black side from the white side of our Iowa town. At the edge of our lawn, high on an aluminum pole, soared the flag, which my dad would replace as soon as it showed the slightest tatter [</a:t>
            </a:r>
            <a:r>
              <a:rPr i="1" lang="en" sz="2200">
                <a:latin typeface="Times New Roman"/>
                <a:ea typeface="Times New Roman"/>
                <a:cs typeface="Times New Roman"/>
                <a:sym typeface="Times New Roman"/>
              </a:rPr>
              <a:t>rip</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0" lvl="0" marL="0" rtl="0" algn="l">
              <a:spcBef>
                <a:spcPts val="0"/>
              </a:spcBef>
              <a:spcAft>
                <a:spcPts val="1200"/>
              </a:spcAft>
              <a:buNone/>
            </a:pPr>
            <a:r>
              <a:t/>
            </a:r>
            <a:endParaRPr sz="2200"/>
          </a:p>
        </p:txBody>
      </p:sp>
      <p:sp>
        <p:nvSpPr>
          <p:cNvPr id="543" name="Google Shape;543;p94"/>
          <p:cNvSpPr/>
          <p:nvPr/>
        </p:nvSpPr>
        <p:spPr>
          <a:xfrm>
            <a:off x="3138925" y="1655800"/>
            <a:ext cx="1383000" cy="493200"/>
          </a:xfrm>
          <a:prstGeom prst="ellipse">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94"/>
          <p:cNvSpPr/>
          <p:nvPr/>
        </p:nvSpPr>
        <p:spPr>
          <a:xfrm>
            <a:off x="1195825" y="2379700"/>
            <a:ext cx="1180500" cy="493200"/>
          </a:xfrm>
          <a:prstGeom prst="ellipse">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5" name="Google Shape;545;p94"/>
          <p:cNvCxnSpPr/>
          <p:nvPr/>
        </p:nvCxnSpPr>
        <p:spPr>
          <a:xfrm>
            <a:off x="451175" y="1655800"/>
            <a:ext cx="5755200" cy="20100"/>
          </a:xfrm>
          <a:prstGeom prst="straightConnector1">
            <a:avLst/>
          </a:prstGeom>
          <a:noFill/>
          <a:ln cap="flat" cmpd="sng" w="38100">
            <a:solidFill>
              <a:schemeClr val="accent3"/>
            </a:solidFill>
            <a:prstDash val="solid"/>
            <a:round/>
            <a:headEnd len="med" w="med" type="none"/>
            <a:tailEnd len="med" w="med" type="none"/>
          </a:ln>
        </p:spPr>
      </p:cxnSp>
      <p:cxnSp>
        <p:nvCxnSpPr>
          <p:cNvPr id="546" name="Google Shape;546;p94"/>
          <p:cNvCxnSpPr/>
          <p:nvPr/>
        </p:nvCxnSpPr>
        <p:spPr>
          <a:xfrm flipH="1" rot="10800000">
            <a:off x="2376325" y="2847400"/>
            <a:ext cx="3639600" cy="5400"/>
          </a:xfrm>
          <a:prstGeom prst="straightConnector1">
            <a:avLst/>
          </a:prstGeom>
          <a:noFill/>
          <a:ln cap="flat" cmpd="sng" w="38100">
            <a:solidFill>
              <a:schemeClr val="accent3"/>
            </a:solidFill>
            <a:prstDash val="solid"/>
            <a:round/>
            <a:headEnd len="med" w="med" type="none"/>
            <a:tailEnd len="med" w="med" type="none"/>
          </a:ln>
        </p:spPr>
      </p:cxnSp>
      <p:sp>
        <p:nvSpPr>
          <p:cNvPr id="547" name="Google Shape;547;p94"/>
          <p:cNvSpPr txBox="1"/>
          <p:nvPr/>
        </p:nvSpPr>
        <p:spPr>
          <a:xfrm>
            <a:off x="2677050" y="110275"/>
            <a:ext cx="6366600" cy="11151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Open Sans"/>
                <a:ea typeface="Open Sans"/>
                <a:cs typeface="Open Sans"/>
                <a:sym typeface="Open Sans"/>
              </a:rPr>
              <a:t>Even though Jones grew up in a worn down house, her father always flew a pristine American flag.</a:t>
            </a:r>
            <a:endParaRPr sz="2000">
              <a:latin typeface="Open Sans"/>
              <a:ea typeface="Open Sans"/>
              <a:cs typeface="Open Sans"/>
              <a:sym typeface="Open Sans"/>
            </a:endParaRPr>
          </a:p>
        </p:txBody>
      </p:sp>
      <p:cxnSp>
        <p:nvCxnSpPr>
          <p:cNvPr id="548" name="Google Shape;548;p94"/>
          <p:cNvCxnSpPr/>
          <p:nvPr/>
        </p:nvCxnSpPr>
        <p:spPr>
          <a:xfrm>
            <a:off x="5985700" y="4020550"/>
            <a:ext cx="1668600" cy="24000"/>
          </a:xfrm>
          <a:prstGeom prst="straightConnector1">
            <a:avLst/>
          </a:prstGeom>
          <a:noFill/>
          <a:ln cap="flat" cmpd="sng" w="38100">
            <a:solidFill>
              <a:schemeClr val="accent3"/>
            </a:solidFill>
            <a:prstDash val="solid"/>
            <a:round/>
            <a:headEnd len="med" w="med" type="none"/>
            <a:tailEnd len="med" w="med" type="none"/>
          </a:ln>
        </p:spPr>
      </p:cxnSp>
      <p:sp>
        <p:nvSpPr>
          <p:cNvPr id="549" name="Google Shape;549;p94"/>
          <p:cNvSpPr/>
          <p:nvPr/>
        </p:nvSpPr>
        <p:spPr>
          <a:xfrm>
            <a:off x="2576775" y="2847400"/>
            <a:ext cx="1065000" cy="493200"/>
          </a:xfrm>
          <a:prstGeom prst="ellipse">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9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Your Reading Goals From Yesterday</a:t>
            </a:r>
            <a:endParaRPr/>
          </a:p>
        </p:txBody>
      </p:sp>
      <p:sp>
        <p:nvSpPr>
          <p:cNvPr id="555" name="Google Shape;555;p95"/>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marR="101600" rtl="0" algn="l">
              <a:lnSpc>
                <a:spcPct val="142857"/>
              </a:lnSpc>
              <a:spcBef>
                <a:spcPts val="300"/>
              </a:spcBef>
              <a:spcAft>
                <a:spcPts val="0"/>
              </a:spcAft>
              <a:buClr>
                <a:srgbClr val="202124"/>
              </a:buClr>
              <a:buSzPts val="1800"/>
              <a:buFont typeface="Roboto"/>
              <a:buChar char="●"/>
            </a:pPr>
            <a:r>
              <a:rPr lang="en">
                <a:solidFill>
                  <a:srgbClr val="202124"/>
                </a:solidFill>
                <a:highlight>
                  <a:srgbClr val="F8F9FA"/>
                </a:highlight>
                <a:latin typeface="Roboto"/>
                <a:ea typeface="Roboto"/>
                <a:cs typeface="Roboto"/>
                <a:sym typeface="Roboto"/>
              </a:rPr>
              <a:t>I want to improve the speed at which I read and am still able to comprehend the text.</a:t>
            </a:r>
            <a:endParaRPr>
              <a:latin typeface="Arial"/>
              <a:ea typeface="Arial"/>
              <a:cs typeface="Arial"/>
              <a:sym typeface="Arial"/>
            </a:endParaRPr>
          </a:p>
          <a:p>
            <a:pPr indent="-342900" lvl="0" marL="457200" marR="101600" rtl="0" algn="l">
              <a:lnSpc>
                <a:spcPct val="142857"/>
              </a:lnSpc>
              <a:spcBef>
                <a:spcPts val="0"/>
              </a:spcBef>
              <a:spcAft>
                <a:spcPts val="0"/>
              </a:spcAft>
              <a:buClr>
                <a:srgbClr val="202124"/>
              </a:buClr>
              <a:buSzPts val="1800"/>
              <a:buFont typeface="Roboto"/>
              <a:buChar char="●"/>
            </a:pPr>
            <a:r>
              <a:rPr lang="en">
                <a:solidFill>
                  <a:srgbClr val="202124"/>
                </a:solidFill>
                <a:highlight>
                  <a:srgbClr val="F8F9FA"/>
                </a:highlight>
                <a:latin typeface="Roboto"/>
                <a:ea typeface="Roboto"/>
                <a:cs typeface="Roboto"/>
                <a:sym typeface="Roboto"/>
              </a:rPr>
              <a:t>My read out louds. I tend to stutter because my eyes read faster than my mouth. So I tend to go back and read it because I didn't catch it the first time.</a:t>
            </a:r>
            <a:endParaRPr>
              <a:latin typeface="Arial"/>
              <a:ea typeface="Arial"/>
              <a:cs typeface="Arial"/>
              <a:sym typeface="Arial"/>
            </a:endParaRPr>
          </a:p>
          <a:p>
            <a:pPr indent="-342900" lvl="0" marL="457200" marR="101600" rtl="0" algn="l">
              <a:lnSpc>
                <a:spcPct val="142857"/>
              </a:lnSpc>
              <a:spcBef>
                <a:spcPts val="0"/>
              </a:spcBef>
              <a:spcAft>
                <a:spcPts val="0"/>
              </a:spcAft>
              <a:buClr>
                <a:srgbClr val="202124"/>
              </a:buClr>
              <a:buSzPts val="1800"/>
              <a:buFont typeface="Roboto"/>
              <a:buChar char="●"/>
            </a:pPr>
            <a:r>
              <a:rPr lang="en">
                <a:solidFill>
                  <a:srgbClr val="202124"/>
                </a:solidFill>
                <a:highlight>
                  <a:srgbClr val="F8F9FA"/>
                </a:highlight>
                <a:latin typeface="Roboto"/>
                <a:ea typeface="Roboto"/>
                <a:cs typeface="Roboto"/>
                <a:sym typeface="Roboto"/>
              </a:rPr>
              <a:t>I want to learn new and big words</a:t>
            </a:r>
            <a:endParaRPr>
              <a:latin typeface="Arial"/>
              <a:ea typeface="Arial"/>
              <a:cs typeface="Arial"/>
              <a:sym typeface="Arial"/>
            </a:endParaRPr>
          </a:p>
          <a:p>
            <a:pPr indent="-342900" lvl="0" marL="457200" marR="101600" rtl="0" algn="l">
              <a:lnSpc>
                <a:spcPct val="142857"/>
              </a:lnSpc>
              <a:spcBef>
                <a:spcPts val="0"/>
              </a:spcBef>
              <a:spcAft>
                <a:spcPts val="0"/>
              </a:spcAft>
              <a:buClr>
                <a:srgbClr val="202124"/>
              </a:buClr>
              <a:buSzPts val="1800"/>
              <a:buFont typeface="Roboto"/>
              <a:buChar char="●"/>
            </a:pPr>
            <a:r>
              <a:rPr lang="en">
                <a:solidFill>
                  <a:srgbClr val="202124"/>
                </a:solidFill>
                <a:highlight>
                  <a:srgbClr val="F8F9FA"/>
                </a:highlight>
                <a:latin typeface="Roboto"/>
                <a:ea typeface="Roboto"/>
                <a:cs typeface="Roboto"/>
                <a:sym typeface="Roboto"/>
              </a:rPr>
              <a:t>My ability to read fluently </a:t>
            </a:r>
            <a:r>
              <a:rPr lang="en">
                <a:solidFill>
                  <a:srgbClr val="202124"/>
                </a:solidFill>
                <a:highlight>
                  <a:srgbClr val="F8F9FA"/>
                </a:highlight>
                <a:latin typeface="Roboto"/>
                <a:ea typeface="Roboto"/>
                <a:cs typeface="Roboto"/>
                <a:sym typeface="Roboto"/>
              </a:rPr>
              <a:t>out loud</a:t>
            </a:r>
            <a:r>
              <a:rPr lang="en">
                <a:solidFill>
                  <a:srgbClr val="202124"/>
                </a:solidFill>
                <a:highlight>
                  <a:srgbClr val="F8F9FA"/>
                </a:highlight>
                <a:latin typeface="Roboto"/>
                <a:ea typeface="Roboto"/>
                <a:cs typeface="Roboto"/>
                <a:sym typeface="Roboto"/>
              </a:rPr>
              <a:t> in front of people</a:t>
            </a:r>
            <a:endParaRPr>
              <a:latin typeface="Arial"/>
              <a:ea typeface="Arial"/>
              <a:cs typeface="Arial"/>
              <a:sym typeface="Arial"/>
            </a:endParaRPr>
          </a:p>
          <a:p>
            <a:pPr indent="-342900" lvl="0" marL="457200" marR="101600" rtl="0" algn="l">
              <a:lnSpc>
                <a:spcPct val="142857"/>
              </a:lnSpc>
              <a:spcBef>
                <a:spcPts val="0"/>
              </a:spcBef>
              <a:spcAft>
                <a:spcPts val="0"/>
              </a:spcAft>
              <a:buClr>
                <a:srgbClr val="202124"/>
              </a:buClr>
              <a:buSzPts val="1800"/>
              <a:buFont typeface="Roboto"/>
              <a:buChar char="●"/>
            </a:pPr>
            <a:r>
              <a:rPr lang="en">
                <a:solidFill>
                  <a:srgbClr val="202124"/>
                </a:solidFill>
                <a:highlight>
                  <a:srgbClr val="F8F9FA"/>
                </a:highlight>
                <a:latin typeface="Roboto"/>
                <a:ea typeface="Roboto"/>
                <a:cs typeface="Roboto"/>
                <a:sym typeface="Roboto"/>
              </a:rPr>
              <a:t>i want to improve on </a:t>
            </a:r>
            <a:r>
              <a:rPr lang="en">
                <a:solidFill>
                  <a:srgbClr val="202124"/>
                </a:solidFill>
                <a:highlight>
                  <a:srgbClr val="F8F9FA"/>
                </a:highlight>
                <a:latin typeface="Roboto"/>
                <a:ea typeface="Roboto"/>
                <a:cs typeface="Roboto"/>
                <a:sym typeface="Roboto"/>
              </a:rPr>
              <a:t>pronunciation</a:t>
            </a:r>
            <a:endParaRPr>
              <a:latin typeface="Arial"/>
              <a:ea typeface="Arial"/>
              <a:cs typeface="Arial"/>
              <a:sym typeface="Arial"/>
            </a:endParaRPr>
          </a:p>
          <a:p>
            <a:pPr indent="-342900" lvl="0" marL="457200" marR="101600" rtl="0" algn="l">
              <a:lnSpc>
                <a:spcPct val="142857"/>
              </a:lnSpc>
              <a:spcBef>
                <a:spcPts val="0"/>
              </a:spcBef>
              <a:spcAft>
                <a:spcPts val="0"/>
              </a:spcAft>
              <a:buClr>
                <a:srgbClr val="202124"/>
              </a:buClr>
              <a:buSzPts val="1800"/>
              <a:buFont typeface="Roboto"/>
              <a:buChar char="●"/>
            </a:pPr>
            <a:r>
              <a:rPr lang="en">
                <a:solidFill>
                  <a:srgbClr val="202124"/>
                </a:solidFill>
                <a:highlight>
                  <a:srgbClr val="F8F9FA"/>
                </a:highlight>
                <a:latin typeface="Roboto"/>
                <a:ea typeface="Roboto"/>
                <a:cs typeface="Roboto"/>
                <a:sym typeface="Roboto"/>
              </a:rPr>
              <a:t>Learn difficult words that prevent me from understanding the meaning</a:t>
            </a:r>
            <a:endParaRPr>
              <a:solidFill>
                <a:srgbClr val="202124"/>
              </a:solidFill>
              <a:highlight>
                <a:srgbClr val="F8F9FA"/>
              </a:highlight>
              <a:latin typeface="Roboto"/>
              <a:ea typeface="Roboto"/>
              <a:cs typeface="Roboto"/>
              <a:sym typeface="Roboto"/>
            </a:endParaRPr>
          </a:p>
          <a:p>
            <a:pPr indent="0" lvl="0" marL="457200" rtl="0" algn="l">
              <a:spcBef>
                <a:spcPts val="0"/>
              </a:spcBef>
              <a:spcAft>
                <a:spcPts val="1200"/>
              </a:spcAft>
              <a:buNone/>
            </a:pPr>
            <a:r>
              <a:t/>
            </a:r>
            <a:endParaRPr/>
          </a:p>
        </p:txBody>
      </p:sp>
      <p:sp>
        <p:nvSpPr>
          <p:cNvPr id="556" name="Google Shape;556;p95"/>
          <p:cNvSpPr txBox="1"/>
          <p:nvPr/>
        </p:nvSpPr>
        <p:spPr>
          <a:xfrm>
            <a:off x="250650" y="421100"/>
            <a:ext cx="8520600" cy="4371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pen Sans"/>
                <a:ea typeface="Open Sans"/>
                <a:cs typeface="Open Sans"/>
                <a:sym typeface="Open Sans"/>
              </a:rPr>
              <a:t>The science is clear. Reading out loud is one of the </a:t>
            </a:r>
            <a:r>
              <a:rPr b="1" lang="en" sz="3000">
                <a:latin typeface="Open Sans"/>
                <a:ea typeface="Open Sans"/>
                <a:cs typeface="Open Sans"/>
                <a:sym typeface="Open Sans"/>
              </a:rPr>
              <a:t>best ways</a:t>
            </a:r>
            <a:r>
              <a:rPr lang="en" sz="3000">
                <a:latin typeface="Open Sans"/>
                <a:ea typeface="Open Sans"/>
                <a:cs typeface="Open Sans"/>
                <a:sym typeface="Open Sans"/>
              </a:rPr>
              <a:t> to strengthen your </a:t>
            </a:r>
            <a:r>
              <a:rPr i="1" lang="en" sz="3000">
                <a:latin typeface="Open Sans"/>
                <a:ea typeface="Open Sans"/>
                <a:cs typeface="Open Sans"/>
                <a:sym typeface="Open Sans"/>
              </a:rPr>
              <a:t>reading fluency</a:t>
            </a:r>
            <a:r>
              <a:rPr lang="en" sz="3000">
                <a:latin typeface="Open Sans"/>
                <a:ea typeface="Open Sans"/>
                <a:cs typeface="Open Sans"/>
                <a:sym typeface="Open Sans"/>
              </a:rPr>
              <a:t>, which is your ability to read </a:t>
            </a:r>
            <a:r>
              <a:rPr lang="en" sz="3000" u="sng">
                <a:latin typeface="Open Sans"/>
                <a:ea typeface="Open Sans"/>
                <a:cs typeface="Open Sans"/>
                <a:sym typeface="Open Sans"/>
              </a:rPr>
              <a:t>quickly and effortlessly.</a:t>
            </a:r>
            <a:endParaRPr sz="3000" u="sng">
              <a:latin typeface="Open Sans"/>
              <a:ea typeface="Open Sans"/>
              <a:cs typeface="Open Sans"/>
              <a:sym typeface="Open Sans"/>
            </a:endParaRPr>
          </a:p>
          <a:p>
            <a:pPr indent="0" lvl="0" marL="0" rtl="0" algn="l">
              <a:spcBef>
                <a:spcPts val="0"/>
              </a:spcBef>
              <a:spcAft>
                <a:spcPts val="0"/>
              </a:spcAft>
              <a:buNone/>
            </a:pPr>
            <a:r>
              <a:t/>
            </a:r>
            <a:endParaRPr sz="3000">
              <a:latin typeface="Open Sans"/>
              <a:ea typeface="Open Sans"/>
              <a:cs typeface="Open Sans"/>
              <a:sym typeface="Open Sans"/>
            </a:endParaRPr>
          </a:p>
          <a:p>
            <a:pPr indent="0" lvl="0" marL="0" rtl="0" algn="l">
              <a:spcBef>
                <a:spcPts val="0"/>
              </a:spcBef>
              <a:spcAft>
                <a:spcPts val="0"/>
              </a:spcAft>
              <a:buNone/>
            </a:pPr>
            <a:r>
              <a:rPr lang="en" sz="3000">
                <a:latin typeface="Open Sans"/>
                <a:ea typeface="Open Sans"/>
                <a:cs typeface="Open Sans"/>
                <a:sym typeface="Open Sans"/>
              </a:rPr>
              <a:t>The less time you spend sounding out and identifying words, the </a:t>
            </a:r>
            <a:r>
              <a:rPr b="1" lang="en" sz="3000">
                <a:latin typeface="Open Sans"/>
                <a:ea typeface="Open Sans"/>
                <a:cs typeface="Open Sans"/>
                <a:sym typeface="Open Sans"/>
              </a:rPr>
              <a:t>MORE </a:t>
            </a:r>
            <a:r>
              <a:rPr lang="en" sz="3000">
                <a:latin typeface="Open Sans"/>
                <a:ea typeface="Open Sans"/>
                <a:cs typeface="Open Sans"/>
                <a:sym typeface="Open Sans"/>
              </a:rPr>
              <a:t>time you spend understanding the meaning of what you read. That’s the good part!</a:t>
            </a:r>
            <a:endParaRPr sz="3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Name Tent!</a:t>
            </a:r>
            <a:endParaRPr/>
          </a:p>
        </p:txBody>
      </p:sp>
      <p:sp>
        <p:nvSpPr>
          <p:cNvPr id="190" name="Google Shape;190;p4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100"/>
              <a:t>In ONE MINUTE, turn the piece of paper in front of you into a name tent! Make sure your name is large and easy to read.</a:t>
            </a:r>
            <a:endParaRPr sz="2100"/>
          </a:p>
        </p:txBody>
      </p:sp>
      <p:pic>
        <p:nvPicPr>
          <p:cNvPr descr="1 Minute Timer VOLCANO 🌋 - It's about to erupt and you only have 1 minute! Watch the lava flow up from deep underground in this crazy 1 minute volcano timer. It's a perfect 1 minute timer for classroom, study, or games. ✅SUBSCRIBE 👉 https://bit.ly/30COX6E 👈 Just do it already!&#10;&#10;☕ Buy me a coffee if you like my videos&#10;👉 https://www.buymeacoffee.com/timertopia&#10;&#10;WATCH NEXT&#10;🎥 1 Minute Timer Bomb [NUKE]☢️&#10;https://youtu.be/EVWlJwHm23I&#10;🎥 1 Minute Timer Bomb [LOUD]💣💥&#10;https://youtu.be/yY2KzLyggVg&#10;🎥 20 Minute Timer Bomb [VERY LOUD] ☠️&#10;https://youtu.be/pFPEsOKeGzk&#10;&#10;💬 JOIN US IN THE COMMENTS&#10;WE LIKE TO HAVE FUN!" id="191" name="Google Shape;191;p42" title="1 Minute Timer VOLCANO 🌋">
            <a:hlinkClick r:id="rId3"/>
          </p:cNvPr>
          <p:cNvPicPr preferRelativeResize="0"/>
          <p:nvPr/>
        </p:nvPicPr>
        <p:blipFill>
          <a:blip r:embed="rId4">
            <a:alphaModFix/>
          </a:blip>
          <a:stretch>
            <a:fillRect/>
          </a:stretch>
        </p:blipFill>
        <p:spPr>
          <a:xfrm>
            <a:off x="2797325" y="2293550"/>
            <a:ext cx="3739800" cy="2804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9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Now You Try with Paragraph 2</a:t>
            </a:r>
            <a:endParaRPr/>
          </a:p>
        </p:txBody>
      </p:sp>
      <p:sp>
        <p:nvSpPr>
          <p:cNvPr id="562" name="Google Shape;562;p96"/>
          <p:cNvSpPr txBox="1"/>
          <p:nvPr>
            <p:ph idx="1" type="body"/>
          </p:nvPr>
        </p:nvSpPr>
        <p:spPr>
          <a:xfrm>
            <a:off x="311700" y="1225225"/>
            <a:ext cx="8772000" cy="33540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AutoNum type="arabicPeriod"/>
            </a:pPr>
            <a:r>
              <a:rPr lang="en" sz="2400"/>
              <a:t>First Partner reads. Circle any confusing words. </a:t>
            </a:r>
            <a:endParaRPr sz="2400"/>
          </a:p>
          <a:p>
            <a:pPr indent="-381000" lvl="1" marL="914400" rtl="0" algn="l">
              <a:spcBef>
                <a:spcPts val="0"/>
              </a:spcBef>
              <a:spcAft>
                <a:spcPts val="0"/>
              </a:spcAft>
              <a:buSzPts val="2400"/>
              <a:buAutoNum type="alphaLcPeriod"/>
            </a:pPr>
            <a:r>
              <a:rPr lang="en" sz="2400"/>
              <a:t>Often, words will have definition in [brackets]. If not, use context clues to predict, then Google!</a:t>
            </a:r>
            <a:endParaRPr sz="2400"/>
          </a:p>
          <a:p>
            <a:pPr indent="-381000" lvl="0" marL="457200" rtl="0" algn="l">
              <a:spcBef>
                <a:spcPts val="0"/>
              </a:spcBef>
              <a:spcAft>
                <a:spcPts val="0"/>
              </a:spcAft>
              <a:buSzPts val="2400"/>
              <a:buAutoNum type="arabicPeriod"/>
            </a:pPr>
            <a:r>
              <a:rPr lang="en" sz="2400"/>
              <a:t>Read to yourself, </a:t>
            </a:r>
            <a:r>
              <a:rPr lang="en" sz="2400" u="sng"/>
              <a:t>u</a:t>
            </a:r>
            <a:r>
              <a:rPr lang="en" sz="2400" u="sng"/>
              <a:t>nderline</a:t>
            </a:r>
            <a:r>
              <a:rPr lang="en" sz="2400"/>
              <a:t> main topics and arguments.</a:t>
            </a:r>
            <a:endParaRPr sz="2400"/>
          </a:p>
          <a:p>
            <a:pPr indent="-381000" lvl="0" marL="457200" rtl="0" algn="l">
              <a:spcBef>
                <a:spcPts val="0"/>
              </a:spcBef>
              <a:spcAft>
                <a:spcPts val="0"/>
              </a:spcAft>
              <a:buSzPts val="2400"/>
              <a:buAutoNum type="arabicPeriod"/>
            </a:pPr>
            <a:r>
              <a:rPr lang="en" sz="2400"/>
              <a:t>Write the main idea of the paragraph </a:t>
            </a:r>
            <a:r>
              <a:rPr i="1" lang="en" sz="2400"/>
              <a:t>in your own words</a:t>
            </a:r>
            <a:r>
              <a:rPr lang="en" sz="2400"/>
              <a:t>.</a:t>
            </a:r>
            <a:endParaRPr sz="2400"/>
          </a:p>
          <a:p>
            <a:pPr indent="0" lvl="0" marL="0" rtl="0" algn="l">
              <a:spcBef>
                <a:spcPts val="1200"/>
              </a:spcBef>
              <a:spcAft>
                <a:spcPts val="120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Paragraph 2</a:t>
            </a:r>
            <a:endParaRPr/>
          </a:p>
        </p:txBody>
      </p:sp>
      <p:sp>
        <p:nvSpPr>
          <p:cNvPr id="568" name="Google Shape;568;p9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3000">
                <a:latin typeface="Times New Roman"/>
                <a:ea typeface="Times New Roman"/>
                <a:cs typeface="Times New Roman"/>
                <a:sym typeface="Times New Roman"/>
              </a:rPr>
              <a:t>So when I was young, that flag outside our home never made sense to me. How could this black man, having seen firsthand the way his country abused black Americans, how it refused to treat us as full citizens, proudly fly its banner? I didn’t understand his patriotism. It deeply embarrassed me.</a:t>
            </a:r>
            <a:endParaRPr sz="3000"/>
          </a:p>
        </p:txBody>
      </p:sp>
      <p:sp>
        <p:nvSpPr>
          <p:cNvPr id="569" name="Google Shape;569;p97"/>
          <p:cNvSpPr txBox="1"/>
          <p:nvPr/>
        </p:nvSpPr>
        <p:spPr>
          <a:xfrm>
            <a:off x="2677050" y="110275"/>
            <a:ext cx="6366600" cy="11151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Open Sans"/>
                <a:ea typeface="Open Sans"/>
                <a:cs typeface="Open Sans"/>
                <a:sym typeface="Open Sans"/>
              </a:rPr>
              <a:t>Summary: </a:t>
            </a:r>
            <a:endParaRPr sz="2000">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9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Read the Rest of the Article with your Partner</a:t>
            </a:r>
            <a:endParaRPr/>
          </a:p>
        </p:txBody>
      </p:sp>
      <p:sp>
        <p:nvSpPr>
          <p:cNvPr id="575" name="Google Shape;575;p9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lnSpcReduction="10000"/>
          </a:bodyPr>
          <a:lstStyle/>
          <a:p>
            <a:pPr indent="-381000" lvl="0" marL="457200" rtl="0" algn="l">
              <a:spcBef>
                <a:spcPts val="0"/>
              </a:spcBef>
              <a:spcAft>
                <a:spcPts val="0"/>
              </a:spcAft>
              <a:buSzPts val="2400"/>
              <a:buAutoNum type="arabicPeriod"/>
            </a:pPr>
            <a:r>
              <a:rPr lang="en" sz="2400"/>
              <a:t>First Partner reads outloud</a:t>
            </a:r>
            <a:r>
              <a:rPr lang="en" sz="2400"/>
              <a:t>. Circle any confusing words. </a:t>
            </a:r>
            <a:endParaRPr sz="2400"/>
          </a:p>
          <a:p>
            <a:pPr indent="-381000" lvl="1" marL="914400" rtl="0" algn="l">
              <a:spcBef>
                <a:spcPts val="0"/>
              </a:spcBef>
              <a:spcAft>
                <a:spcPts val="0"/>
              </a:spcAft>
              <a:buSzPts val="2400"/>
              <a:buAutoNum type="alphaLcPeriod"/>
            </a:pPr>
            <a:r>
              <a:rPr lang="en" sz="2400"/>
              <a:t>Often, words will have definition in [brackets]. If not, use context clues to predict, then Google!</a:t>
            </a:r>
            <a:endParaRPr sz="2400"/>
          </a:p>
          <a:p>
            <a:pPr indent="-381000" lvl="0" marL="457200" rtl="0" algn="l">
              <a:spcBef>
                <a:spcPts val="0"/>
              </a:spcBef>
              <a:spcAft>
                <a:spcPts val="0"/>
              </a:spcAft>
              <a:buSzPts val="2400"/>
              <a:buAutoNum type="arabicPeriod"/>
            </a:pPr>
            <a:r>
              <a:rPr lang="en" sz="2400"/>
              <a:t>Read it again to yourself. </a:t>
            </a:r>
            <a:r>
              <a:rPr lang="en" sz="2400" u="sng"/>
              <a:t>Underline</a:t>
            </a:r>
            <a:r>
              <a:rPr lang="en" sz="2400"/>
              <a:t> main topics and arguments.</a:t>
            </a:r>
            <a:endParaRPr sz="2400"/>
          </a:p>
          <a:p>
            <a:pPr indent="-381000" lvl="0" marL="457200" rtl="0" algn="l">
              <a:spcBef>
                <a:spcPts val="0"/>
              </a:spcBef>
              <a:spcAft>
                <a:spcPts val="0"/>
              </a:spcAft>
              <a:buSzPts val="2400"/>
              <a:buAutoNum type="arabicPeriod"/>
            </a:pPr>
            <a:r>
              <a:rPr lang="en" sz="2400"/>
              <a:t>Write the main idea of the paragraph </a:t>
            </a:r>
            <a:r>
              <a:rPr i="1" lang="en" sz="2400"/>
              <a:t>in your own words</a:t>
            </a:r>
            <a:r>
              <a:rPr lang="en" sz="2400"/>
              <a:t>.</a:t>
            </a:r>
            <a:endParaRPr sz="2400"/>
          </a:p>
          <a:p>
            <a:pPr indent="0" lvl="0" marL="0" rtl="0" algn="l">
              <a:spcBef>
                <a:spcPts val="1200"/>
              </a:spcBef>
              <a:spcAft>
                <a:spcPts val="120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9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Mindful Minute!</a:t>
            </a:r>
            <a:endParaRPr/>
          </a:p>
        </p:txBody>
      </p:sp>
      <p:sp>
        <p:nvSpPr>
          <p:cNvPr id="581" name="Google Shape;581;p99"/>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Stretching!</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Forward/Backward Arm Spins</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Floating Hotdog, Periphery</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Palm Energy</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sz="2000"/>
          </a:p>
        </p:txBody>
      </p:sp>
      <p:pic>
        <p:nvPicPr>
          <p:cNvPr id="582" name="Google Shape;582;p99"/>
          <p:cNvPicPr preferRelativeResize="0"/>
          <p:nvPr/>
        </p:nvPicPr>
        <p:blipFill>
          <a:blip r:embed="rId3">
            <a:alphaModFix/>
          </a:blip>
          <a:stretch>
            <a:fillRect/>
          </a:stretch>
        </p:blipFill>
        <p:spPr>
          <a:xfrm>
            <a:off x="4326075" y="97500"/>
            <a:ext cx="4817925" cy="2529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10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Dinner Table Discussions</a:t>
            </a:r>
            <a:endParaRPr/>
          </a:p>
        </p:txBody>
      </p:sp>
      <p:sp>
        <p:nvSpPr>
          <p:cNvPr id="588" name="Google Shape;588;p10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This is our chance to debrief, share out ideas,and make sense of this article together.</a:t>
            </a:r>
            <a:endParaRPr sz="1900"/>
          </a:p>
          <a:p>
            <a:pPr indent="0" lvl="0" marL="0" rtl="0" algn="l">
              <a:spcBef>
                <a:spcPts val="1200"/>
              </a:spcBef>
              <a:spcAft>
                <a:spcPts val="0"/>
              </a:spcAft>
              <a:buNone/>
            </a:pPr>
            <a:r>
              <a:rPr lang="en" sz="1900"/>
              <a:t>Use the </a:t>
            </a:r>
            <a:r>
              <a:rPr lang="en" sz="1900"/>
              <a:t>questions</a:t>
            </a:r>
            <a:r>
              <a:rPr lang="en" sz="1900"/>
              <a:t> in your Day 3 Packet as a guide!</a:t>
            </a:r>
            <a:endParaRPr sz="1900"/>
          </a:p>
          <a:p>
            <a:pPr indent="0" lvl="0" marL="0" rtl="0" algn="l">
              <a:spcBef>
                <a:spcPts val="1200"/>
              </a:spcBef>
              <a:spcAft>
                <a:spcPts val="0"/>
              </a:spcAft>
              <a:buNone/>
            </a:pPr>
            <a:r>
              <a:t/>
            </a:r>
            <a:endParaRPr sz="1900"/>
          </a:p>
          <a:p>
            <a:pPr indent="0" lvl="0" marL="0" rtl="0" algn="l">
              <a:spcBef>
                <a:spcPts val="1200"/>
              </a:spcBef>
              <a:spcAft>
                <a:spcPts val="1200"/>
              </a:spcAft>
              <a:buNone/>
            </a:pPr>
            <a:r>
              <a:t/>
            </a:r>
            <a:endParaRPr sz="1900"/>
          </a:p>
        </p:txBody>
      </p:sp>
      <p:pic>
        <p:nvPicPr>
          <p:cNvPr id="589" name="Google Shape;589;p100"/>
          <p:cNvPicPr preferRelativeResize="0"/>
          <p:nvPr/>
        </p:nvPicPr>
        <p:blipFill>
          <a:blip r:embed="rId3">
            <a:alphaModFix/>
          </a:blip>
          <a:stretch>
            <a:fillRect/>
          </a:stretch>
        </p:blipFill>
        <p:spPr>
          <a:xfrm>
            <a:off x="6103274" y="1869700"/>
            <a:ext cx="2684178" cy="3353999"/>
          </a:xfrm>
          <a:prstGeom prst="rect">
            <a:avLst/>
          </a:prstGeom>
          <a:noFill/>
          <a:ln>
            <a:noFill/>
          </a:ln>
        </p:spPr>
      </p:pic>
      <p:sp>
        <p:nvSpPr>
          <p:cNvPr id="590" name="Google Shape;590;p100"/>
          <p:cNvSpPr txBox="1"/>
          <p:nvPr/>
        </p:nvSpPr>
        <p:spPr>
          <a:xfrm>
            <a:off x="311700" y="2636900"/>
            <a:ext cx="5553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chemeClr val="dk1"/>
                </a:solidFill>
                <a:latin typeface="Open Sans"/>
                <a:ea typeface="Open Sans"/>
                <a:cs typeface="Open Sans"/>
                <a:sym typeface="Open Sans"/>
              </a:rPr>
              <a:t>How can I be successful?</a:t>
            </a:r>
            <a:endParaRPr b="1" sz="2200">
              <a:solidFill>
                <a:schemeClr val="dk1"/>
              </a:solidFill>
              <a:latin typeface="Open Sans"/>
              <a:ea typeface="Open Sans"/>
              <a:cs typeface="Open Sans"/>
              <a:sym typeface="Open Sans"/>
            </a:endParaRPr>
          </a:p>
          <a:p>
            <a:pPr indent="-368300" lvl="0" marL="457200" rtl="0" algn="l">
              <a:lnSpc>
                <a:spcPct val="115000"/>
              </a:lnSpc>
              <a:spcBef>
                <a:spcPts val="120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 Participate actively</a:t>
            </a:r>
            <a:endParaRPr sz="2200">
              <a:solidFill>
                <a:schemeClr val="dk1"/>
              </a:solidFill>
              <a:latin typeface="Open Sans"/>
              <a:ea typeface="Open Sans"/>
              <a:cs typeface="Open Sans"/>
              <a:sym typeface="Open Sans"/>
            </a:endParaRPr>
          </a:p>
          <a:p>
            <a:pPr indent="-368300" lvl="0" marL="457200" rtl="0" algn="l">
              <a:lnSpc>
                <a:spcPct val="115000"/>
              </a:lnSpc>
              <a:spcBef>
                <a:spcPts val="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Include others and live out our norms</a:t>
            </a:r>
            <a:endParaRPr sz="2200">
              <a:solidFill>
                <a:schemeClr val="dk1"/>
              </a:solidFill>
              <a:latin typeface="Open Sans"/>
              <a:ea typeface="Open Sans"/>
              <a:cs typeface="Open Sans"/>
              <a:sym typeface="Open Sans"/>
            </a:endParaRPr>
          </a:p>
          <a:p>
            <a:pPr indent="-368300" lvl="0" marL="457200" rtl="0" algn="l">
              <a:lnSpc>
                <a:spcPct val="115000"/>
              </a:lnSpc>
              <a:spcBef>
                <a:spcPts val="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Cite the text when you share</a:t>
            </a:r>
            <a:endParaRPr sz="2200">
              <a:solidFill>
                <a:schemeClr val="dk1"/>
              </a:solidFill>
              <a:latin typeface="Open Sans"/>
              <a:ea typeface="Open Sans"/>
              <a:cs typeface="Open Sans"/>
              <a:sym typeface="Open Sans"/>
            </a:endParaRPr>
          </a:p>
          <a:p>
            <a:pPr indent="0" lvl="0" marL="457200" rtl="0" algn="l">
              <a:lnSpc>
                <a:spcPct val="115000"/>
              </a:lnSpc>
              <a:spcBef>
                <a:spcPts val="1200"/>
              </a:spcBef>
              <a:spcAft>
                <a:spcPts val="1200"/>
              </a:spcAft>
              <a:buNone/>
            </a:pPr>
            <a:r>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10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Dinner Table Discussion Questions</a:t>
            </a:r>
            <a:endParaRPr/>
          </a:p>
        </p:txBody>
      </p:sp>
      <p:sp>
        <p:nvSpPr>
          <p:cNvPr id="596" name="Google Shape;596;p101"/>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Font typeface="Lato"/>
              <a:buAutoNum type="arabicPeriod"/>
            </a:pPr>
            <a:r>
              <a:rPr lang="en" sz="2000">
                <a:latin typeface="Lato"/>
                <a:ea typeface="Lato"/>
                <a:cs typeface="Lato"/>
                <a:sym typeface="Lato"/>
              </a:rPr>
              <a:t>What surprised you about the reading? What did you learn? List at least 3 observations.</a:t>
            </a:r>
            <a:endParaRPr sz="2000">
              <a:latin typeface="Lato"/>
              <a:ea typeface="Lato"/>
              <a:cs typeface="Lato"/>
              <a:sym typeface="Lato"/>
            </a:endParaRPr>
          </a:p>
          <a:p>
            <a:pPr indent="-355600" lvl="0" marL="457200" rtl="0" algn="l">
              <a:lnSpc>
                <a:spcPct val="100000"/>
              </a:lnSpc>
              <a:spcBef>
                <a:spcPts val="1000"/>
              </a:spcBef>
              <a:spcAft>
                <a:spcPts val="0"/>
              </a:spcAft>
              <a:buSzPts val="2000"/>
              <a:buFont typeface="Lato"/>
              <a:buAutoNum type="arabicPeriod"/>
            </a:pPr>
            <a:r>
              <a:rPr lang="en" sz="2000">
                <a:latin typeface="Lato"/>
                <a:ea typeface="Lato"/>
                <a:cs typeface="Lato"/>
                <a:sym typeface="Lato"/>
              </a:rPr>
              <a:t>How did Jones’ relationship with her father change throughout the article?</a:t>
            </a:r>
            <a:endParaRPr sz="2000">
              <a:latin typeface="Lato"/>
              <a:ea typeface="Lato"/>
              <a:cs typeface="Lato"/>
              <a:sym typeface="Lato"/>
            </a:endParaRPr>
          </a:p>
          <a:p>
            <a:pPr indent="-355600" lvl="0" marL="457200" rtl="0" algn="l">
              <a:lnSpc>
                <a:spcPct val="100000"/>
              </a:lnSpc>
              <a:spcBef>
                <a:spcPts val="1000"/>
              </a:spcBef>
              <a:spcAft>
                <a:spcPts val="0"/>
              </a:spcAft>
              <a:buSzPts val="2000"/>
              <a:buFont typeface="Lato"/>
              <a:buAutoNum type="arabicPeriod"/>
            </a:pPr>
            <a:r>
              <a:rPr lang="en" sz="2000">
                <a:latin typeface="Lato"/>
                <a:ea typeface="Lato"/>
                <a:cs typeface="Lato"/>
                <a:sym typeface="Lato"/>
              </a:rPr>
              <a:t>What is Jones’ thesis (main argument) in this article? Do you agree? Disagree?</a:t>
            </a:r>
            <a:endParaRPr sz="2000">
              <a:latin typeface="Lato"/>
              <a:ea typeface="Lato"/>
              <a:cs typeface="Lato"/>
              <a:sym typeface="Lato"/>
            </a:endParaRPr>
          </a:p>
          <a:p>
            <a:pPr indent="-355600" lvl="0" marL="457200" rtl="0" algn="l">
              <a:lnSpc>
                <a:spcPct val="100000"/>
              </a:lnSpc>
              <a:spcBef>
                <a:spcPts val="1000"/>
              </a:spcBef>
              <a:spcAft>
                <a:spcPts val="0"/>
              </a:spcAft>
              <a:buSzPts val="2000"/>
              <a:buFont typeface="Lato"/>
              <a:buAutoNum type="arabicPeriod"/>
            </a:pPr>
            <a:r>
              <a:rPr lang="en" sz="2000">
                <a:latin typeface="Lato"/>
                <a:ea typeface="Lato"/>
                <a:cs typeface="Lato"/>
                <a:sym typeface="Lato"/>
              </a:rPr>
              <a:t>Do you agree or disagree with Jones that black Americans, and perhaps all people of color, have the greatest claim to the American flag?</a:t>
            </a:r>
            <a:endParaRPr sz="2000">
              <a:latin typeface="Lato"/>
              <a:ea typeface="Lato"/>
              <a:cs typeface="Lato"/>
              <a:sym typeface="Lato"/>
            </a:endParaRPr>
          </a:p>
          <a:p>
            <a:pPr indent="-355600" lvl="0" marL="457200" rtl="0" algn="l">
              <a:lnSpc>
                <a:spcPct val="100000"/>
              </a:lnSpc>
              <a:spcBef>
                <a:spcPts val="1000"/>
              </a:spcBef>
              <a:spcAft>
                <a:spcPts val="1000"/>
              </a:spcAft>
              <a:buSzPts val="2000"/>
              <a:buFont typeface="Lato"/>
              <a:buAutoNum type="arabicPeriod"/>
            </a:pPr>
            <a:r>
              <a:rPr lang="en" sz="2000">
                <a:latin typeface="Lato"/>
                <a:ea typeface="Lato"/>
                <a:cs typeface="Lato"/>
                <a:sym typeface="Lato"/>
              </a:rPr>
              <a:t>What questions does the reading make you want to ask?</a:t>
            </a:r>
            <a:endParaRPr sz="20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102"/>
          <p:cNvSpPr txBox="1"/>
          <p:nvPr>
            <p:ph type="ctrTitle"/>
          </p:nvPr>
        </p:nvSpPr>
        <p:spPr>
          <a:xfrm>
            <a:off x="3044700" y="1704930"/>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1 Day 4</a:t>
            </a:r>
            <a:endParaRPr/>
          </a:p>
        </p:txBody>
      </p:sp>
      <p:sp>
        <p:nvSpPr>
          <p:cNvPr id="602" name="Google Shape;602;p10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03" name="Google Shape;603;p102"/>
          <p:cNvPicPr preferRelativeResize="0"/>
          <p:nvPr/>
        </p:nvPicPr>
        <p:blipFill>
          <a:blip r:embed="rId3">
            <a:alphaModFix/>
          </a:blip>
          <a:stretch>
            <a:fillRect/>
          </a:stretch>
        </p:blipFill>
        <p:spPr>
          <a:xfrm>
            <a:off x="5457849" y="120325"/>
            <a:ext cx="3686149" cy="245142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103"/>
          <p:cNvSpPr txBox="1"/>
          <p:nvPr>
            <p:ph type="title"/>
          </p:nvPr>
        </p:nvSpPr>
        <p:spPr>
          <a:xfrm>
            <a:off x="365000" y="0"/>
            <a:ext cx="8658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Do Now - </a:t>
            </a:r>
            <a:r>
              <a:rPr b="1" lang="en" sz="3650"/>
              <a:t>Pick </a:t>
            </a:r>
            <a:r>
              <a:rPr lang="en" sz="3650"/>
              <a:t>one quote and </a:t>
            </a:r>
            <a:r>
              <a:rPr b="1" lang="en" sz="3650"/>
              <a:t>write </a:t>
            </a:r>
            <a:r>
              <a:rPr lang="en" sz="3650"/>
              <a:t>about what it means to you!</a:t>
            </a:r>
            <a:endParaRPr sz="3650"/>
          </a:p>
        </p:txBody>
      </p:sp>
      <p:sp>
        <p:nvSpPr>
          <p:cNvPr id="609" name="Google Shape;609;p103"/>
          <p:cNvSpPr txBox="1"/>
          <p:nvPr>
            <p:ph idx="1" type="body"/>
          </p:nvPr>
        </p:nvSpPr>
        <p:spPr>
          <a:xfrm>
            <a:off x="204600" y="726150"/>
            <a:ext cx="6426000" cy="38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 despite its wrenching pain, cannot be unlived, but if faced with courage, need not be lived again.”</a:t>
            </a:r>
            <a:endParaRPr/>
          </a:p>
          <a:p>
            <a:pPr indent="0" lvl="0" marL="0" rtl="0" algn="l">
              <a:spcBef>
                <a:spcPts val="0"/>
              </a:spcBef>
              <a:spcAft>
                <a:spcPts val="0"/>
              </a:spcAft>
              <a:buNone/>
            </a:pPr>
            <a:r>
              <a:rPr lang="en"/>
              <a:t>				― </a:t>
            </a:r>
            <a:r>
              <a:rPr lang="en" sz="1500"/>
              <a:t>Maya Angelou, Author and Poet</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a:t>“There is no flag large enough to cover the shame of killing innocent people.”</a:t>
            </a:r>
            <a:endParaRPr/>
          </a:p>
          <a:p>
            <a:pPr indent="0" lvl="0" marL="0" rtl="0" algn="l">
              <a:spcBef>
                <a:spcPts val="0"/>
              </a:spcBef>
              <a:spcAft>
                <a:spcPts val="0"/>
              </a:spcAft>
              <a:buNone/>
            </a:pPr>
            <a:r>
              <a:rPr lang="en" sz="1500"/>
              <a:t>				</a:t>
            </a:r>
            <a:r>
              <a:rPr lang="en"/>
              <a:t>― </a:t>
            </a:r>
            <a:r>
              <a:rPr lang="en" sz="1500"/>
              <a:t>Howard Zinn, Historian</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a:t>“I refuse to accept the view that mankind is so tragically bound to the starless midnight of racism and war that the bright daybreak of peace and brotherhood can never become a reality.... I believe that unarmed truth and unconditional love will have the final word.”</a:t>
            </a:r>
            <a:endParaRPr/>
          </a:p>
          <a:p>
            <a:pPr indent="457200" lvl="0" marL="1371600" rtl="0" algn="l">
              <a:spcBef>
                <a:spcPts val="0"/>
              </a:spcBef>
              <a:spcAft>
                <a:spcPts val="0"/>
              </a:spcAft>
              <a:buNone/>
            </a:pPr>
            <a:r>
              <a:rPr lang="en" sz="1500"/>
              <a:t>― Martin Luther King, Jr.</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610" name="Google Shape;610;p103"/>
          <p:cNvPicPr preferRelativeResize="0"/>
          <p:nvPr/>
        </p:nvPicPr>
        <p:blipFill>
          <a:blip r:embed="rId3">
            <a:alphaModFix/>
          </a:blip>
          <a:stretch>
            <a:fillRect/>
          </a:stretch>
        </p:blipFill>
        <p:spPr>
          <a:xfrm>
            <a:off x="7581925" y="831298"/>
            <a:ext cx="1391625" cy="1461800"/>
          </a:xfrm>
          <a:prstGeom prst="rect">
            <a:avLst/>
          </a:prstGeom>
          <a:noFill/>
          <a:ln>
            <a:noFill/>
          </a:ln>
        </p:spPr>
      </p:pic>
      <p:pic>
        <p:nvPicPr>
          <p:cNvPr id="611" name="Google Shape;611;p103"/>
          <p:cNvPicPr preferRelativeResize="0"/>
          <p:nvPr/>
        </p:nvPicPr>
        <p:blipFill>
          <a:blip r:embed="rId4">
            <a:alphaModFix/>
          </a:blip>
          <a:stretch>
            <a:fillRect/>
          </a:stretch>
        </p:blipFill>
        <p:spPr>
          <a:xfrm>
            <a:off x="6537175" y="2293099"/>
            <a:ext cx="1291375" cy="1543200"/>
          </a:xfrm>
          <a:prstGeom prst="rect">
            <a:avLst/>
          </a:prstGeom>
          <a:noFill/>
          <a:ln>
            <a:noFill/>
          </a:ln>
        </p:spPr>
      </p:pic>
      <p:pic>
        <p:nvPicPr>
          <p:cNvPr id="612" name="Google Shape;612;p103"/>
          <p:cNvPicPr preferRelativeResize="0"/>
          <p:nvPr/>
        </p:nvPicPr>
        <p:blipFill>
          <a:blip r:embed="rId5">
            <a:alphaModFix/>
          </a:blip>
          <a:stretch>
            <a:fillRect/>
          </a:stretch>
        </p:blipFill>
        <p:spPr>
          <a:xfrm>
            <a:off x="7600800" y="3600300"/>
            <a:ext cx="1543200" cy="1543200"/>
          </a:xfrm>
          <a:prstGeom prst="rect">
            <a:avLst/>
          </a:prstGeom>
          <a:noFill/>
          <a:ln>
            <a:noFill/>
          </a:ln>
        </p:spPr>
      </p:pic>
      <p:sp>
        <p:nvSpPr>
          <p:cNvPr id="613" name="Google Shape;613;p103"/>
          <p:cNvSpPr/>
          <p:nvPr/>
        </p:nvSpPr>
        <p:spPr>
          <a:xfrm>
            <a:off x="-166300" y="431100"/>
            <a:ext cx="531300" cy="491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100">
                <a:latin typeface="Lato"/>
                <a:ea typeface="Lato"/>
                <a:cs typeface="Lato"/>
                <a:sym typeface="Lato"/>
              </a:rPr>
              <a:t>1</a:t>
            </a:r>
            <a:endParaRPr b="1" sz="2100">
              <a:latin typeface="Lato"/>
              <a:ea typeface="Lato"/>
              <a:cs typeface="Lato"/>
              <a:sym typeface="Lato"/>
            </a:endParaRPr>
          </a:p>
        </p:txBody>
      </p:sp>
      <p:sp>
        <p:nvSpPr>
          <p:cNvPr id="614" name="Google Shape;614;p103"/>
          <p:cNvSpPr/>
          <p:nvPr/>
        </p:nvSpPr>
        <p:spPr>
          <a:xfrm>
            <a:off x="-166300" y="1636275"/>
            <a:ext cx="531300" cy="491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100">
                <a:latin typeface="Lato"/>
                <a:ea typeface="Lato"/>
                <a:cs typeface="Lato"/>
                <a:sym typeface="Lato"/>
              </a:rPr>
              <a:t>2</a:t>
            </a:r>
            <a:endParaRPr b="1" sz="2100">
              <a:latin typeface="Lato"/>
              <a:ea typeface="Lato"/>
              <a:cs typeface="Lato"/>
              <a:sym typeface="Lato"/>
            </a:endParaRPr>
          </a:p>
        </p:txBody>
      </p:sp>
      <p:sp>
        <p:nvSpPr>
          <p:cNvPr id="615" name="Google Shape;615;p103"/>
          <p:cNvSpPr/>
          <p:nvPr/>
        </p:nvSpPr>
        <p:spPr>
          <a:xfrm>
            <a:off x="-166300" y="2841450"/>
            <a:ext cx="531300" cy="491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100">
                <a:latin typeface="Lato"/>
                <a:ea typeface="Lato"/>
                <a:cs typeface="Lato"/>
                <a:sym typeface="Lato"/>
              </a:rPr>
              <a:t>3</a:t>
            </a:r>
            <a:endParaRPr b="1" sz="2100">
              <a:latin typeface="Lato"/>
              <a:ea typeface="Lato"/>
              <a:cs typeface="Lato"/>
              <a:sym typeface="La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104"/>
          <p:cNvPicPr preferRelativeResize="0"/>
          <p:nvPr/>
        </p:nvPicPr>
        <p:blipFill>
          <a:blip r:embed="rId3">
            <a:alphaModFix/>
          </a:blip>
          <a:stretch>
            <a:fillRect/>
          </a:stretch>
        </p:blipFill>
        <p:spPr>
          <a:xfrm>
            <a:off x="5634800" y="-45625"/>
            <a:ext cx="3509200" cy="2087975"/>
          </a:xfrm>
          <a:prstGeom prst="rect">
            <a:avLst/>
          </a:prstGeom>
          <a:noFill/>
          <a:ln>
            <a:noFill/>
          </a:ln>
        </p:spPr>
      </p:pic>
      <p:sp>
        <p:nvSpPr>
          <p:cNvPr id="621" name="Google Shape;621;p10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Small Talk!</a:t>
            </a:r>
            <a:endParaRPr/>
          </a:p>
        </p:txBody>
      </p:sp>
      <p:sp>
        <p:nvSpPr>
          <p:cNvPr id="622" name="Google Shape;622;p104"/>
          <p:cNvSpPr txBox="1"/>
          <p:nvPr>
            <p:ph idx="1" type="body"/>
          </p:nvPr>
        </p:nvSpPr>
        <p:spPr>
          <a:xfrm>
            <a:off x="311700" y="1586175"/>
            <a:ext cx="8520600" cy="33540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lang="en" sz="2200"/>
              <a:t>Stand up.</a:t>
            </a:r>
            <a:endParaRPr sz="2200"/>
          </a:p>
          <a:p>
            <a:pPr indent="-368300" lvl="0" marL="457200" rtl="0" algn="l">
              <a:spcBef>
                <a:spcPts val="0"/>
              </a:spcBef>
              <a:spcAft>
                <a:spcPts val="0"/>
              </a:spcAft>
              <a:buSzPts val="2200"/>
              <a:buAutoNum type="arabicPeriod"/>
            </a:pPr>
            <a:r>
              <a:rPr lang="en" sz="2200"/>
              <a:t>Quickly find someone in the room who picked the same quote as you.</a:t>
            </a:r>
            <a:endParaRPr sz="2200"/>
          </a:p>
          <a:p>
            <a:pPr indent="-368300" lvl="0" marL="457200" rtl="0" algn="l">
              <a:spcBef>
                <a:spcPts val="0"/>
              </a:spcBef>
              <a:spcAft>
                <a:spcPts val="0"/>
              </a:spcAft>
              <a:buSzPts val="2200"/>
              <a:buAutoNum type="arabicPeriod"/>
            </a:pPr>
            <a:r>
              <a:rPr lang="en" sz="2200"/>
              <a:t>Stand by them.</a:t>
            </a:r>
            <a:endParaRPr sz="2200"/>
          </a:p>
          <a:p>
            <a:pPr indent="-368300" lvl="0" marL="457200" rtl="0" algn="l">
              <a:spcBef>
                <a:spcPts val="0"/>
              </a:spcBef>
              <a:spcAft>
                <a:spcPts val="0"/>
              </a:spcAft>
              <a:buSzPts val="2200"/>
              <a:buAutoNum type="arabicPeriod"/>
            </a:pPr>
            <a:r>
              <a:rPr lang="en" sz="2200"/>
              <a:t>Share your thoughts on this quote. Listen to their share.</a:t>
            </a:r>
            <a:endParaRPr sz="2200"/>
          </a:p>
          <a:p>
            <a:pPr indent="-368300" lvl="0" marL="457200" rtl="0" algn="l">
              <a:spcBef>
                <a:spcPts val="0"/>
              </a:spcBef>
              <a:spcAft>
                <a:spcPts val="0"/>
              </a:spcAft>
              <a:buSzPts val="2200"/>
              <a:buAutoNum type="arabicPeriod"/>
            </a:pPr>
            <a:r>
              <a:rPr lang="en" sz="2200"/>
              <a:t>Look for points of connection and difference in your perspectives.</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t/>
            </a:r>
            <a:endParaRPr sz="22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05"/>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628" name="Google Shape;628;p10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can evaluate multiple perspectives of America and present my own perspective in writing.</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b="1" lang="en"/>
              <a:t>Language Objective</a:t>
            </a:r>
            <a:r>
              <a:rPr lang="en"/>
              <a:t>: I can </a:t>
            </a:r>
            <a:r>
              <a:rPr lang="en"/>
              <a:t>summarize the main idea of academic paragraphs to identify the main idea of a whole text. </a:t>
            </a:r>
            <a:endParaRPr/>
          </a:p>
        </p:txBody>
      </p:sp>
      <p:pic>
        <p:nvPicPr>
          <p:cNvPr id="629" name="Google Shape;629;p105"/>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630" name="Google Shape;630;p105"/>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Four Perspectives</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Idea of America Free Write</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Personal Survey</a:t>
            </a:r>
            <a:endParaRPr sz="3000">
              <a:solidFill>
                <a:srgbClr val="EFEFE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Back to Back, Face to Face</a:t>
            </a:r>
            <a:endParaRPr/>
          </a:p>
        </p:txBody>
      </p:sp>
      <p:sp>
        <p:nvSpPr>
          <p:cNvPr id="197" name="Google Shape;197;p43"/>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Stand up and find a partner in the room</a:t>
            </a:r>
            <a:endParaRPr sz="2400"/>
          </a:p>
          <a:p>
            <a:pPr indent="-381000" lvl="0" marL="457200" rtl="0" algn="l">
              <a:spcBef>
                <a:spcPts val="0"/>
              </a:spcBef>
              <a:spcAft>
                <a:spcPts val="0"/>
              </a:spcAft>
              <a:buSzPts val="2400"/>
              <a:buAutoNum type="arabicPeriod"/>
            </a:pPr>
            <a:r>
              <a:rPr lang="en" sz="2400"/>
              <a:t>Stand back to back.</a:t>
            </a:r>
            <a:endParaRPr sz="2400"/>
          </a:p>
          <a:p>
            <a:pPr indent="-381000" lvl="0" marL="457200" rtl="0" algn="l">
              <a:spcBef>
                <a:spcPts val="0"/>
              </a:spcBef>
              <a:spcAft>
                <a:spcPts val="0"/>
              </a:spcAft>
              <a:buSzPts val="2400"/>
              <a:buAutoNum type="arabicPeriod"/>
            </a:pPr>
            <a:r>
              <a:rPr lang="en" sz="2400"/>
              <a:t>Listen to the question. Think about your answer.</a:t>
            </a:r>
            <a:endParaRPr sz="2400"/>
          </a:p>
          <a:p>
            <a:pPr indent="-381000" lvl="0" marL="457200" rtl="0" algn="l">
              <a:spcBef>
                <a:spcPts val="0"/>
              </a:spcBef>
              <a:spcAft>
                <a:spcPts val="0"/>
              </a:spcAft>
              <a:buSzPts val="2400"/>
              <a:buAutoNum type="arabicPeriod"/>
            </a:pPr>
            <a:r>
              <a:rPr lang="en" sz="2400"/>
              <a:t>Turn face to face. Introduce yourself and share with your partner!</a:t>
            </a:r>
            <a:endParaRPr sz="24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10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Nikole Hannah-Jones “Idea of America”</a:t>
            </a:r>
            <a:endParaRPr/>
          </a:p>
        </p:txBody>
      </p:sp>
      <p:sp>
        <p:nvSpPr>
          <p:cNvPr id="636" name="Google Shape;636;p106"/>
          <p:cNvSpPr txBox="1"/>
          <p:nvPr>
            <p:ph idx="1" type="body"/>
          </p:nvPr>
        </p:nvSpPr>
        <p:spPr>
          <a:xfrm>
            <a:off x="311700" y="1225225"/>
            <a:ext cx="65262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Yesterday, we read this!</a:t>
            </a:r>
            <a:endParaRPr sz="2200"/>
          </a:p>
          <a:p>
            <a:pPr indent="0" lvl="0" marL="0" rtl="0" algn="l">
              <a:spcBef>
                <a:spcPts val="1200"/>
              </a:spcBef>
              <a:spcAft>
                <a:spcPts val="0"/>
              </a:spcAft>
              <a:buNone/>
            </a:pPr>
            <a:r>
              <a:rPr lang="en" sz="2200"/>
              <a:t>At first she could not understand why her father celebrated the American flag because of the horrible ways America has treated African Americans.</a:t>
            </a:r>
            <a:endParaRPr sz="2200"/>
          </a:p>
          <a:p>
            <a:pPr indent="0" lvl="0" marL="0" rtl="0" algn="l">
              <a:spcBef>
                <a:spcPts val="1200"/>
              </a:spcBef>
              <a:spcAft>
                <a:spcPts val="1200"/>
              </a:spcAft>
              <a:buNone/>
            </a:pPr>
            <a:r>
              <a:rPr lang="en" sz="2200"/>
              <a:t>But Hannah-Jones learned about the many contributions African Americans have made to the country and to our freedom. </a:t>
            </a:r>
            <a:endParaRPr sz="2200"/>
          </a:p>
        </p:txBody>
      </p:sp>
      <p:pic>
        <p:nvPicPr>
          <p:cNvPr id="637" name="Google Shape;637;p106"/>
          <p:cNvPicPr preferRelativeResize="0"/>
          <p:nvPr/>
        </p:nvPicPr>
        <p:blipFill>
          <a:blip r:embed="rId3">
            <a:alphaModFix/>
          </a:blip>
          <a:stretch>
            <a:fillRect/>
          </a:stretch>
        </p:blipFill>
        <p:spPr>
          <a:xfrm>
            <a:off x="5819148" y="2341125"/>
            <a:ext cx="3324850" cy="2802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xEl>
                                              <p:pRg end="0" st="0"/>
                                            </p:txEl>
                                          </p:spTgt>
                                        </p:tgtEl>
                                        <p:attrNameLst>
                                          <p:attrName>style.visibility</p:attrName>
                                        </p:attrNameLst>
                                      </p:cBhvr>
                                      <p:to>
                                        <p:strVal val="visible"/>
                                      </p:to>
                                    </p:set>
                                    <p:animEffect filter="fade" transition="in">
                                      <p:cBhvr>
                                        <p:cTn dur="1000"/>
                                        <p:tgtEl>
                                          <p:spTgt spid="6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xEl>
                                              <p:pRg end="1" st="1"/>
                                            </p:txEl>
                                          </p:spTgt>
                                        </p:tgtEl>
                                        <p:attrNameLst>
                                          <p:attrName>style.visibility</p:attrName>
                                        </p:attrNameLst>
                                      </p:cBhvr>
                                      <p:to>
                                        <p:strVal val="visible"/>
                                      </p:to>
                                    </p:set>
                                    <p:animEffect filter="fade" transition="in">
                                      <p:cBhvr>
                                        <p:cTn dur="1000"/>
                                        <p:tgtEl>
                                          <p:spTgt spid="6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xEl>
                                              <p:pRg end="2" st="2"/>
                                            </p:txEl>
                                          </p:spTgt>
                                        </p:tgtEl>
                                        <p:attrNameLst>
                                          <p:attrName>style.visibility</p:attrName>
                                        </p:attrNameLst>
                                      </p:cBhvr>
                                      <p:to>
                                        <p:strVal val="visible"/>
                                      </p:to>
                                    </p:set>
                                    <p:animEffect filter="fade" transition="in">
                                      <p:cBhvr>
                                        <p:cTn dur="1000"/>
                                        <p:tgtEl>
                                          <p:spTgt spid="63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0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Nikole Hannah-Jones “Idea of America”</a:t>
            </a:r>
            <a:endParaRPr/>
          </a:p>
        </p:txBody>
      </p:sp>
      <p:sp>
        <p:nvSpPr>
          <p:cNvPr id="643" name="Google Shape;643;p107"/>
          <p:cNvSpPr txBox="1"/>
          <p:nvPr>
            <p:ph idx="1" type="body"/>
          </p:nvPr>
        </p:nvSpPr>
        <p:spPr>
          <a:xfrm>
            <a:off x="311700" y="1014675"/>
            <a:ext cx="65262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She realized that her father celebrated the flag to honor those contributions. </a:t>
            </a:r>
            <a:endParaRPr sz="2200"/>
          </a:p>
          <a:p>
            <a:pPr indent="0" lvl="0" marL="0" rtl="0" algn="l">
              <a:spcBef>
                <a:spcPts val="1200"/>
              </a:spcBef>
              <a:spcAft>
                <a:spcPts val="0"/>
              </a:spcAft>
              <a:buClr>
                <a:schemeClr val="dk1"/>
              </a:buClr>
              <a:buSzPts val="1100"/>
              <a:buFont typeface="Arial"/>
              <a:buNone/>
            </a:pPr>
            <a:r>
              <a:rPr lang="en" sz="2200"/>
              <a:t>She understood that for her father, the flag was a way to claim a place in American history and to acknowledge that African Americans have made the best of America.</a:t>
            </a:r>
            <a:endParaRPr sz="2200"/>
          </a:p>
          <a:p>
            <a:pPr indent="0" lvl="0" marL="0" rtl="0" algn="l">
              <a:spcBef>
                <a:spcPts val="1200"/>
              </a:spcBef>
              <a:spcAft>
                <a:spcPts val="1200"/>
              </a:spcAft>
              <a:buNone/>
            </a:pPr>
            <a:r>
              <a:t/>
            </a:r>
            <a:endParaRPr sz="2200"/>
          </a:p>
        </p:txBody>
      </p:sp>
      <p:pic>
        <p:nvPicPr>
          <p:cNvPr id="644" name="Google Shape;644;p107"/>
          <p:cNvPicPr preferRelativeResize="0"/>
          <p:nvPr/>
        </p:nvPicPr>
        <p:blipFill>
          <a:blip r:embed="rId3">
            <a:alphaModFix/>
          </a:blip>
          <a:stretch>
            <a:fillRect/>
          </a:stretch>
        </p:blipFill>
        <p:spPr>
          <a:xfrm>
            <a:off x="5819148" y="2341125"/>
            <a:ext cx="3324850" cy="2802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0" st="0"/>
                                            </p:txEl>
                                          </p:spTgt>
                                        </p:tgtEl>
                                        <p:attrNameLst>
                                          <p:attrName>style.visibility</p:attrName>
                                        </p:attrNameLst>
                                      </p:cBhvr>
                                      <p:to>
                                        <p:strVal val="visible"/>
                                      </p:to>
                                    </p:set>
                                    <p:animEffect filter="fade" transition="in">
                                      <p:cBhvr>
                                        <p:cTn dur="1000"/>
                                        <p:tgtEl>
                                          <p:spTgt spid="6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1" st="1"/>
                                            </p:txEl>
                                          </p:spTgt>
                                        </p:tgtEl>
                                        <p:attrNameLst>
                                          <p:attrName>style.visibility</p:attrName>
                                        </p:attrNameLst>
                                      </p:cBhvr>
                                      <p:to>
                                        <p:strVal val="visible"/>
                                      </p:to>
                                    </p:set>
                                    <p:animEffect filter="fade" transition="in">
                                      <p:cBhvr>
                                        <p:cTn dur="1000"/>
                                        <p:tgtEl>
                                          <p:spTgt spid="6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2" st="2"/>
                                            </p:txEl>
                                          </p:spTgt>
                                        </p:tgtEl>
                                        <p:attrNameLst>
                                          <p:attrName>style.visibility</p:attrName>
                                        </p:attrNameLst>
                                      </p:cBhvr>
                                      <p:to>
                                        <p:strVal val="visible"/>
                                      </p:to>
                                    </p:set>
                                    <p:animEffect filter="fade" transition="in">
                                      <p:cBhvr>
                                        <p:cTn dur="1000"/>
                                        <p:tgtEl>
                                          <p:spTgt spid="64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0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should we think about America?</a:t>
            </a:r>
            <a:endParaRPr/>
          </a:p>
        </p:txBody>
      </p:sp>
      <p:sp>
        <p:nvSpPr>
          <p:cNvPr id="650" name="Google Shape;650;p10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People will tell you </a:t>
            </a:r>
            <a:r>
              <a:rPr lang="en" sz="2400"/>
              <a:t>what</a:t>
            </a:r>
            <a:r>
              <a:rPr lang="en" sz="2400"/>
              <a:t> you should believe about America. But ultimately, this is a question only you can answer. </a:t>
            </a:r>
            <a:r>
              <a:rPr lang="en" sz="2400"/>
              <a:t>We all approach this question with our own experiences and pasts.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109"/>
          <p:cNvPicPr preferRelativeResize="0"/>
          <p:nvPr/>
        </p:nvPicPr>
        <p:blipFill>
          <a:blip r:embed="rId3">
            <a:alphaModFix/>
          </a:blip>
          <a:stretch>
            <a:fillRect/>
          </a:stretch>
        </p:blipFill>
        <p:spPr>
          <a:xfrm>
            <a:off x="6266450" y="912875"/>
            <a:ext cx="3017900" cy="3107675"/>
          </a:xfrm>
          <a:prstGeom prst="rect">
            <a:avLst/>
          </a:prstGeom>
          <a:noFill/>
          <a:ln>
            <a:noFill/>
          </a:ln>
        </p:spPr>
      </p:pic>
      <p:sp>
        <p:nvSpPr>
          <p:cNvPr id="656" name="Google Shape;656;p10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should we think about America?</a:t>
            </a:r>
            <a:endParaRPr/>
          </a:p>
        </p:txBody>
      </p:sp>
      <p:sp>
        <p:nvSpPr>
          <p:cNvPr id="657" name="Google Shape;657;p109"/>
          <p:cNvSpPr txBox="1"/>
          <p:nvPr>
            <p:ph idx="1" type="body"/>
          </p:nvPr>
        </p:nvSpPr>
        <p:spPr>
          <a:xfrm>
            <a:off x="91150" y="1536025"/>
            <a:ext cx="66564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Bored student: “Mr. Jue, I don’t really care about America. It’s whatever.”</a:t>
            </a:r>
            <a:endParaRPr sz="2200"/>
          </a:p>
          <a:p>
            <a:pPr indent="0" lvl="0" marL="0" rtl="0" algn="l">
              <a:spcBef>
                <a:spcPts val="1200"/>
              </a:spcBef>
              <a:spcAft>
                <a:spcPts val="0"/>
              </a:spcAft>
              <a:buNone/>
            </a:pPr>
            <a:r>
              <a:rPr lang="en" sz="2200"/>
              <a:t>Most of us didn’t choose to grow up in America. But as an adult, you can choose anywhere in the world to live. You have this one life. Where you call home matters.</a:t>
            </a:r>
            <a:endParaRPr sz="2200"/>
          </a:p>
          <a:p>
            <a:pPr indent="0" lvl="0" marL="0" rtl="0" algn="l">
              <a:spcBef>
                <a:spcPts val="1200"/>
              </a:spcBef>
              <a:spcAft>
                <a:spcPts val="0"/>
              </a:spcAft>
              <a:buClr>
                <a:schemeClr val="dk1"/>
              </a:buClr>
              <a:buSzPts val="1100"/>
              <a:buFont typeface="Arial"/>
              <a:buNone/>
            </a:pPr>
            <a:r>
              <a:rPr lang="en" sz="2200"/>
              <a:t>So if you are going to stay and live here, you </a:t>
            </a:r>
            <a:r>
              <a:rPr lang="en" sz="2200"/>
              <a:t>should</a:t>
            </a:r>
            <a:r>
              <a:rPr lang="en" sz="2200"/>
              <a:t> have an answer to this question. </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0" st="0"/>
                                            </p:txEl>
                                          </p:spTgt>
                                        </p:tgtEl>
                                        <p:attrNameLst>
                                          <p:attrName>style.visibility</p:attrName>
                                        </p:attrNameLst>
                                      </p:cBhvr>
                                      <p:to>
                                        <p:strVal val="visible"/>
                                      </p:to>
                                    </p:set>
                                    <p:animEffect filter="fade" transition="in">
                                      <p:cBhvr>
                                        <p:cTn dur="1000"/>
                                        <p:tgtEl>
                                          <p:spTgt spid="6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1" st="1"/>
                                            </p:txEl>
                                          </p:spTgt>
                                        </p:tgtEl>
                                        <p:attrNameLst>
                                          <p:attrName>style.visibility</p:attrName>
                                        </p:attrNameLst>
                                      </p:cBhvr>
                                      <p:to>
                                        <p:strVal val="visible"/>
                                      </p:to>
                                    </p:set>
                                    <p:animEffect filter="fade" transition="in">
                                      <p:cBhvr>
                                        <p:cTn dur="1000"/>
                                        <p:tgtEl>
                                          <p:spTgt spid="6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2" st="2"/>
                                            </p:txEl>
                                          </p:spTgt>
                                        </p:tgtEl>
                                        <p:attrNameLst>
                                          <p:attrName>style.visibility</p:attrName>
                                        </p:attrNameLst>
                                      </p:cBhvr>
                                      <p:to>
                                        <p:strVal val="visible"/>
                                      </p:to>
                                    </p:set>
                                    <p:animEffect filter="fade" transition="in">
                                      <p:cBhvr>
                                        <p:cTn dur="1000"/>
                                        <p:tgtEl>
                                          <p:spTgt spid="6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3" st="3"/>
                                            </p:txEl>
                                          </p:spTgt>
                                        </p:tgtEl>
                                        <p:attrNameLst>
                                          <p:attrName>style.visibility</p:attrName>
                                        </p:attrNameLst>
                                      </p:cBhvr>
                                      <p:to>
                                        <p:strVal val="visible"/>
                                      </p:to>
                                    </p:set>
                                    <p:animEffect filter="fade" transition="in">
                                      <p:cBhvr>
                                        <p:cTn dur="1000"/>
                                        <p:tgtEl>
                                          <p:spTgt spid="6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4" st="4"/>
                                            </p:txEl>
                                          </p:spTgt>
                                        </p:tgtEl>
                                        <p:attrNameLst>
                                          <p:attrName>style.visibility</p:attrName>
                                        </p:attrNameLst>
                                      </p:cBhvr>
                                      <p:to>
                                        <p:strVal val="visible"/>
                                      </p:to>
                                    </p:set>
                                    <p:animEffect filter="fade" transition="in">
                                      <p:cBhvr>
                                        <p:cTn dur="1000"/>
                                        <p:tgtEl>
                                          <p:spTgt spid="6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5" st="5"/>
                                            </p:txEl>
                                          </p:spTgt>
                                        </p:tgtEl>
                                        <p:attrNameLst>
                                          <p:attrName>style.visibility</p:attrName>
                                        </p:attrNameLst>
                                      </p:cBhvr>
                                      <p:to>
                                        <p:strVal val="visible"/>
                                      </p:to>
                                    </p:set>
                                    <p:animEffect filter="fade" transition="in">
                                      <p:cBhvr>
                                        <p:cTn dur="1000"/>
                                        <p:tgtEl>
                                          <p:spTgt spid="65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1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Today’s Readings</a:t>
            </a:r>
            <a:endParaRPr/>
          </a:p>
        </p:txBody>
      </p:sp>
      <p:sp>
        <p:nvSpPr>
          <p:cNvPr id="663" name="Google Shape;663;p110"/>
          <p:cNvSpPr txBox="1"/>
          <p:nvPr>
            <p:ph idx="1" type="body"/>
          </p:nvPr>
        </p:nvSpPr>
        <p:spPr>
          <a:xfrm>
            <a:off x="251525" y="145797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In our readings today, we will hear from several other perspectives on this question:</a:t>
            </a:r>
            <a:endParaRPr sz="2400"/>
          </a:p>
          <a:p>
            <a:pPr indent="0" lvl="0" marL="0" rtl="0" algn="l">
              <a:spcBef>
                <a:spcPts val="1200"/>
              </a:spcBef>
              <a:spcAft>
                <a:spcPts val="0"/>
              </a:spcAft>
              <a:buNone/>
            </a:pPr>
            <a:r>
              <a:rPr lang="en" sz="2400"/>
              <a:t>What should we think about America? </a:t>
            </a:r>
            <a:endParaRPr sz="2400"/>
          </a:p>
          <a:p>
            <a:pPr indent="0" lvl="0" marL="0" rtl="0" algn="l">
              <a:spcBef>
                <a:spcPts val="1200"/>
              </a:spcBef>
              <a:spcAft>
                <a:spcPts val="0"/>
              </a:spcAft>
              <a:buNone/>
            </a:pPr>
            <a:r>
              <a:rPr lang="en" sz="2400"/>
              <a:t>	Is it a revolutionary place where big dreams come true?</a:t>
            </a:r>
            <a:endParaRPr sz="2400"/>
          </a:p>
          <a:p>
            <a:pPr indent="0" lvl="0" marL="0" rtl="0" algn="l">
              <a:spcBef>
                <a:spcPts val="1200"/>
              </a:spcBef>
              <a:spcAft>
                <a:spcPts val="1200"/>
              </a:spcAft>
              <a:buNone/>
            </a:pPr>
            <a:r>
              <a:rPr lang="en" sz="2400"/>
              <a:t>	Is it an oppressive place where only some benefit?</a:t>
            </a:r>
            <a:endParaRPr sz="2400"/>
          </a:p>
        </p:txBody>
      </p:sp>
      <p:pic>
        <p:nvPicPr>
          <p:cNvPr id="664" name="Google Shape;664;p110"/>
          <p:cNvPicPr preferRelativeResize="0"/>
          <p:nvPr/>
        </p:nvPicPr>
        <p:blipFill>
          <a:blip r:embed="rId3">
            <a:alphaModFix/>
          </a:blip>
          <a:stretch>
            <a:fillRect/>
          </a:stretch>
        </p:blipFill>
        <p:spPr>
          <a:xfrm>
            <a:off x="7068549" y="5162"/>
            <a:ext cx="2075450" cy="1452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xEl>
                                              <p:pRg end="0" st="0"/>
                                            </p:txEl>
                                          </p:spTgt>
                                        </p:tgtEl>
                                        <p:attrNameLst>
                                          <p:attrName>style.visibility</p:attrName>
                                        </p:attrNameLst>
                                      </p:cBhvr>
                                      <p:to>
                                        <p:strVal val="visible"/>
                                      </p:to>
                                    </p:set>
                                    <p:animEffect filter="fade" transition="in">
                                      <p:cBhvr>
                                        <p:cTn dur="1000"/>
                                        <p:tgtEl>
                                          <p:spTgt spid="6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xEl>
                                              <p:pRg end="1" st="1"/>
                                            </p:txEl>
                                          </p:spTgt>
                                        </p:tgtEl>
                                        <p:attrNameLst>
                                          <p:attrName>style.visibility</p:attrName>
                                        </p:attrNameLst>
                                      </p:cBhvr>
                                      <p:to>
                                        <p:strVal val="visible"/>
                                      </p:to>
                                    </p:set>
                                    <p:animEffect filter="fade" transition="in">
                                      <p:cBhvr>
                                        <p:cTn dur="1000"/>
                                        <p:tgtEl>
                                          <p:spTgt spid="6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xEl>
                                              <p:pRg end="2" st="2"/>
                                            </p:txEl>
                                          </p:spTgt>
                                        </p:tgtEl>
                                        <p:attrNameLst>
                                          <p:attrName>style.visibility</p:attrName>
                                        </p:attrNameLst>
                                      </p:cBhvr>
                                      <p:to>
                                        <p:strVal val="visible"/>
                                      </p:to>
                                    </p:set>
                                    <p:animEffect filter="fade" transition="in">
                                      <p:cBhvr>
                                        <p:cTn dur="1000"/>
                                        <p:tgtEl>
                                          <p:spTgt spid="6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xEl>
                                              <p:pRg end="3" st="3"/>
                                            </p:txEl>
                                          </p:spTgt>
                                        </p:tgtEl>
                                        <p:attrNameLst>
                                          <p:attrName>style.visibility</p:attrName>
                                        </p:attrNameLst>
                                      </p:cBhvr>
                                      <p:to>
                                        <p:strVal val="visible"/>
                                      </p:to>
                                    </p:set>
                                    <p:animEffect filter="fade" transition="in">
                                      <p:cBhvr>
                                        <p:cTn dur="1000"/>
                                        <p:tgtEl>
                                          <p:spTgt spid="66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11"/>
          <p:cNvSpPr txBox="1"/>
          <p:nvPr>
            <p:ph type="title"/>
          </p:nvPr>
        </p:nvSpPr>
        <p:spPr>
          <a:xfrm>
            <a:off x="781525" y="14594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400"/>
              <a:t>What does "revolution" mean?</a:t>
            </a:r>
            <a:endParaRPr sz="4400"/>
          </a:p>
          <a:p>
            <a:pPr indent="0" lvl="0" marL="0" rtl="0" algn="ctr">
              <a:spcBef>
                <a:spcPts val="0"/>
              </a:spcBef>
              <a:spcAft>
                <a:spcPts val="0"/>
              </a:spcAft>
              <a:buNone/>
            </a:pPr>
            <a:r>
              <a:t/>
            </a:r>
            <a:endParaRPr sz="2600"/>
          </a:p>
          <a:p>
            <a:pPr indent="-381000" lvl="0" marL="457200" rtl="0" algn="l">
              <a:spcBef>
                <a:spcPts val="0"/>
              </a:spcBef>
              <a:spcAft>
                <a:spcPts val="0"/>
              </a:spcAft>
              <a:buSzPts val="2400"/>
              <a:buAutoNum type="arabicParenR"/>
            </a:pPr>
            <a:r>
              <a:rPr lang="en" sz="2400"/>
              <a:t>A forcible overthrow of a government or social order, in favor of a new system.</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AutoNum type="arabicParenR"/>
            </a:pPr>
            <a:r>
              <a:rPr lang="en" sz="2400"/>
              <a:t>A dramatic and wide-reaching change in the way something works or is organized or in people's ideas about it.</a:t>
            </a:r>
            <a:endParaRPr sz="2400"/>
          </a:p>
        </p:txBody>
      </p:sp>
      <p:sp>
        <p:nvSpPr>
          <p:cNvPr id="670" name="Google Shape;670;p111"/>
          <p:cNvSpPr txBox="1"/>
          <p:nvPr/>
        </p:nvSpPr>
        <p:spPr>
          <a:xfrm>
            <a:off x="671275" y="3138975"/>
            <a:ext cx="78015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Average"/>
              <a:ea typeface="Average"/>
              <a:cs typeface="Average"/>
              <a:sym typeface="Average"/>
            </a:endParaRPr>
          </a:p>
        </p:txBody>
      </p:sp>
      <p:graphicFrame>
        <p:nvGraphicFramePr>
          <p:cNvPr id="671" name="Google Shape;671;p111"/>
          <p:cNvGraphicFramePr/>
          <p:nvPr/>
        </p:nvGraphicFramePr>
        <p:xfrm>
          <a:off x="952500" y="3580900"/>
          <a:ext cx="3000000" cy="3000000"/>
        </p:xfrm>
        <a:graphic>
          <a:graphicData uri="http://schemas.openxmlformats.org/drawingml/2006/table">
            <a:tbl>
              <a:tblPr>
                <a:noFill/>
                <a:tableStyleId>{99AB00EF-324D-4742-9F05-565E16F4A74A}</a:tableStyleId>
              </a:tblPr>
              <a:tblGrid>
                <a:gridCol w="3619500"/>
                <a:gridCol w="3619500"/>
              </a:tblGrid>
              <a:tr h="381000">
                <a:tc gridSpan="2">
                  <a:txBody>
                    <a:bodyPr/>
                    <a:lstStyle/>
                    <a:p>
                      <a:pPr indent="0" lvl="0" marL="0" rtl="0" algn="ctr">
                        <a:spcBef>
                          <a:spcPts val="0"/>
                        </a:spcBef>
                        <a:spcAft>
                          <a:spcPts val="0"/>
                        </a:spcAft>
                        <a:buNone/>
                      </a:pPr>
                      <a:r>
                        <a:rPr lang="en" sz="2400">
                          <a:solidFill>
                            <a:schemeClr val="dk1"/>
                          </a:solidFill>
                          <a:latin typeface="Oswald"/>
                          <a:ea typeface="Oswald"/>
                          <a:cs typeface="Oswald"/>
                          <a:sym typeface="Oswald"/>
                        </a:rPr>
                        <a:t>Related Words:</a:t>
                      </a:r>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hMerge="1"/>
              </a:tr>
              <a:tr h="381000">
                <a:tc>
                  <a:txBody>
                    <a:bodyPr/>
                    <a:lstStyle/>
                    <a:p>
                      <a:pPr indent="-342900" lvl="0" marL="457200" rtl="0" algn="l">
                        <a:spcBef>
                          <a:spcPts val="0"/>
                        </a:spcBef>
                        <a:spcAft>
                          <a:spcPts val="0"/>
                        </a:spcAft>
                        <a:buClr>
                          <a:srgbClr val="FFFFFF"/>
                        </a:buClr>
                        <a:buSzPts val="1800"/>
                        <a:buChar char="➔"/>
                      </a:pPr>
                      <a:r>
                        <a:rPr lang="en" sz="1800">
                          <a:solidFill>
                            <a:srgbClr val="FFFFFF"/>
                          </a:solidFill>
                          <a:latin typeface="Oswald"/>
                          <a:ea typeface="Oswald"/>
                          <a:cs typeface="Oswald"/>
                          <a:sym typeface="Oswald"/>
                        </a:rPr>
                        <a:t>Revolutionary</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Radical</a:t>
                      </a:r>
                      <a:endParaRPr sz="1800">
                        <a:solidFill>
                          <a:srgbClr val="FFFFFF"/>
                        </a:solidFill>
                        <a:latin typeface="Oswald"/>
                        <a:ea typeface="Oswald"/>
                        <a:cs typeface="Oswald"/>
                        <a:sym typeface="Oswald"/>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342900" lvl="0" marL="457200" rtl="0" algn="l">
                        <a:spcBef>
                          <a:spcPts val="0"/>
                        </a:spcBef>
                        <a:spcAft>
                          <a:spcPts val="0"/>
                        </a:spcAft>
                        <a:buClr>
                          <a:srgbClr val="FFFFFF"/>
                        </a:buClr>
                        <a:buSzPts val="1800"/>
                        <a:buChar char="➔"/>
                      </a:pPr>
                      <a:r>
                        <a:rPr lang="en" sz="1800">
                          <a:solidFill>
                            <a:srgbClr val="FFFFFF"/>
                          </a:solidFill>
                          <a:latin typeface="Oswald"/>
                          <a:ea typeface="Oswald"/>
                          <a:cs typeface="Oswald"/>
                          <a:sym typeface="Oswald"/>
                        </a:rPr>
                        <a:t>Drastic</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Change </a:t>
                      </a:r>
                      <a:endParaRPr sz="2400">
                        <a:solidFill>
                          <a:schemeClr val="dk1"/>
                        </a:solidFill>
                        <a:latin typeface="Oswald"/>
                        <a:ea typeface="Oswald"/>
                        <a:cs typeface="Oswald"/>
                        <a:sym typeface="Oswald"/>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0" st="0"/>
                                            </p:txEl>
                                          </p:spTgt>
                                        </p:tgtEl>
                                        <p:attrNameLst>
                                          <p:attrName>style.visibility</p:attrName>
                                        </p:attrNameLst>
                                      </p:cBhvr>
                                      <p:to>
                                        <p:strVal val="visible"/>
                                      </p:to>
                                    </p:set>
                                    <p:animEffect filter="fade" transition="in">
                                      <p:cBhvr>
                                        <p:cTn dur="1000"/>
                                        <p:tgtEl>
                                          <p:spTgt spid="6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1" st="1"/>
                                            </p:txEl>
                                          </p:spTgt>
                                        </p:tgtEl>
                                        <p:attrNameLst>
                                          <p:attrName>style.visibility</p:attrName>
                                        </p:attrNameLst>
                                      </p:cBhvr>
                                      <p:to>
                                        <p:strVal val="visible"/>
                                      </p:to>
                                    </p:set>
                                    <p:animEffect filter="fade" transition="in">
                                      <p:cBhvr>
                                        <p:cTn dur="1000"/>
                                        <p:tgtEl>
                                          <p:spTgt spid="6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2" st="2"/>
                                            </p:txEl>
                                          </p:spTgt>
                                        </p:tgtEl>
                                        <p:attrNameLst>
                                          <p:attrName>style.visibility</p:attrName>
                                        </p:attrNameLst>
                                      </p:cBhvr>
                                      <p:to>
                                        <p:strVal val="visible"/>
                                      </p:to>
                                    </p:set>
                                    <p:animEffect filter="fade" transition="in">
                                      <p:cBhvr>
                                        <p:cTn dur="1000"/>
                                        <p:tgtEl>
                                          <p:spTgt spid="6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3" st="3"/>
                                            </p:txEl>
                                          </p:spTgt>
                                        </p:tgtEl>
                                        <p:attrNameLst>
                                          <p:attrName>style.visibility</p:attrName>
                                        </p:attrNameLst>
                                      </p:cBhvr>
                                      <p:to>
                                        <p:strVal val="visible"/>
                                      </p:to>
                                    </p:set>
                                    <p:animEffect filter="fade" transition="in">
                                      <p:cBhvr>
                                        <p:cTn dur="1000"/>
                                        <p:tgtEl>
                                          <p:spTgt spid="6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4" st="4"/>
                                            </p:txEl>
                                          </p:spTgt>
                                        </p:tgtEl>
                                        <p:attrNameLst>
                                          <p:attrName>style.visibility</p:attrName>
                                        </p:attrNameLst>
                                      </p:cBhvr>
                                      <p:to>
                                        <p:strVal val="visible"/>
                                      </p:to>
                                    </p:set>
                                    <p:animEffect filter="fade" transition="in">
                                      <p:cBhvr>
                                        <p:cTn dur="1000"/>
                                        <p:tgtEl>
                                          <p:spTgt spid="66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1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Our Four Perspectives...</a:t>
            </a:r>
            <a:endParaRPr/>
          </a:p>
        </p:txBody>
      </p:sp>
      <p:sp>
        <p:nvSpPr>
          <p:cNvPr id="677" name="Google Shape;677;p112"/>
          <p:cNvSpPr txBox="1"/>
          <p:nvPr>
            <p:ph idx="1" type="body"/>
          </p:nvPr>
        </p:nvSpPr>
        <p:spPr>
          <a:xfrm>
            <a:off x="171325" y="3400950"/>
            <a:ext cx="1964400" cy="831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Gordon Wood, famous historian</a:t>
            </a:r>
            <a:endParaRPr/>
          </a:p>
        </p:txBody>
      </p:sp>
      <p:pic>
        <p:nvPicPr>
          <p:cNvPr id="678" name="Google Shape;678;p112"/>
          <p:cNvPicPr preferRelativeResize="0"/>
          <p:nvPr/>
        </p:nvPicPr>
        <p:blipFill>
          <a:blip r:embed="rId3">
            <a:alphaModFix/>
          </a:blip>
          <a:stretch>
            <a:fillRect/>
          </a:stretch>
        </p:blipFill>
        <p:spPr>
          <a:xfrm>
            <a:off x="422650" y="1147225"/>
            <a:ext cx="1442250" cy="2019150"/>
          </a:xfrm>
          <a:prstGeom prst="rect">
            <a:avLst/>
          </a:prstGeom>
          <a:noFill/>
          <a:ln>
            <a:noFill/>
          </a:ln>
        </p:spPr>
      </p:pic>
      <p:pic>
        <p:nvPicPr>
          <p:cNvPr id="679" name="Google Shape;679;p112"/>
          <p:cNvPicPr preferRelativeResize="0"/>
          <p:nvPr/>
        </p:nvPicPr>
        <p:blipFill>
          <a:blip r:embed="rId4">
            <a:alphaModFix/>
          </a:blip>
          <a:stretch>
            <a:fillRect/>
          </a:stretch>
        </p:blipFill>
        <p:spPr>
          <a:xfrm>
            <a:off x="4090750" y="1190326"/>
            <a:ext cx="2560299" cy="1932925"/>
          </a:xfrm>
          <a:prstGeom prst="rect">
            <a:avLst/>
          </a:prstGeom>
          <a:noFill/>
          <a:ln>
            <a:noFill/>
          </a:ln>
        </p:spPr>
      </p:pic>
      <p:sp>
        <p:nvSpPr>
          <p:cNvPr id="680" name="Google Shape;680;p112"/>
          <p:cNvSpPr txBox="1"/>
          <p:nvPr/>
        </p:nvSpPr>
        <p:spPr>
          <a:xfrm>
            <a:off x="4283250" y="335685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latin typeface="Open Sans"/>
                <a:ea typeface="Open Sans"/>
                <a:cs typeface="Open Sans"/>
                <a:sym typeface="Open Sans"/>
              </a:rPr>
              <a:t>Howard Zinn, famous historian</a:t>
            </a:r>
            <a:endParaRPr/>
          </a:p>
        </p:txBody>
      </p:sp>
      <p:pic>
        <p:nvPicPr>
          <p:cNvPr id="681" name="Google Shape;681;p112"/>
          <p:cNvPicPr preferRelativeResize="0"/>
          <p:nvPr/>
        </p:nvPicPr>
        <p:blipFill>
          <a:blip r:embed="rId5">
            <a:alphaModFix/>
          </a:blip>
          <a:stretch>
            <a:fillRect/>
          </a:stretch>
        </p:blipFill>
        <p:spPr>
          <a:xfrm>
            <a:off x="2045450" y="1173959"/>
            <a:ext cx="1684325" cy="2419303"/>
          </a:xfrm>
          <a:prstGeom prst="rect">
            <a:avLst/>
          </a:prstGeom>
          <a:noFill/>
          <a:ln>
            <a:noFill/>
          </a:ln>
        </p:spPr>
      </p:pic>
      <p:sp>
        <p:nvSpPr>
          <p:cNvPr id="682" name="Google Shape;682;p112"/>
          <p:cNvSpPr txBox="1"/>
          <p:nvPr/>
        </p:nvSpPr>
        <p:spPr>
          <a:xfrm>
            <a:off x="1989500" y="362000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latin typeface="Open Sans"/>
                <a:ea typeface="Open Sans"/>
                <a:cs typeface="Open Sans"/>
                <a:sym typeface="Open Sans"/>
              </a:rPr>
              <a:t>Frederick Douglass, writer, speaker, abolitionist</a:t>
            </a:r>
            <a:endParaRPr/>
          </a:p>
        </p:txBody>
      </p:sp>
      <p:pic>
        <p:nvPicPr>
          <p:cNvPr id="683" name="Google Shape;683;p112"/>
          <p:cNvPicPr preferRelativeResize="0"/>
          <p:nvPr/>
        </p:nvPicPr>
        <p:blipFill rotWithShape="1">
          <a:blip r:embed="rId6">
            <a:alphaModFix/>
          </a:blip>
          <a:srcRect b="0" l="21630" r="12584" t="0"/>
          <a:stretch/>
        </p:blipFill>
        <p:spPr>
          <a:xfrm>
            <a:off x="7132300" y="1316964"/>
            <a:ext cx="1964400" cy="1679661"/>
          </a:xfrm>
          <a:prstGeom prst="rect">
            <a:avLst/>
          </a:prstGeom>
          <a:noFill/>
          <a:ln>
            <a:noFill/>
          </a:ln>
        </p:spPr>
      </p:pic>
      <p:sp>
        <p:nvSpPr>
          <p:cNvPr id="684" name="Google Shape;684;p112"/>
          <p:cNvSpPr txBox="1"/>
          <p:nvPr/>
        </p:nvSpPr>
        <p:spPr>
          <a:xfrm>
            <a:off x="6948225" y="3268600"/>
            <a:ext cx="210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latin typeface="Open Sans"/>
                <a:ea typeface="Open Sans"/>
                <a:cs typeface="Open Sans"/>
                <a:sym typeface="Open Sans"/>
              </a:rPr>
              <a:t>Indian-American political writer </a:t>
            </a:r>
            <a:endParaRPr/>
          </a:p>
        </p:txBody>
      </p:sp>
      <p:sp>
        <p:nvSpPr>
          <p:cNvPr id="685" name="Google Shape;685;p112"/>
          <p:cNvSpPr txBox="1"/>
          <p:nvPr/>
        </p:nvSpPr>
        <p:spPr>
          <a:xfrm>
            <a:off x="1168050" y="1316975"/>
            <a:ext cx="6807900" cy="3108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pen Sans"/>
                <a:ea typeface="Open Sans"/>
                <a:cs typeface="Open Sans"/>
                <a:sym typeface="Open Sans"/>
              </a:rPr>
              <a:t>You may agree with some, disagree with others. You may </a:t>
            </a:r>
            <a:r>
              <a:rPr lang="en" sz="3000">
                <a:latin typeface="Open Sans"/>
                <a:ea typeface="Open Sans"/>
                <a:cs typeface="Open Sans"/>
                <a:sym typeface="Open Sans"/>
              </a:rPr>
              <a:t>have</a:t>
            </a:r>
            <a:r>
              <a:rPr lang="en" sz="3000">
                <a:latin typeface="Open Sans"/>
                <a:ea typeface="Open Sans"/>
                <a:cs typeface="Open Sans"/>
                <a:sym typeface="Open Sans"/>
              </a:rPr>
              <a:t> a strong reaction to what you read. That is ok. You will have a chance to express all of your thoughts when we write later today. </a:t>
            </a:r>
            <a:endParaRPr sz="3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1000"/>
                                        <p:tgtEl>
                                          <p:spTgt spid="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1000"/>
                                        <p:tgtEl>
                                          <p:spTgt spid="679"/>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10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1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Frederick Douglass</a:t>
            </a:r>
            <a:endParaRPr/>
          </a:p>
        </p:txBody>
      </p:sp>
      <p:sp>
        <p:nvSpPr>
          <p:cNvPr id="691" name="Google Shape;691;p113"/>
          <p:cNvSpPr txBox="1"/>
          <p:nvPr>
            <p:ph idx="1" type="body"/>
          </p:nvPr>
        </p:nvSpPr>
        <p:spPr>
          <a:xfrm>
            <a:off x="311700" y="1225225"/>
            <a:ext cx="56739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1817-1895</a:t>
            </a:r>
            <a:endParaRPr sz="2400"/>
          </a:p>
          <a:p>
            <a:pPr indent="0" lvl="0" marL="0" rtl="0" algn="l">
              <a:spcBef>
                <a:spcPts val="1200"/>
              </a:spcBef>
              <a:spcAft>
                <a:spcPts val="0"/>
              </a:spcAft>
              <a:buNone/>
            </a:pPr>
            <a:r>
              <a:rPr lang="en" sz="2400"/>
              <a:t>Born into slavery in Maryland.</a:t>
            </a:r>
            <a:endParaRPr sz="2400"/>
          </a:p>
          <a:p>
            <a:pPr indent="0" lvl="0" marL="0" rtl="0" algn="l">
              <a:spcBef>
                <a:spcPts val="1200"/>
              </a:spcBef>
              <a:spcAft>
                <a:spcPts val="0"/>
              </a:spcAft>
              <a:buNone/>
            </a:pPr>
            <a:r>
              <a:rPr lang="en" sz="2400"/>
              <a:t>Escaped slavery and rose to become the most famous abolitionist (against slavery), writer, and speaker of his time.</a:t>
            </a:r>
            <a:endParaRPr sz="2400"/>
          </a:p>
          <a:p>
            <a:pPr indent="0" lvl="0" marL="0" rtl="0" algn="l">
              <a:spcBef>
                <a:spcPts val="1200"/>
              </a:spcBef>
              <a:spcAft>
                <a:spcPts val="1200"/>
              </a:spcAft>
              <a:buNone/>
            </a:pPr>
            <a:r>
              <a:rPr lang="en" sz="2400"/>
              <a:t>He was the most photographed person of his time.</a:t>
            </a:r>
            <a:endParaRPr sz="2400"/>
          </a:p>
        </p:txBody>
      </p:sp>
      <p:pic>
        <p:nvPicPr>
          <p:cNvPr id="692" name="Google Shape;692;p113"/>
          <p:cNvPicPr preferRelativeResize="0"/>
          <p:nvPr/>
        </p:nvPicPr>
        <p:blipFill>
          <a:blip r:embed="rId3">
            <a:alphaModFix/>
          </a:blip>
          <a:stretch>
            <a:fillRect/>
          </a:stretch>
        </p:blipFill>
        <p:spPr>
          <a:xfrm>
            <a:off x="6116125" y="104579"/>
            <a:ext cx="2526550" cy="36290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xEl>
                                              <p:pRg end="0" st="0"/>
                                            </p:txEl>
                                          </p:spTgt>
                                        </p:tgtEl>
                                        <p:attrNameLst>
                                          <p:attrName>style.visibility</p:attrName>
                                        </p:attrNameLst>
                                      </p:cBhvr>
                                      <p:to>
                                        <p:strVal val="visible"/>
                                      </p:to>
                                    </p:set>
                                    <p:animEffect filter="fade" transition="in">
                                      <p:cBhvr>
                                        <p:cTn dur="1000"/>
                                        <p:tgtEl>
                                          <p:spTgt spid="6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xEl>
                                              <p:pRg end="1" st="1"/>
                                            </p:txEl>
                                          </p:spTgt>
                                        </p:tgtEl>
                                        <p:attrNameLst>
                                          <p:attrName>style.visibility</p:attrName>
                                        </p:attrNameLst>
                                      </p:cBhvr>
                                      <p:to>
                                        <p:strVal val="visible"/>
                                      </p:to>
                                    </p:set>
                                    <p:animEffect filter="fade" transition="in">
                                      <p:cBhvr>
                                        <p:cTn dur="1000"/>
                                        <p:tgtEl>
                                          <p:spTgt spid="6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xEl>
                                              <p:pRg end="2" st="2"/>
                                            </p:txEl>
                                          </p:spTgt>
                                        </p:tgtEl>
                                        <p:attrNameLst>
                                          <p:attrName>style.visibility</p:attrName>
                                        </p:attrNameLst>
                                      </p:cBhvr>
                                      <p:to>
                                        <p:strVal val="visible"/>
                                      </p:to>
                                    </p:set>
                                    <p:animEffect filter="fade" transition="in">
                                      <p:cBhvr>
                                        <p:cTn dur="1000"/>
                                        <p:tgtEl>
                                          <p:spTgt spid="6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xEl>
                                              <p:pRg end="3" st="3"/>
                                            </p:txEl>
                                          </p:spTgt>
                                        </p:tgtEl>
                                        <p:attrNameLst>
                                          <p:attrName>style.visibility</p:attrName>
                                        </p:attrNameLst>
                                      </p:cBhvr>
                                      <p:to>
                                        <p:strVal val="visible"/>
                                      </p:to>
                                    </p:set>
                                    <p:animEffect filter="fade" transition="in">
                                      <p:cBhvr>
                                        <p:cTn dur="1000"/>
                                        <p:tgtEl>
                                          <p:spTgt spid="69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1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4 Perspectives</a:t>
            </a:r>
            <a:endParaRPr/>
          </a:p>
        </p:txBody>
      </p:sp>
      <p:sp>
        <p:nvSpPr>
          <p:cNvPr id="698" name="Google Shape;698;p11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Each pair will get one perspective at a time. </a:t>
            </a:r>
            <a:endParaRPr sz="2400"/>
          </a:p>
          <a:p>
            <a:pPr indent="-381000" lvl="0" marL="457200" rtl="0" algn="l">
              <a:spcBef>
                <a:spcPts val="0"/>
              </a:spcBef>
              <a:spcAft>
                <a:spcPts val="0"/>
              </a:spcAft>
              <a:buSzPts val="2400"/>
              <a:buChar char="●"/>
            </a:pPr>
            <a:r>
              <a:rPr lang="en" sz="2400"/>
              <a:t>Take turns reading paragraphs </a:t>
            </a:r>
            <a:r>
              <a:rPr lang="en" sz="2400"/>
              <a:t>out loud!</a:t>
            </a:r>
            <a:endParaRPr sz="2400"/>
          </a:p>
          <a:p>
            <a:pPr indent="-381000" lvl="1" marL="914400" rtl="0" algn="l">
              <a:spcBef>
                <a:spcPts val="0"/>
              </a:spcBef>
              <a:spcAft>
                <a:spcPts val="0"/>
              </a:spcAft>
              <a:buSzPts val="2400"/>
              <a:buChar char="○"/>
            </a:pPr>
            <a:r>
              <a:rPr lang="en" sz="2400"/>
              <a:t>Circle unknown words</a:t>
            </a:r>
            <a:endParaRPr sz="2400"/>
          </a:p>
          <a:p>
            <a:pPr indent="-381000" lvl="1" marL="914400" rtl="0" algn="l">
              <a:spcBef>
                <a:spcPts val="0"/>
              </a:spcBef>
              <a:spcAft>
                <a:spcPts val="0"/>
              </a:spcAft>
              <a:buSzPts val="2400"/>
              <a:buChar char="○"/>
            </a:pPr>
            <a:r>
              <a:rPr lang="en" sz="2400"/>
              <a:t>Underline main ideas</a:t>
            </a:r>
            <a:endParaRPr sz="2400"/>
          </a:p>
          <a:p>
            <a:pPr indent="-381000" lvl="1" marL="914400" rtl="0" algn="l">
              <a:spcBef>
                <a:spcPts val="0"/>
              </a:spcBef>
              <a:spcAft>
                <a:spcPts val="0"/>
              </a:spcAft>
              <a:buSzPts val="2400"/>
              <a:buChar char="○"/>
            </a:pPr>
            <a:r>
              <a:rPr lang="en" sz="2400"/>
              <a:t>Write a one sentence summary for each paragraph</a:t>
            </a:r>
            <a:endParaRPr sz="2400"/>
          </a:p>
          <a:p>
            <a:pPr indent="-381000" lvl="0" marL="457200" rtl="0" algn="l">
              <a:spcBef>
                <a:spcPts val="0"/>
              </a:spcBef>
              <a:spcAft>
                <a:spcPts val="0"/>
              </a:spcAft>
              <a:buSzPts val="2400"/>
              <a:buChar char="●"/>
            </a:pPr>
            <a:r>
              <a:rPr lang="en" sz="2400"/>
              <a:t>Answer the questions in your Day 4 Packet.</a:t>
            </a:r>
            <a:endParaRPr sz="2400"/>
          </a:p>
          <a:p>
            <a:pPr indent="-381000" lvl="0" marL="457200" rtl="0" algn="l">
              <a:spcBef>
                <a:spcPts val="0"/>
              </a:spcBef>
              <a:spcAft>
                <a:spcPts val="0"/>
              </a:spcAft>
              <a:buSzPts val="2400"/>
              <a:buChar char="●"/>
            </a:pPr>
            <a:r>
              <a:rPr lang="en" sz="2400"/>
              <a:t>When your pair finishes a reading, raise your hand for Mr. Jue to check your work and get the next reading!</a:t>
            </a:r>
            <a:endParaRPr sz="24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699" name="Google Shape;699;p114" title="1 Hour Timer - Beautiful Ocean Sunset (Relaxing and Calm Music)">
            <a:hlinkClick r:id="rId3"/>
          </p:cNvPr>
          <p:cNvPicPr preferRelativeResize="0"/>
          <p:nvPr/>
        </p:nvPicPr>
        <p:blipFill>
          <a:blip r:embed="rId4">
            <a:alphaModFix/>
          </a:blip>
          <a:stretch>
            <a:fillRect/>
          </a:stretch>
        </p:blipFill>
        <p:spPr>
          <a:xfrm>
            <a:off x="7008400" y="0"/>
            <a:ext cx="2135600" cy="1601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0" st="0"/>
                                            </p:txEl>
                                          </p:spTgt>
                                        </p:tgtEl>
                                        <p:attrNameLst>
                                          <p:attrName>style.visibility</p:attrName>
                                        </p:attrNameLst>
                                      </p:cBhvr>
                                      <p:to>
                                        <p:strVal val="visible"/>
                                      </p:to>
                                    </p:set>
                                    <p:animEffect filter="fade" transition="in">
                                      <p:cBhvr>
                                        <p:cTn dur="1000"/>
                                        <p:tgtEl>
                                          <p:spTgt spid="6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1" st="1"/>
                                            </p:txEl>
                                          </p:spTgt>
                                        </p:tgtEl>
                                        <p:attrNameLst>
                                          <p:attrName>style.visibility</p:attrName>
                                        </p:attrNameLst>
                                      </p:cBhvr>
                                      <p:to>
                                        <p:strVal val="visible"/>
                                      </p:to>
                                    </p:set>
                                    <p:animEffect filter="fade" transition="in">
                                      <p:cBhvr>
                                        <p:cTn dur="1000"/>
                                        <p:tgtEl>
                                          <p:spTgt spid="6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2" st="2"/>
                                            </p:txEl>
                                          </p:spTgt>
                                        </p:tgtEl>
                                        <p:attrNameLst>
                                          <p:attrName>style.visibility</p:attrName>
                                        </p:attrNameLst>
                                      </p:cBhvr>
                                      <p:to>
                                        <p:strVal val="visible"/>
                                      </p:to>
                                    </p:set>
                                    <p:animEffect filter="fade" transition="in">
                                      <p:cBhvr>
                                        <p:cTn dur="1000"/>
                                        <p:tgtEl>
                                          <p:spTgt spid="6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3" st="3"/>
                                            </p:txEl>
                                          </p:spTgt>
                                        </p:tgtEl>
                                        <p:attrNameLst>
                                          <p:attrName>style.visibility</p:attrName>
                                        </p:attrNameLst>
                                      </p:cBhvr>
                                      <p:to>
                                        <p:strVal val="visible"/>
                                      </p:to>
                                    </p:set>
                                    <p:animEffect filter="fade" transition="in">
                                      <p:cBhvr>
                                        <p:cTn dur="1000"/>
                                        <p:tgtEl>
                                          <p:spTgt spid="6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4" st="4"/>
                                            </p:txEl>
                                          </p:spTgt>
                                        </p:tgtEl>
                                        <p:attrNameLst>
                                          <p:attrName>style.visibility</p:attrName>
                                        </p:attrNameLst>
                                      </p:cBhvr>
                                      <p:to>
                                        <p:strVal val="visible"/>
                                      </p:to>
                                    </p:set>
                                    <p:animEffect filter="fade" transition="in">
                                      <p:cBhvr>
                                        <p:cTn dur="1000"/>
                                        <p:tgtEl>
                                          <p:spTgt spid="6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5" st="5"/>
                                            </p:txEl>
                                          </p:spTgt>
                                        </p:tgtEl>
                                        <p:attrNameLst>
                                          <p:attrName>style.visibility</p:attrName>
                                        </p:attrNameLst>
                                      </p:cBhvr>
                                      <p:to>
                                        <p:strVal val="visible"/>
                                      </p:to>
                                    </p:set>
                                    <p:animEffect filter="fade" transition="in">
                                      <p:cBhvr>
                                        <p:cTn dur="1000"/>
                                        <p:tgtEl>
                                          <p:spTgt spid="6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6" st="6"/>
                                            </p:txEl>
                                          </p:spTgt>
                                        </p:tgtEl>
                                        <p:attrNameLst>
                                          <p:attrName>style.visibility</p:attrName>
                                        </p:attrNameLst>
                                      </p:cBhvr>
                                      <p:to>
                                        <p:strVal val="visible"/>
                                      </p:to>
                                    </p:set>
                                    <p:animEffect filter="fade" transition="in">
                                      <p:cBhvr>
                                        <p:cTn dur="1000"/>
                                        <p:tgtEl>
                                          <p:spTgt spid="69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1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Today’s Challenge</a:t>
            </a:r>
            <a:endParaRPr/>
          </a:p>
        </p:txBody>
      </p:sp>
      <p:sp>
        <p:nvSpPr>
          <p:cNvPr id="705" name="Google Shape;705;p11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After summarizing each paragraph, you must identify the main idea of the whole text. </a:t>
            </a:r>
            <a:endParaRPr sz="2400"/>
          </a:p>
          <a:p>
            <a:pPr indent="0" lvl="0" marL="0" rtl="0" algn="l">
              <a:spcBef>
                <a:spcPts val="1200"/>
              </a:spcBef>
              <a:spcAft>
                <a:spcPts val="1200"/>
              </a:spcAft>
              <a:buNone/>
            </a:pPr>
            <a:r>
              <a:rPr lang="en" sz="2400"/>
              <a:t>	Hint: Look at your summary sentences first! See how they flow or connect. </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4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Back to Back, Face to Face</a:t>
            </a:r>
            <a:endParaRPr/>
          </a:p>
        </p:txBody>
      </p:sp>
      <p:sp>
        <p:nvSpPr>
          <p:cNvPr id="203" name="Google Shape;203;p4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AutoNum type="arabicPeriod"/>
            </a:pPr>
            <a:r>
              <a:rPr lang="en" sz="2100"/>
              <a:t>What do you miss about summer?</a:t>
            </a:r>
            <a:endParaRPr sz="2100"/>
          </a:p>
          <a:p>
            <a:pPr indent="-361950" lvl="0" marL="457200" rtl="0" algn="l">
              <a:spcBef>
                <a:spcPts val="0"/>
              </a:spcBef>
              <a:spcAft>
                <a:spcPts val="0"/>
              </a:spcAft>
              <a:buSzPts val="2100"/>
              <a:buAutoNum type="arabicPeriod"/>
            </a:pPr>
            <a:r>
              <a:rPr lang="en" sz="2100"/>
              <a:t>What is something interesting or important you learned last year in Humanities?</a:t>
            </a:r>
            <a:endParaRPr sz="2100"/>
          </a:p>
          <a:p>
            <a:pPr indent="-361950" lvl="0" marL="457200" rtl="0" algn="l">
              <a:spcBef>
                <a:spcPts val="0"/>
              </a:spcBef>
              <a:spcAft>
                <a:spcPts val="0"/>
              </a:spcAft>
              <a:buSzPts val="2100"/>
              <a:buAutoNum type="arabicPeriod"/>
            </a:pPr>
            <a:r>
              <a:rPr lang="en" sz="2100"/>
              <a:t>What has been your favorite class at Life, and what made it your favorite?</a:t>
            </a:r>
            <a:endParaRPr sz="2100"/>
          </a:p>
          <a:p>
            <a:pPr indent="-361950" lvl="0" marL="457200" rtl="0" algn="l">
              <a:spcBef>
                <a:spcPts val="0"/>
              </a:spcBef>
              <a:spcAft>
                <a:spcPts val="0"/>
              </a:spcAft>
              <a:buSzPts val="2100"/>
              <a:buAutoNum type="arabicPeriod"/>
            </a:pPr>
            <a:r>
              <a:rPr lang="en" sz="2100"/>
              <a:t>What do you want to do as an adult? Does it involve medicine?</a:t>
            </a:r>
            <a:endParaRPr sz="2100"/>
          </a:p>
          <a:p>
            <a:pPr indent="-361950" lvl="0" marL="457200" rtl="0" algn="l">
              <a:spcBef>
                <a:spcPts val="0"/>
              </a:spcBef>
              <a:spcAft>
                <a:spcPts val="0"/>
              </a:spcAft>
              <a:buSzPts val="2100"/>
              <a:buAutoNum type="arabicPeriod"/>
            </a:pPr>
            <a:r>
              <a:rPr lang="en" sz="2100"/>
              <a:t>How are race and medicine related, if at all? </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0" st="0"/>
                                            </p:txEl>
                                          </p:spTgt>
                                        </p:tgtEl>
                                        <p:attrNameLst>
                                          <p:attrName>style.visibility</p:attrName>
                                        </p:attrNameLst>
                                      </p:cBhvr>
                                      <p:to>
                                        <p:strVal val="visible"/>
                                      </p:to>
                                    </p:set>
                                    <p:animEffect filter="fade" transition="in">
                                      <p:cBhvr>
                                        <p:cTn dur="1000"/>
                                        <p:tgtEl>
                                          <p:spTgt spid="2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1" st="1"/>
                                            </p:txEl>
                                          </p:spTgt>
                                        </p:tgtEl>
                                        <p:attrNameLst>
                                          <p:attrName>style.visibility</p:attrName>
                                        </p:attrNameLst>
                                      </p:cBhvr>
                                      <p:to>
                                        <p:strVal val="visible"/>
                                      </p:to>
                                    </p:set>
                                    <p:animEffect filter="fade" transition="in">
                                      <p:cBhvr>
                                        <p:cTn dur="1000"/>
                                        <p:tgtEl>
                                          <p:spTgt spid="2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2" st="2"/>
                                            </p:txEl>
                                          </p:spTgt>
                                        </p:tgtEl>
                                        <p:attrNameLst>
                                          <p:attrName>style.visibility</p:attrName>
                                        </p:attrNameLst>
                                      </p:cBhvr>
                                      <p:to>
                                        <p:strVal val="visible"/>
                                      </p:to>
                                    </p:set>
                                    <p:animEffect filter="fade" transition="in">
                                      <p:cBhvr>
                                        <p:cTn dur="1000"/>
                                        <p:tgtEl>
                                          <p:spTgt spid="2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3" st="3"/>
                                            </p:txEl>
                                          </p:spTgt>
                                        </p:tgtEl>
                                        <p:attrNameLst>
                                          <p:attrName>style.visibility</p:attrName>
                                        </p:attrNameLst>
                                      </p:cBhvr>
                                      <p:to>
                                        <p:strVal val="visible"/>
                                      </p:to>
                                    </p:set>
                                    <p:animEffect filter="fade" transition="in">
                                      <p:cBhvr>
                                        <p:cTn dur="1000"/>
                                        <p:tgtEl>
                                          <p:spTgt spid="2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4" st="4"/>
                                            </p:txEl>
                                          </p:spTgt>
                                        </p:tgtEl>
                                        <p:attrNameLst>
                                          <p:attrName>style.visibility</p:attrName>
                                        </p:attrNameLst>
                                      </p:cBhvr>
                                      <p:to>
                                        <p:strVal val="visible"/>
                                      </p:to>
                                    </p:set>
                                    <p:animEffect filter="fade" transition="in">
                                      <p:cBhvr>
                                        <p:cTn dur="1000"/>
                                        <p:tgtEl>
                                          <p:spTgt spid="20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Brain Break!</a:t>
            </a:r>
            <a:endParaRPr/>
          </a:p>
        </p:txBody>
      </p:sp>
      <p:sp>
        <p:nvSpPr>
          <p:cNvPr id="711" name="Google Shape;711;p1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Snap and Point!</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Idea of America Free Write	</a:t>
            </a:r>
            <a:endParaRPr/>
          </a:p>
        </p:txBody>
      </p:sp>
      <p:sp>
        <p:nvSpPr>
          <p:cNvPr id="717" name="Google Shape;717;p11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What </a:t>
            </a:r>
            <a:r>
              <a:rPr b="1" lang="en" sz="3000"/>
              <a:t>does</a:t>
            </a:r>
            <a:r>
              <a:rPr b="1" lang="en" sz="3000"/>
              <a:t> America mean to you?</a:t>
            </a:r>
            <a:endParaRPr b="1" sz="3000"/>
          </a:p>
          <a:p>
            <a:pPr indent="0" lvl="0" marL="0" rtl="0" algn="l">
              <a:spcBef>
                <a:spcPts val="1200"/>
              </a:spcBef>
              <a:spcAft>
                <a:spcPts val="0"/>
              </a:spcAft>
              <a:buNone/>
            </a:pPr>
            <a:r>
              <a:rPr lang="en" sz="2400"/>
              <a:t>Open this assignment on Google Classroom.</a:t>
            </a:r>
            <a:endParaRPr sz="2400"/>
          </a:p>
          <a:p>
            <a:pPr indent="0" lvl="0" marL="0" rtl="0" algn="l">
              <a:spcBef>
                <a:spcPts val="1200"/>
              </a:spcBef>
              <a:spcAft>
                <a:spcPts val="0"/>
              </a:spcAft>
              <a:buNone/>
            </a:pPr>
            <a:r>
              <a:rPr lang="en" sz="2400"/>
              <a:t>You have until the end of class to answer the prompt(s) in writing. </a:t>
            </a:r>
            <a:endParaRPr sz="2400"/>
          </a:p>
          <a:p>
            <a:pPr indent="0" lvl="0" marL="0" rtl="0" algn="l">
              <a:spcBef>
                <a:spcPts val="1200"/>
              </a:spcBef>
              <a:spcAft>
                <a:spcPts val="0"/>
              </a:spcAft>
              <a:buNone/>
            </a:pPr>
            <a:r>
              <a:rPr lang="en" sz="2400"/>
              <a:t>This is our first formative assignment, meaning it is worth 30% of your grade.</a:t>
            </a:r>
            <a:endParaRPr sz="2400"/>
          </a:p>
          <a:p>
            <a:pPr indent="0" lvl="0" marL="0" rtl="0" algn="l">
              <a:spcBef>
                <a:spcPts val="1200"/>
              </a:spcBef>
              <a:spcAft>
                <a:spcPts val="0"/>
              </a:spcAft>
              <a:buNone/>
            </a:pPr>
            <a:r>
              <a:t/>
            </a:r>
            <a:endParaRPr sz="3000"/>
          </a:p>
          <a:p>
            <a:pPr indent="0" lvl="0" marL="0" rtl="0" algn="l">
              <a:spcBef>
                <a:spcPts val="1200"/>
              </a:spcBef>
              <a:spcAft>
                <a:spcPts val="1200"/>
              </a:spcAft>
              <a:buNone/>
            </a:pPr>
            <a:r>
              <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xEl>
                                              <p:pRg end="0" st="0"/>
                                            </p:txEl>
                                          </p:spTgt>
                                        </p:tgtEl>
                                        <p:attrNameLst>
                                          <p:attrName>style.visibility</p:attrName>
                                        </p:attrNameLst>
                                      </p:cBhvr>
                                      <p:to>
                                        <p:strVal val="visible"/>
                                      </p:to>
                                    </p:set>
                                    <p:animEffect filter="fade" transition="in">
                                      <p:cBhvr>
                                        <p:cTn dur="1000"/>
                                        <p:tgtEl>
                                          <p:spTgt spid="7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xEl>
                                              <p:pRg end="1" st="1"/>
                                            </p:txEl>
                                          </p:spTgt>
                                        </p:tgtEl>
                                        <p:attrNameLst>
                                          <p:attrName>style.visibility</p:attrName>
                                        </p:attrNameLst>
                                      </p:cBhvr>
                                      <p:to>
                                        <p:strVal val="visible"/>
                                      </p:to>
                                    </p:set>
                                    <p:animEffect filter="fade" transition="in">
                                      <p:cBhvr>
                                        <p:cTn dur="1000"/>
                                        <p:tgtEl>
                                          <p:spTgt spid="7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xEl>
                                              <p:pRg end="2" st="2"/>
                                            </p:txEl>
                                          </p:spTgt>
                                        </p:tgtEl>
                                        <p:attrNameLst>
                                          <p:attrName>style.visibility</p:attrName>
                                        </p:attrNameLst>
                                      </p:cBhvr>
                                      <p:to>
                                        <p:strVal val="visible"/>
                                      </p:to>
                                    </p:set>
                                    <p:animEffect filter="fade" transition="in">
                                      <p:cBhvr>
                                        <p:cTn dur="1000"/>
                                        <p:tgtEl>
                                          <p:spTgt spid="7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xEl>
                                              <p:pRg end="3" st="3"/>
                                            </p:txEl>
                                          </p:spTgt>
                                        </p:tgtEl>
                                        <p:attrNameLst>
                                          <p:attrName>style.visibility</p:attrName>
                                        </p:attrNameLst>
                                      </p:cBhvr>
                                      <p:to>
                                        <p:strVal val="visible"/>
                                      </p:to>
                                    </p:set>
                                    <p:animEffect filter="fade" transition="in">
                                      <p:cBhvr>
                                        <p:cTn dur="1000"/>
                                        <p:tgtEl>
                                          <p:spTgt spid="7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xEl>
                                              <p:pRg end="4" st="4"/>
                                            </p:txEl>
                                          </p:spTgt>
                                        </p:tgtEl>
                                        <p:attrNameLst>
                                          <p:attrName>style.visibility</p:attrName>
                                        </p:attrNameLst>
                                      </p:cBhvr>
                                      <p:to>
                                        <p:strVal val="visible"/>
                                      </p:to>
                                    </p:set>
                                    <p:animEffect filter="fade" transition="in">
                                      <p:cBhvr>
                                        <p:cTn dur="1000"/>
                                        <p:tgtEl>
                                          <p:spTgt spid="7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xEl>
                                              <p:pRg end="5" st="5"/>
                                            </p:txEl>
                                          </p:spTgt>
                                        </p:tgtEl>
                                        <p:attrNameLst>
                                          <p:attrName>style.visibility</p:attrName>
                                        </p:attrNameLst>
                                      </p:cBhvr>
                                      <p:to>
                                        <p:strVal val="visible"/>
                                      </p:to>
                                    </p:set>
                                    <p:animEffect filter="fade" transition="in">
                                      <p:cBhvr>
                                        <p:cTn dur="1000"/>
                                        <p:tgtEl>
                                          <p:spTgt spid="71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About Me Survey</a:t>
            </a:r>
            <a:endParaRPr/>
          </a:p>
        </p:txBody>
      </p:sp>
      <p:sp>
        <p:nvSpPr>
          <p:cNvPr id="723" name="Google Shape;723;p11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Please complete the survey! Please tell me more about yourself and how you learn. I want to do my best to support your learning.</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 It is our homework for the weekend.</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4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Welcome to Humanities!</a:t>
            </a:r>
            <a:endParaRPr/>
          </a:p>
        </p:txBody>
      </p:sp>
      <p:sp>
        <p:nvSpPr>
          <p:cNvPr id="209" name="Google Shape;209;p4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t>In this class, we will explore key themes of U.S. History. We will highlight untold, misunderstood narratives in our nation’s history. </a:t>
            </a:r>
            <a:endParaRPr sz="2400"/>
          </a:p>
          <a:p>
            <a:pPr indent="0" lvl="0" marL="0" rtl="0" algn="l">
              <a:spcBef>
                <a:spcPts val="1200"/>
              </a:spcBef>
              <a:spcAft>
                <a:spcPts val="0"/>
              </a:spcAft>
              <a:buNone/>
            </a:pPr>
            <a:r>
              <a:rPr lang="en" sz="2400"/>
              <a:t>We </a:t>
            </a:r>
            <a:r>
              <a:rPr lang="en" sz="2400"/>
              <a:t>will debate and ponder questions like…</a:t>
            </a:r>
            <a:endParaRPr sz="2400"/>
          </a:p>
          <a:p>
            <a:pPr indent="-340201" lvl="0" marL="457200" rtl="0" algn="l">
              <a:spcBef>
                <a:spcPts val="1200"/>
              </a:spcBef>
              <a:spcAft>
                <a:spcPts val="0"/>
              </a:spcAft>
              <a:buSzPct val="100000"/>
              <a:buChar char="●"/>
            </a:pPr>
            <a:r>
              <a:rPr i="1" lang="en" sz="1900"/>
              <a:t>Can we have trust and faith in our healthcare system?</a:t>
            </a:r>
            <a:endParaRPr i="1" sz="1900"/>
          </a:p>
          <a:p>
            <a:pPr indent="-340201" lvl="0" marL="457200" rtl="0" algn="l">
              <a:spcBef>
                <a:spcPts val="0"/>
              </a:spcBef>
              <a:spcAft>
                <a:spcPts val="0"/>
              </a:spcAft>
              <a:buSzPct val="100000"/>
              <a:buChar char="●"/>
            </a:pPr>
            <a:r>
              <a:rPr i="1" lang="en" sz="1900"/>
              <a:t>How has science shaped racism? How has racism shaped science?</a:t>
            </a:r>
            <a:endParaRPr i="1" sz="1900"/>
          </a:p>
          <a:p>
            <a:pPr indent="-340201" lvl="0" marL="457200" rtl="0" algn="l">
              <a:spcBef>
                <a:spcPts val="0"/>
              </a:spcBef>
              <a:spcAft>
                <a:spcPts val="0"/>
              </a:spcAft>
              <a:buSzPct val="100000"/>
              <a:buChar char="●"/>
            </a:pPr>
            <a:r>
              <a:rPr i="1" lang="en" sz="1900"/>
              <a:t>What does progress mean in America?</a:t>
            </a:r>
            <a:endParaRPr i="1" sz="1900"/>
          </a:p>
          <a:p>
            <a:pPr indent="-340201" lvl="0" marL="457200" rtl="0" algn="l">
              <a:spcBef>
                <a:spcPts val="0"/>
              </a:spcBef>
              <a:spcAft>
                <a:spcPts val="0"/>
              </a:spcAft>
              <a:buSzPct val="100000"/>
              <a:buChar char="●"/>
            </a:pPr>
            <a:r>
              <a:rPr i="1" lang="en" sz="1900"/>
              <a:t>What are the best ways to fight for our rights?</a:t>
            </a:r>
            <a:endParaRPr i="1" sz="1900"/>
          </a:p>
          <a:p>
            <a:pPr indent="-340201" lvl="0" marL="457200" rtl="0" algn="l">
              <a:spcBef>
                <a:spcPts val="0"/>
              </a:spcBef>
              <a:spcAft>
                <a:spcPts val="0"/>
              </a:spcAft>
              <a:buSzPct val="100000"/>
              <a:buChar char="●"/>
            </a:pPr>
            <a:r>
              <a:rPr i="1" lang="en" sz="1900"/>
              <a:t>When is American military force necessary?</a:t>
            </a:r>
            <a:endParaRPr i="1" sz="1900"/>
          </a:p>
          <a:p>
            <a:pPr indent="-340201" lvl="0" marL="457200" rtl="0" algn="l">
              <a:spcBef>
                <a:spcPts val="0"/>
              </a:spcBef>
              <a:spcAft>
                <a:spcPts val="0"/>
              </a:spcAft>
              <a:buSzPct val="100000"/>
              <a:buChar char="●"/>
            </a:pPr>
            <a:r>
              <a:rPr i="1" lang="en" sz="1900"/>
              <a:t>What responsibility do we have to our country?</a:t>
            </a:r>
            <a:endParaRPr i="1"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animEffect filter="fade" transition="in">
                                      <p:cBhvr>
                                        <p:cTn dur="1000"/>
                                        <p:tgtEl>
                                          <p:spTgt spid="2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animEffect filter="fade" transition="in">
                                      <p:cBhvr>
                                        <p:cTn dur="1000"/>
                                        <p:tgtEl>
                                          <p:spTgt spid="2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animEffect filter="fade" transition="in">
                                      <p:cBhvr>
                                        <p:cTn dur="1000"/>
                                        <p:tgtEl>
                                          <p:spTgt spid="2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animEffect filter="fade" transition="in">
                                      <p:cBhvr>
                                        <p:cTn dur="1000"/>
                                        <p:tgtEl>
                                          <p:spTgt spid="2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4" st="4"/>
                                            </p:txEl>
                                          </p:spTgt>
                                        </p:tgtEl>
                                        <p:attrNameLst>
                                          <p:attrName>style.visibility</p:attrName>
                                        </p:attrNameLst>
                                      </p:cBhvr>
                                      <p:to>
                                        <p:strVal val="visible"/>
                                      </p:to>
                                    </p:set>
                                    <p:animEffect filter="fade" transition="in">
                                      <p:cBhvr>
                                        <p:cTn dur="1000"/>
                                        <p:tgtEl>
                                          <p:spTgt spid="2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5" st="5"/>
                                            </p:txEl>
                                          </p:spTgt>
                                        </p:tgtEl>
                                        <p:attrNameLst>
                                          <p:attrName>style.visibility</p:attrName>
                                        </p:attrNameLst>
                                      </p:cBhvr>
                                      <p:to>
                                        <p:strVal val="visible"/>
                                      </p:to>
                                    </p:set>
                                    <p:animEffect filter="fade" transition="in">
                                      <p:cBhvr>
                                        <p:cTn dur="1000"/>
                                        <p:tgtEl>
                                          <p:spTgt spid="2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6" st="6"/>
                                            </p:txEl>
                                          </p:spTgt>
                                        </p:tgtEl>
                                        <p:attrNameLst>
                                          <p:attrName>style.visibility</p:attrName>
                                        </p:attrNameLst>
                                      </p:cBhvr>
                                      <p:to>
                                        <p:strVal val="visible"/>
                                      </p:to>
                                    </p:set>
                                    <p:animEffect filter="fade" transition="in">
                                      <p:cBhvr>
                                        <p:cTn dur="1000"/>
                                        <p:tgtEl>
                                          <p:spTgt spid="20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7" st="7"/>
                                            </p:txEl>
                                          </p:spTgt>
                                        </p:tgtEl>
                                        <p:attrNameLst>
                                          <p:attrName>style.visibility</p:attrName>
                                        </p:attrNameLst>
                                      </p:cBhvr>
                                      <p:to>
                                        <p:strVal val="visible"/>
                                      </p:to>
                                    </p:set>
                                    <p:animEffect filter="fade" transition="in">
                                      <p:cBhvr>
                                        <p:cTn dur="1000"/>
                                        <p:tgtEl>
                                          <p:spTgt spid="20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