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3" r:id="rId5"/>
    <p:sldMasterId id="2147483704" r:id="rId6"/>
    <p:sldMasterId id="2147483705" r:id="rId7"/>
    <p:sldMasterId id="2147483706" r:id="rId8"/>
    <p:sldMasterId id="2147483707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</p:sldIdLst>
  <p:sldSz cy="5143500" cx="9144000"/>
  <p:notesSz cx="6858000" cy="9144000"/>
  <p:embeddedFontLst>
    <p:embeddedFont>
      <p:font typeface="Raleway"/>
      <p:regular r:id="rId50"/>
      <p:bold r:id="rId51"/>
      <p:italic r:id="rId52"/>
      <p:boldItalic r:id="rId53"/>
    </p:embeddedFont>
    <p:embeddedFont>
      <p:font typeface="Economica"/>
      <p:regular r:id="rId54"/>
      <p:bold r:id="rId55"/>
      <p:italic r:id="rId56"/>
      <p:boldItalic r:id="rId57"/>
    </p:embeddedFont>
    <p:embeddedFont>
      <p:font typeface="Lato"/>
      <p:regular r:id="rId58"/>
      <p:bold r:id="rId59"/>
      <p:italic r:id="rId60"/>
      <p:boldItalic r:id="rId61"/>
    </p:embeddedFont>
    <p:embeddedFont>
      <p:font typeface="Book Antiqua"/>
      <p:regular r:id="rId62"/>
      <p:bold r:id="rId63"/>
      <p:italic r:id="rId64"/>
      <p:boldItalic r:id="rId65"/>
    </p:embeddedFont>
    <p:embeddedFont>
      <p:font typeface="Work Sans"/>
      <p:regular r:id="rId66"/>
      <p:bold r:id="rId67"/>
      <p:italic r:id="rId68"/>
      <p:boldItalic r:id="rId69"/>
    </p:embeddedFont>
    <p:embeddedFont>
      <p:font typeface="Work Sans Light"/>
      <p:regular r:id="rId70"/>
      <p:bold r:id="rId71"/>
      <p:italic r:id="rId72"/>
      <p:boldItalic r:id="rId73"/>
    </p:embeddedFont>
    <p:embeddedFont>
      <p:font typeface="Source Sans Pro"/>
      <p:regular r:id="rId74"/>
      <p:bold r:id="rId75"/>
      <p:italic r:id="rId76"/>
      <p:boldItalic r:id="rId77"/>
    </p:embeddedFont>
    <p:embeddedFont>
      <p:font typeface="Open Sans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3D9E320-15BC-4833-8F66-8A8256CBB4B9}">
  <a:tblStyle styleId="{03D9E320-15BC-4833-8F66-8A8256CBB4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80" Type="http://schemas.openxmlformats.org/officeDocument/2006/relationships/font" Target="fonts/OpenSans-italic.fntdata"/><Relationship Id="rId81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WorkSansLight-boldItalic.fntdata"/><Relationship Id="rId72" Type="http://schemas.openxmlformats.org/officeDocument/2006/relationships/font" Target="fonts/WorkSansLight-italic.fntdata"/><Relationship Id="rId31" Type="http://schemas.openxmlformats.org/officeDocument/2006/relationships/slide" Target="slides/slide21.xml"/><Relationship Id="rId75" Type="http://schemas.openxmlformats.org/officeDocument/2006/relationships/font" Target="fonts/SourceSansPro-bold.fntdata"/><Relationship Id="rId30" Type="http://schemas.openxmlformats.org/officeDocument/2006/relationships/slide" Target="slides/slide20.xml"/><Relationship Id="rId74" Type="http://schemas.openxmlformats.org/officeDocument/2006/relationships/font" Target="fonts/SourceSansPro-regular.fntdata"/><Relationship Id="rId33" Type="http://schemas.openxmlformats.org/officeDocument/2006/relationships/slide" Target="slides/slide23.xml"/><Relationship Id="rId77" Type="http://schemas.openxmlformats.org/officeDocument/2006/relationships/font" Target="fonts/SourceSansPro-boldItalic.fntdata"/><Relationship Id="rId32" Type="http://schemas.openxmlformats.org/officeDocument/2006/relationships/slide" Target="slides/slide22.xml"/><Relationship Id="rId76" Type="http://schemas.openxmlformats.org/officeDocument/2006/relationships/font" Target="fonts/SourceSansPro-italic.fntdata"/><Relationship Id="rId35" Type="http://schemas.openxmlformats.org/officeDocument/2006/relationships/slide" Target="slides/slide25.xml"/><Relationship Id="rId79" Type="http://schemas.openxmlformats.org/officeDocument/2006/relationships/font" Target="fonts/OpenSans-bold.fntdata"/><Relationship Id="rId34" Type="http://schemas.openxmlformats.org/officeDocument/2006/relationships/slide" Target="slides/slide24.xml"/><Relationship Id="rId78" Type="http://schemas.openxmlformats.org/officeDocument/2006/relationships/font" Target="fonts/OpenSans-regular.fntdata"/><Relationship Id="rId71" Type="http://schemas.openxmlformats.org/officeDocument/2006/relationships/font" Target="fonts/WorkSansLight-bold.fntdata"/><Relationship Id="rId70" Type="http://schemas.openxmlformats.org/officeDocument/2006/relationships/font" Target="fonts/WorkSansLight-regular.fntdata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62" Type="http://schemas.openxmlformats.org/officeDocument/2006/relationships/font" Target="fonts/BookAntiqua-regular.fntdata"/><Relationship Id="rId61" Type="http://schemas.openxmlformats.org/officeDocument/2006/relationships/font" Target="fonts/Lato-boldItalic.fntdata"/><Relationship Id="rId20" Type="http://schemas.openxmlformats.org/officeDocument/2006/relationships/slide" Target="slides/slide10.xml"/><Relationship Id="rId64" Type="http://schemas.openxmlformats.org/officeDocument/2006/relationships/font" Target="fonts/BookAntiqua-italic.fntdata"/><Relationship Id="rId63" Type="http://schemas.openxmlformats.org/officeDocument/2006/relationships/font" Target="fonts/BookAntiqua-bold.fntdata"/><Relationship Id="rId22" Type="http://schemas.openxmlformats.org/officeDocument/2006/relationships/slide" Target="slides/slide12.xml"/><Relationship Id="rId66" Type="http://schemas.openxmlformats.org/officeDocument/2006/relationships/font" Target="fonts/WorkSans-regular.fntdata"/><Relationship Id="rId21" Type="http://schemas.openxmlformats.org/officeDocument/2006/relationships/slide" Target="slides/slide11.xml"/><Relationship Id="rId65" Type="http://schemas.openxmlformats.org/officeDocument/2006/relationships/font" Target="fonts/BookAntiqua-boldItalic.fntdata"/><Relationship Id="rId24" Type="http://schemas.openxmlformats.org/officeDocument/2006/relationships/slide" Target="slides/slide14.xml"/><Relationship Id="rId68" Type="http://schemas.openxmlformats.org/officeDocument/2006/relationships/font" Target="fonts/WorkSans-italic.fntdata"/><Relationship Id="rId23" Type="http://schemas.openxmlformats.org/officeDocument/2006/relationships/slide" Target="slides/slide13.xml"/><Relationship Id="rId67" Type="http://schemas.openxmlformats.org/officeDocument/2006/relationships/font" Target="fonts/WorkSans-bold.fntdata"/><Relationship Id="rId60" Type="http://schemas.openxmlformats.org/officeDocument/2006/relationships/font" Target="fonts/Lato-italic.fntdata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69" Type="http://schemas.openxmlformats.org/officeDocument/2006/relationships/font" Target="fonts/WorkSans-boldItalic.fntdata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slide" Target="slides/slide19.xml"/><Relationship Id="rId51" Type="http://schemas.openxmlformats.org/officeDocument/2006/relationships/font" Target="fonts/Raleway-bold.fntdata"/><Relationship Id="rId50" Type="http://schemas.openxmlformats.org/officeDocument/2006/relationships/font" Target="fonts/Raleway-regular.fntdata"/><Relationship Id="rId53" Type="http://schemas.openxmlformats.org/officeDocument/2006/relationships/font" Target="fonts/Raleway-boldItalic.fntdata"/><Relationship Id="rId52" Type="http://schemas.openxmlformats.org/officeDocument/2006/relationships/font" Target="fonts/Raleway-italic.fntdata"/><Relationship Id="rId11" Type="http://schemas.openxmlformats.org/officeDocument/2006/relationships/slide" Target="slides/slide1.xml"/><Relationship Id="rId55" Type="http://schemas.openxmlformats.org/officeDocument/2006/relationships/font" Target="fonts/Economica-bold.fntdata"/><Relationship Id="rId10" Type="http://schemas.openxmlformats.org/officeDocument/2006/relationships/notesMaster" Target="notesMasters/notesMaster1.xml"/><Relationship Id="rId54" Type="http://schemas.openxmlformats.org/officeDocument/2006/relationships/font" Target="fonts/Economica-regular.fntdata"/><Relationship Id="rId13" Type="http://schemas.openxmlformats.org/officeDocument/2006/relationships/slide" Target="slides/slide3.xml"/><Relationship Id="rId57" Type="http://schemas.openxmlformats.org/officeDocument/2006/relationships/font" Target="fonts/Economica-boldItalic.fntdata"/><Relationship Id="rId12" Type="http://schemas.openxmlformats.org/officeDocument/2006/relationships/slide" Target="slides/slide2.xml"/><Relationship Id="rId56" Type="http://schemas.openxmlformats.org/officeDocument/2006/relationships/font" Target="fonts/Economica-italic.fntdata"/><Relationship Id="rId15" Type="http://schemas.openxmlformats.org/officeDocument/2006/relationships/slide" Target="slides/slide5.xml"/><Relationship Id="rId59" Type="http://schemas.openxmlformats.org/officeDocument/2006/relationships/font" Target="fonts/Lato-bold.fntdata"/><Relationship Id="rId14" Type="http://schemas.openxmlformats.org/officeDocument/2006/relationships/slide" Target="slides/slide4.xml"/><Relationship Id="rId58" Type="http://schemas.openxmlformats.org/officeDocument/2006/relationships/font" Target="fonts/Lato-regular.fntdata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854df6633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e854df6633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854df6633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e854df6633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854df6633_0_5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854df6633_0_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e854df6633_0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e854df6633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854df6633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e854df6633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e854df6633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e854df6633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854df6633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854df6633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e854df6633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e854df6633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e854df6633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e854df6633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854df6633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854df6633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e854df6633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e854df6633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e854df6633_0_4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e854df6633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854df6633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854df6633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e854df6633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e854df6633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e854df6633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e854df6633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854df6633_0_622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4" name="Google Shape;424;ge854df6633_0_62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5" name="Google Shape;425;ge854df6633_0_6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26" name="Google Shape;426;ge854df6633_0_6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e854df6633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e854df6633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e854df6633_0_6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e854df6633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Multiple Choice Slide. Your current options are: A: A, B: B, C: C, D: D,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e854df6633_0_646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51" name="Google Shape;451;ge854df6633_0_64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52" name="Google Shape;452;ge854df6633_0_6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53" name="Google Shape;453;ge854df6633_0_6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e854df6633_0_6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e854df6633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e854df6633_0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e854df6633_0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e854df6633_0_665:notes"/>
          <p:cNvSpPr txBox="1"/>
          <p:nvPr>
            <p:ph idx="1" type="body"/>
          </p:nvPr>
        </p:nvSpPr>
        <p:spPr>
          <a:xfrm>
            <a:off x="914400" y="4343400"/>
            <a:ext cx="5027700" cy="4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e854df6633_0_665:notes"/>
          <p:cNvSpPr/>
          <p:nvPr>
            <p:ph idx="2" type="sldImg"/>
          </p:nvPr>
        </p:nvSpPr>
        <p:spPr>
          <a:xfrm>
            <a:off x="381250" y="685800"/>
            <a:ext cx="6093900" cy="3427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854df6633_0_4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854df6633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Draggable™ Slide.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e854df6633_0_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e854df6633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Text Slide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To edit the type of question,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e854df6633_0_680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90" name="Google Shape;490;ge854df6633_0_68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91" name="Google Shape;491;ge854df6633_0_6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92" name="Google Shape;492;ge854df6633_0_6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e854df6633_0_692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03" name="Google Shape;503;ge854df6633_0_692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04" name="Google Shape;504;ge854df6633_0_6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05" name="Google Shape;505;ge854df6633_0_6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e854df6633_0_6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e854df6633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Multiple Choice Slide. Your current options are: A: A, B: B, C: C, D: D,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e854df6633_0_705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18" name="Google Shape;518;ge854df6633_0_705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19" name="Google Shape;519;ge854df6633_0_7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0" name="Google Shape;520;ge854df6633_0_7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e854df6633_0_713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27" name="Google Shape;527;ge854df6633_0_713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528" name="Google Shape;528;ge854df6633_0_7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29" name="Google Shape;529;ge854df6633_0_7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e854df6633_0_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e854df6633_0_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e854df6633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e854df6633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854df6633_0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e854df6633_0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854df6633_0_7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e854df6633_0_7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854df6633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e854df6633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854df6633_0_498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2" name="Google Shape;282;ge854df6633_0_498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3" name="Google Shape;283;ge854df6633_0_4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4" name="Google Shape;284;ge854df6633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e854df6633_0_498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854df6633_0_510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95" name="Google Shape;295;ge854df6633_0_510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96" name="Google Shape;296;ge854df6633_0_5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7" name="Google Shape;297;ge854df6633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e854df6633_0_510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54df6633_0_521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07" name="Google Shape;307;ge854df6633_0_521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08" name="Google Shape;308;ge854df6633_0_5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09" name="Google Shape;309;ge854df6633_0_5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e854df6633_0_5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e854df6633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This is a Pear Deck Multiple Choice Slide. Your current options are: A: A, B: B, C: C, D: D,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🍐  To edit the type of question or choices, go back to the "Ask Students a Question" in the Pear Deck sidebar.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854df6633_0_536:notes"/>
          <p:cNvSpPr txBox="1"/>
          <p:nvPr/>
        </p:nvSpPr>
        <p:spPr>
          <a:xfrm>
            <a:off x="3886200" y="8686800"/>
            <a:ext cx="2970300" cy="4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24" name="Google Shape;324;ge854df6633_0_53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25" name="Google Shape;325;ge854df6633_0_5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6" name="Google Shape;326;ge854df6633_0_5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6" name="Google Shape;56;p14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2" name="Google Shape;62;p15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20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" name="Google Shape;88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" name="Google Shape;89;p21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" type="subTitle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3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6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0" name="Google Shape;110;p26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Google Shape;111;p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7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5" name="Google Shape;115;p2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8" name="Google Shape;11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2" name="Google Shape;12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3" name="Google Shape;12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4" name="Google Shape;124;p2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7" name="Google Shape;127;p3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0" name="Google Shape;13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1" name="Google Shape;131;p3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2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3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7" name="Google Shape;137;p3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" name="Google Shape;138;p33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39" name="Google Shape;139;p33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0" name="Google Shape;140;p33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1" name="Google Shape;141;p3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144" name="Google Shape;144;p3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5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35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" name="Google Shape;149;p3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8"/>
          <p:cNvSpPr txBox="1"/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39"/>
          <p:cNvSpPr txBox="1"/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2" name="Google Shape;162;p39"/>
          <p:cNvSpPr txBox="1"/>
          <p:nvPr>
            <p:ph idx="1" type="subTitle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40"/>
          <p:cNvSpPr txBox="1"/>
          <p:nvPr>
            <p:ph idx="1" type="body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i="1" sz="3200"/>
            </a:lvl1pPr>
            <a:lvl2pPr indent="-431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 sz="3200"/>
            </a:lvl2pPr>
            <a:lvl3pPr indent="-431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 sz="3200"/>
            </a:lvl3pPr>
            <a:lvl4pPr indent="-431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i="1" sz="3200"/>
            </a:lvl4pPr>
            <a:lvl5pPr indent="-431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i="1" sz="3200"/>
            </a:lvl5pPr>
            <a:lvl6pPr indent="-431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i="1" sz="3200"/>
            </a:lvl6pPr>
            <a:lvl7pPr indent="-431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i="1" sz="3200"/>
            </a:lvl7pPr>
            <a:lvl8pPr indent="-431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i="1" sz="3200"/>
            </a:lvl8pPr>
            <a:lvl9pPr indent="-431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i="1" sz="3200"/>
            </a:lvl9pPr>
          </a:lstStyle>
          <a:p/>
        </p:txBody>
      </p:sp>
      <p:sp>
        <p:nvSpPr>
          <p:cNvPr id="166" name="Google Shape;166;p40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40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68" name="Google Shape;168;p40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1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2" name="Google Shape;172;p41"/>
          <p:cNvSpPr txBox="1"/>
          <p:nvPr>
            <p:ph idx="1" type="body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/>
        </p:txBody>
      </p:sp>
      <p:sp>
        <p:nvSpPr>
          <p:cNvPr id="173" name="Google Shape;173;p41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42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77" name="Google Shape;177;p42"/>
          <p:cNvSpPr txBox="1"/>
          <p:nvPr>
            <p:ph idx="1" type="body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8" name="Google Shape;178;p42"/>
          <p:cNvSpPr txBox="1"/>
          <p:nvPr>
            <p:ph idx="2" type="body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9" name="Google Shape;179;p42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43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83" name="Google Shape;183;p43"/>
          <p:cNvSpPr txBox="1"/>
          <p:nvPr>
            <p:ph idx="1" type="body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4" name="Google Shape;184;p43"/>
          <p:cNvSpPr txBox="1"/>
          <p:nvPr>
            <p:ph idx="2" type="body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5" name="Google Shape;185;p43"/>
          <p:cNvSpPr txBox="1"/>
          <p:nvPr>
            <p:ph idx="3" type="body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6" name="Google Shape;186;p43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4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90" name="Google Shape;190;p44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5"/>
          <p:cNvSpPr txBox="1"/>
          <p:nvPr>
            <p:ph idx="1" type="body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b="1" sz="1800">
                <a:latin typeface="Work Sans"/>
                <a:ea typeface="Work Sans"/>
                <a:cs typeface="Work Sans"/>
                <a:sym typeface="Work Sans"/>
              </a:defRPr>
            </a:lvl1pPr>
          </a:lstStyle>
          <a:p/>
        </p:txBody>
      </p:sp>
      <p:sp>
        <p:nvSpPr>
          <p:cNvPr id="194" name="Google Shape;194;p45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6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46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reverse">
  <p:cSld name="BLANK_1">
    <p:bg>
      <p:bgPr>
        <a:solidFill>
          <a:srgbClr val="000000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fmla="val 4126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7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3" name="Google Shape;203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4" name="Google Shape;20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1" name="Google Shape;211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2" name="Google Shape;21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5" name="Google Shape;215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8" name="Google Shape;218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9" name="Google Shape;21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2" name="Google Shape;222;p5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3" name="Google Shape;223;p5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4" name="Google Shape;22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7" name="Google Shape;227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0" name="Google Shape;230;p5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1" name="Google Shape;231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34" name="Google Shape;234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5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38" name="Google Shape;238;p5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9" name="Google Shape;239;p5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0" name="Google Shape;240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43" name="Google Shape;243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6" name="Google Shape;246;p5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7" name="Google Shape;24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Source Sans Pro"/>
              <a:buChar char="●"/>
              <a:defRPr sz="18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●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ource Sans Pro"/>
              <a:buChar char="○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Source Sans Pro"/>
              <a:buChar char="■"/>
              <a:defRPr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06" name="Google Shape;106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 txBox="1"/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b="1" sz="40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/>
        </p:txBody>
      </p:sp>
      <p:sp>
        <p:nvSpPr>
          <p:cNvPr id="154" name="Google Shape;154;p37"/>
          <p:cNvSpPr txBox="1"/>
          <p:nvPr>
            <p:ph idx="1" type="body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/>
        </p:txBody>
      </p:sp>
      <p:sp>
        <p:nvSpPr>
          <p:cNvPr id="155" name="Google Shape;155;p37"/>
          <p:cNvSpPr txBox="1"/>
          <p:nvPr>
            <p:ph idx="12" type="sldNum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rtl="0" algn="r">
              <a:buNone/>
              <a:defRPr b="1" sz="1300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7" name="Google Shape;207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8" name="Google Shape;208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://dontchangethislink.peardeckmagic.zone?eyJ0eXBlIjoiZ29vZ2xlLXNsaWRlcy1hZGRvbi1yZXNwb25zZS1mb290ZXIiLCJsYXN0RWRpdGVkQnkiOiIxMTA1MTc3MDk1MDIyMjE3OTE2MzQiLCJwcmVzZW50YXRpb25JZCI6IjFtaEVWYWpFRDEtMm41RlZRMWlRbU8xWUZZU09iZWZHYkNQZ1BvaTdTSkRFIiwiY29udGVudElkIjoiY3VzdG9tLXJlc3BvbnNlLWZyZWVSZXNwb25zZS10ZXh0Iiwic2xpZGVJZCI6ImdlYWVmODkzMDc4XzBfNTcxIiwiY29udGVudEluc3RhbmNlSWQiOiIxbWhFVmFqRUQxLTJuNUZWUTFpUW1PMVlGWVNPYmVmR2JDUGdQb2k3U0pERS9kZjU1NDJkYy05NGNiLTQ5ZDUtODEzYS1iOTkyMWFjMjg4ZDEifQ==pearId=magic-pear-metadata-identifier" TargetMode="External"/><Relationship Id="rId6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kEiLCJCIiwiQyIsIkQiXX0=pearId=magic-pear-shape-identifier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://dontchangethislink.peardeckmagic.zone?eyJ0eXBlIjoiZ29vZ2xlLXNsaWRlcy1hZGRvbi1yZXNwb25zZS1mb290ZXIiLCJsYXN0RWRpdGVkQnkiOiIxMTA1MTc3MDk1MDIyMjE3OTE2MzQiLCJwcmVzZW50YXRpb25JZCI6IjFtaEVWYWpFRDEtMm41RlZRMWlRbU8xWUZZU09iZWZHYkNQZ1BvaTdTSkRFIiwiY29udGVudElkIjoiY3VzdG9tLXJlc3BvbnNlLW11bHRpcGxlQ2hvaWNlIiwic2xpZGVJZCI6ImdlYWVmODkzMDc4XzBfMjgxIiwiY29udGVudEluc3RhbmNlSWQiOiIxbWhFVmFqRUQxLTJuNUZWUTFpUW1PMVlGWVNPYmVmR2JDUGdQb2k3U0pERS9lMTg3ZjE1Mi02OTkyLTQ1ZjEtOWJiMC02MmUyZGFkMmIxNjMifQ==pearId=magic-pear-metadata-identifier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dontchangethislink.peardeckmagic.zone?eyJ0eXBlIjoiZHJhZ2dhYmxlIiwiZHJhZ2dhYmxlcyI6W3siaWQiOiJkcmFnZ2FibGUwIiwidHlwZSI6Imljb24iLCJpY29uIjp7ImlkIjoib2JqZWN0LXJhY2UtY2FyIn0sImNvbG9yIjoiIzBENjlCMiJ9XSwiZHJhZ2dhYmxlU2l6ZSI6MTIuNiwiZW1iZWRkYWJsZVVybCI6Imh0dHBzOi8vIiwiYW5zd2VycyI6W119pearId=magic-pear-shape-identifier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://dontchangethislink.peardeckmagic.zone?eyJ0eXBlIjoiZ29vZ2xlLXNsaWRlcy1hZGRvbi1yZXNwb25zZS1mb290ZXIiLCJsYXN0RWRpdGVkQnkiOiIxMTA1MTc3MDk1MDIyMjE3OTE2MzQiLCJwcmVzZW50YXRpb25JZCI6IjFtaEVWYWpFRDEtMm41RlZRMWlRbU8xWUZZU09iZWZHYkNQZ1BvaTdTSkRFIiwiY29udGVudElkIjoiY3VzdG9tLXJlc3BvbnNlLWRyYWdnYWJsZSIsInNsaWRlSWQiOiJnZWFlZjg5MzA3OF8wXzgzNyIsImNvbnRlbnRJbnN0YW5jZUlkIjoiMW1oRVZhakVEMS0ybjVGVlExaVFtTzFZRllTT2JlZkdiQ1BnUG9pN1NKREUvNDdiN2U4MDEtMzU0Zi00Mjk5LTllMWMtMTRmZjE5NjQ2YjFlIn0=pearId=magic-pear-metadata-identifier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ontchangethislink.peardeckmagic.zone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4" Type="http://schemas.openxmlformats.org/officeDocument/2006/relationships/image" Target="../media/image38.png"/><Relationship Id="rId5" Type="http://schemas.openxmlformats.org/officeDocument/2006/relationships/hyperlink" Target="http://dontchangethislink.peardeckmagic.zone?eyJ0eXBlIjoiZ29vZ2xlLXNsaWRlcy1hZGRvbi1yZXNwb25zZS1mb290ZXIiLCJsYXN0RWRpdGVkQnkiOiIxMTA1MTc3MDk1MDIyMjE3OTE2MzQiLCJwcmVzZW50YXRpb25JZCI6IjFtaEVWYWpFRDEtMm41RlZRMWlRbU8xWUZZU09iZWZHYkNQZ1BvaTdTSkRFIiwiY29udGVudElkIjoiY3VzdG9tLXJlc3BvbnNlLWZyZWVSZXNwb25zZS10ZXh0Iiwic2xpZGVJZCI6ImdlYWVmODkzMDc4XzBfODMzIiwiY29udGVudEluc3RhbmNlSWQiOiIxbWhFVmFqRUQxLTJuNUZWUTFpUW1PMVlGWVNPYmVmR2JDUGdQb2k3U0pERS83YmUzYzFhMi03ZjRkLTRkMmYtOTA0Ni0xMTk5NmFiMmIxODUifQ==pearId=magic-pear-metadata-identifier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kEiLCJCIiwiQyIsIkQiXX0=pearId=magic-pear-shape-identifier" TargetMode="External"/><Relationship Id="rId4" Type="http://schemas.openxmlformats.org/officeDocument/2006/relationships/image" Target="../media/image40.png"/><Relationship Id="rId5" Type="http://schemas.openxmlformats.org/officeDocument/2006/relationships/hyperlink" Target="http://dontchangethislink.peardeckmagic.zone?eyJ0eXBlIjoiZ29vZ2xlLXNsaWRlcy1hZGRvbi1yZXNwb25zZS1mb290ZXIiLCJsYXN0RWRpdGVkQnkiOiIxMTA1MTc3MDk1MDIyMjE3OTE2MzQiLCJwcmVzZW50YXRpb25JZCI6IjFtaEVWYWpFRDEtMm41RlZRMWlRbU8xWUZZU09iZWZHYkNQZ1BvaTdTSkRFIiwiY29udGVudElkIjoiY3VzdG9tLXJlc3BvbnNlLW11bHRpcGxlQ2hvaWNlIiwic2xpZGVJZCI6ImdlYWVmODkzMDc4XzBfMzIxIiwiY29udGVudEluc3RhbmNlSWQiOiIxbWhFVmFqRUQxLTJuNUZWUTFpUW1PMVlGWVNPYmVmR2JDUGdQb2k3U0pERS8xMzQxMDk2OC0yMmZkLTQxNzItYjg5ZC0wOWFjMmUxNjUyMDEifQ==pearId=magic-pear-metadata-identifier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jack.jue@ousd.org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ontchangethislink.peardeckmagic.zone?eyJ0eXBlIjoibXVsdGlwbGVDaG9pY2UiLCJkcmFnZ2FibGVzIjpbeyJpZCI6ImRyYWdnYWJsZTAiLCJ0eXBlIjoiaWNvbiIsImljb24iOnsiaWQiOiJkZWZhdWx0LWNpcmNsZSJ9LCJjb2xvciI6IiNENTFEMjgifV0sImRyYWdnYWJsZVNpemUiOjEyLjU1LCJlbWJlZGRhYmxlVXJsIjoiaHR0cHM6Ly8iLCJhbnN3ZXJzIjpbIkEiLCJCIiwiQyIsIkQiXX0=pearId=magic-pear-shape-identifier" TargetMode="External"/><Relationship Id="rId4" Type="http://schemas.openxmlformats.org/officeDocument/2006/relationships/image" Target="../media/image4.png"/><Relationship Id="rId5" Type="http://schemas.openxmlformats.org/officeDocument/2006/relationships/hyperlink" Target="http://dontchangethislink.peardeckmagic.zone?eyJ0eXBlIjoiZ29vZ2xlLXNsaWRlcy1hZGRvbi1yZXNwb25zZS1mb290ZXIiLCJsYXN0RWRpdGVkQnkiOiIxMTA1MTc3MDk1MDIyMjE3OTE2MzQiLCJwcmVzZW50YXRpb25JZCI6IjFtaEVWYWpFRDEtMm41RlZRMWlRbU8xWUZZU09iZWZHYkNQZ1BvaTdTSkRFIiwiY29udGVudElkIjoiY3VzdG9tLXJlc3BvbnNlLW11bHRpcGxlQ2hvaWNlIiwic2xpZGVJZCI6ImdlYWVmODkzMDc4XzBfMjUwIiwiY29udGVudEluc3RhbmNlSWQiOiIxbWhFVmFqRUQxLTJuNUZWUTFpUW1PMVlGWVNPYmVmR2JDUGdQb2k3U0pERS8yYWU0MTZiOS03ZjUxLTRkN2QtOGZjMS04M2Y2ODljOTQ3ZTUifQ==pearId=magic-pear-metadata-identifie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Lecture is on Peardeck!</a:t>
            </a:r>
            <a:endParaRPr/>
          </a:p>
        </p:txBody>
      </p:sp>
      <p:sp>
        <p:nvSpPr>
          <p:cNvPr id="255" name="Google Shape;255;p6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 to the link posted on the Google Classroom Stream.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When taking notes, tilt your computer screen to half-mast.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400"/>
              <a:t>Open your laptop only when answering Peardeck questions. 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 Jefferson means by this quote?</a:t>
            </a:r>
            <a:endParaRPr/>
          </a:p>
        </p:txBody>
      </p:sp>
      <p:sp>
        <p:nvSpPr>
          <p:cNvPr id="336" name="Google Shape;336;p70"/>
          <p:cNvSpPr txBox="1"/>
          <p:nvPr>
            <p:ph idx="1" type="body"/>
          </p:nvPr>
        </p:nvSpPr>
        <p:spPr>
          <a:xfrm>
            <a:off x="311700" y="1075125"/>
            <a:ext cx="40545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“we have the wolf by the ear, and we can neither hold him, nor safely let him go. justice is in one scale, and self-preservation in the other.”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00"/>
              <a:t>-- Thomas Jefferson discussing slavery, 1820</a:t>
            </a:r>
            <a:endParaRPr sz="1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337" name="Google Shape;337;p7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70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5850" y="1768650"/>
            <a:ext cx="4878150" cy="256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Shameful Compromises</a:t>
            </a:r>
            <a:endParaRPr/>
          </a:p>
        </p:txBody>
      </p:sp>
      <p:sp>
        <p:nvSpPr>
          <p:cNvPr id="345" name="Google Shape;345;p71"/>
          <p:cNvSpPr txBox="1"/>
          <p:nvPr>
            <p:ph idx="1" type="body"/>
          </p:nvPr>
        </p:nvSpPr>
        <p:spPr>
          <a:xfrm>
            <a:off x="311700" y="1225225"/>
            <a:ext cx="4907700" cy="16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⅗ Compromise:</a:t>
            </a:r>
            <a:r>
              <a:rPr lang="en" sz="2000"/>
              <a:t> gave slave states the right to count an enslaved person as three-fifths of a person in order to increase their representation in the House of Representatives (government) but denied any right of citizenship to those enslaved people.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6" name="Google Shape;346;p71"/>
          <p:cNvPicPr preferRelativeResize="0"/>
          <p:nvPr/>
        </p:nvPicPr>
        <p:blipFill rotWithShape="1">
          <a:blip r:embed="rId3">
            <a:alphaModFix/>
          </a:blip>
          <a:srcRect b="0" l="15431" r="14264" t="0"/>
          <a:stretch/>
        </p:blipFill>
        <p:spPr>
          <a:xfrm>
            <a:off x="5568150" y="1555775"/>
            <a:ext cx="3465326" cy="34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2"/>
          <p:cNvSpPr txBox="1"/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					Expansion West</a:t>
            </a:r>
            <a:endParaRPr/>
          </a:p>
        </p:txBody>
      </p:sp>
      <p:sp>
        <p:nvSpPr>
          <p:cNvPr id="352" name="Google Shape;352;p72"/>
          <p:cNvSpPr txBox="1"/>
          <p:nvPr>
            <p:ph idx="1" type="body"/>
          </p:nvPr>
        </p:nvSpPr>
        <p:spPr>
          <a:xfrm>
            <a:off x="5771450" y="831300"/>
            <a:ext cx="3282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As America grew more powerful, it expanded westward, pushing out indigenous people and Europeans. Slavery expanded with it.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For each new state added to the U.S., the balance between free and slave states was precariously kept. 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353" name="Google Shape;35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2325"/>
            <a:ext cx="5560676" cy="37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3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you see the following maps, what do you notice?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wonder?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7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0500"/>
            <a:ext cx="9144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75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Google Shape;37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" y="128588"/>
            <a:ext cx="8610600" cy="488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76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85725"/>
            <a:ext cx="8372475" cy="47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7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75" y="176213"/>
            <a:ext cx="8324850" cy="47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7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13" y="142875"/>
            <a:ext cx="8181975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7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25" y="195263"/>
            <a:ext cx="8058150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2"/>
          <p:cNvSpPr txBox="1"/>
          <p:nvPr>
            <p:ph type="ctrTitle"/>
          </p:nvPr>
        </p:nvSpPr>
        <p:spPr>
          <a:xfrm>
            <a:off x="3044700" y="1444250"/>
            <a:ext cx="34395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Reconstruction and the Freedmen’s Bureau</a:t>
            </a:r>
            <a:endParaRPr/>
          </a:p>
        </p:txBody>
      </p:sp>
      <p:sp>
        <p:nvSpPr>
          <p:cNvPr id="261" name="Google Shape;261;p6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Get ready to fly through 100 years of history.</a:t>
            </a:r>
            <a:endParaRPr sz="25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80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33350"/>
            <a:ext cx="80772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8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4" name="Google Shape;414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100" y="70250"/>
            <a:ext cx="7909875" cy="484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8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Tensions Mount</a:t>
            </a:r>
            <a:endParaRPr/>
          </a:p>
        </p:txBody>
      </p:sp>
      <p:sp>
        <p:nvSpPr>
          <p:cNvPr id="420" name="Google Shape;420;p82"/>
          <p:cNvSpPr txBox="1"/>
          <p:nvPr>
            <p:ph idx="1" type="body"/>
          </p:nvPr>
        </p:nvSpPr>
        <p:spPr>
          <a:xfrm>
            <a:off x="311700" y="1225225"/>
            <a:ext cx="60621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Abolitionists grow supporters in the North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Many efforts to both help and stop enslaved people who fled slavery.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Southern states increasingly accuse government of controlling them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1" name="Google Shape;42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000" y="0"/>
            <a:ext cx="2650001" cy="415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3"/>
          <p:cNvSpPr txBox="1"/>
          <p:nvPr/>
        </p:nvSpPr>
        <p:spPr>
          <a:xfrm>
            <a:off x="685800" y="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Civil War</a:t>
            </a:r>
            <a:endParaRPr/>
          </a:p>
        </p:txBody>
      </p:sp>
      <p:sp>
        <p:nvSpPr>
          <p:cNvPr id="429" name="Google Shape;429;p83"/>
          <p:cNvSpPr txBox="1"/>
          <p:nvPr/>
        </p:nvSpPr>
        <p:spPr>
          <a:xfrm>
            <a:off x="228600" y="685800"/>
            <a:ext cx="86868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86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North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(the Union)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South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(the Confederacy). </a:t>
            </a:r>
            <a:endParaRPr sz="1200"/>
          </a:p>
          <a:p>
            <a:pPr indent="-328612" lvl="0" marL="34131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346D"/>
              </a:buClr>
              <a:buSzPts val="2600"/>
              <a:buFont typeface="Arial"/>
              <a:buChar char="•"/>
            </a:pPr>
            <a:r>
              <a:rPr lang="en" sz="2600"/>
              <a:t>Years of tension about slavery escalated to civil war. The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South refused to </a:t>
            </a:r>
            <a:r>
              <a:rPr lang="en" sz="2600">
                <a:solidFill>
                  <a:srgbClr val="EE346D"/>
                </a:solidFill>
              </a:rPr>
              <a:t>emancipate (free) slaves and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wanted to secede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break apart from the U.S. and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their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own country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/>
          </a:p>
          <a:p>
            <a:pPr indent="-328612" lvl="0" marL="34131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North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wanted to keep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Union 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the country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together.</a:t>
            </a:r>
            <a:endParaRPr sz="1200"/>
          </a:p>
          <a:p>
            <a:pPr indent="-328612" lvl="0" marL="34131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346D"/>
              </a:buClr>
              <a:buSzPts val="2600"/>
              <a:buFont typeface="Arial"/>
              <a:buChar char="•"/>
            </a:pP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Lasted from 1861-1865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>
              <a:solidFill>
                <a:srgbClr val="EE34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8700" y="3214813"/>
            <a:ext cx="1828800" cy="1100137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431" name="Google Shape;431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8300" y="2994775"/>
            <a:ext cx="1828800" cy="1134666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32" name="Google Shape;432;p83"/>
          <p:cNvSpPr txBox="1"/>
          <p:nvPr/>
        </p:nvSpPr>
        <p:spPr>
          <a:xfrm>
            <a:off x="609600" y="404098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Book Antiqua"/>
              <a:buNone/>
            </a:pPr>
            <a:r>
              <a:rPr b="0" i="0" lang="en" sz="44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North      vs.      South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84"/>
          <p:cNvSpPr txBox="1"/>
          <p:nvPr>
            <p:ph type="title"/>
          </p:nvPr>
        </p:nvSpPr>
        <p:spPr>
          <a:xfrm>
            <a:off x="88775" y="410000"/>
            <a:ext cx="38559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Civil War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1861-1865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More than 620,000 people died in the Civil War: America’s bloodiest war.</a:t>
            </a:r>
            <a:endParaRPr sz="2000"/>
          </a:p>
        </p:txBody>
      </p:sp>
      <p:pic>
        <p:nvPicPr>
          <p:cNvPr id="438" name="Google Shape;4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9500" y="3081450"/>
            <a:ext cx="3594500" cy="20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6075" y="2974825"/>
            <a:ext cx="1543431" cy="20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9125" y="0"/>
            <a:ext cx="1814879" cy="29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0000" y="152400"/>
            <a:ext cx="3896725" cy="25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5"/>
          <p:cNvSpPr txBox="1"/>
          <p:nvPr>
            <p:ph type="title"/>
          </p:nvPr>
        </p:nvSpPr>
        <p:spPr>
          <a:xfrm>
            <a:off x="869150" y="847600"/>
            <a:ext cx="7182900" cy="33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What was the Civil War?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A war fought in the 1700s that gave America its independence as a country</a:t>
            </a:r>
            <a:endParaRPr b="0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A war fought between enslaved people and white people in the South</a:t>
            </a:r>
            <a:endParaRPr b="0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A war between the Union and the Confederacy about the institution of slavery</a:t>
            </a:r>
            <a:endParaRPr b="0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A war Abraham Lincoln started about the 12th amendment.</a:t>
            </a:r>
            <a:endParaRPr b="0" sz="2300"/>
          </a:p>
        </p:txBody>
      </p:sp>
      <p:pic>
        <p:nvPicPr>
          <p:cNvPr id="447" name="Google Shape;447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5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6"/>
          <p:cNvSpPr txBox="1"/>
          <p:nvPr/>
        </p:nvSpPr>
        <p:spPr>
          <a:xfrm>
            <a:off x="762000" y="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Emancipation </a:t>
            </a:r>
            <a:endParaRPr/>
          </a:p>
        </p:txBody>
      </p:sp>
      <p:sp>
        <p:nvSpPr>
          <p:cNvPr id="456" name="Google Shape;456;p86"/>
          <p:cNvSpPr txBox="1"/>
          <p:nvPr/>
        </p:nvSpPr>
        <p:spPr>
          <a:xfrm>
            <a:off x="228600" y="628650"/>
            <a:ext cx="576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1312" lvl="0" marL="34131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46D"/>
              </a:buClr>
              <a:buSzPts val="3200"/>
              <a:buFont typeface="Arial"/>
              <a:buChar char="•"/>
            </a:pP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1862 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Abraham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 Lincoln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writes the “Emancipation Proclamation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which would 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free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3200">
                <a:solidFill>
                  <a:srgbClr val="EE346D"/>
                </a:solidFill>
              </a:rPr>
              <a:t>enslaved people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South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ern States. </a:t>
            </a:r>
            <a:endParaRPr/>
          </a:p>
          <a:p>
            <a:pPr indent="-341312" lvl="0" marL="341312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13th Amendment (1865)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the Constitution was passed by Congress which officially</a:t>
            </a:r>
            <a:r>
              <a:rPr b="0" i="0" lang="en" sz="3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 made slavery illegal.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457" name="Google Shape;45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7975" y="737725"/>
            <a:ext cx="2880122" cy="35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7"/>
          <p:cNvSpPr txBox="1"/>
          <p:nvPr>
            <p:ph type="title"/>
          </p:nvPr>
        </p:nvSpPr>
        <p:spPr>
          <a:xfrm>
            <a:off x="161150" y="174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Lincoln Assassination April 14 1865</a:t>
            </a:r>
            <a:endParaRPr/>
          </a:p>
        </p:txBody>
      </p:sp>
      <p:pic>
        <p:nvPicPr>
          <p:cNvPr id="463" name="Google Shape;46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7825"/>
            <a:ext cx="3561300" cy="307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8950" y="1017725"/>
            <a:ext cx="3179050" cy="171047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7"/>
          <p:cNvSpPr txBox="1"/>
          <p:nvPr/>
        </p:nvSpPr>
        <p:spPr>
          <a:xfrm>
            <a:off x="4900700" y="1213200"/>
            <a:ext cx="4369500" cy="15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Lincoln becomes last casualty of the Civil War: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South Surrenders April 9th 1865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Lincoln Shot by John Wilkes Booth April 14 1865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Lincoln Dies April 15th 1865.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Andrew Johnson becomes president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8"/>
          <p:cNvSpPr txBox="1"/>
          <p:nvPr>
            <p:ph type="title"/>
          </p:nvPr>
        </p:nvSpPr>
        <p:spPr>
          <a:xfrm>
            <a:off x="490250" y="450150"/>
            <a:ext cx="7067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America repair itself? What kind of country will America be now?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gets what?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will life be like for African Americans now?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9"/>
          <p:cNvSpPr txBox="1"/>
          <p:nvPr/>
        </p:nvSpPr>
        <p:spPr>
          <a:xfrm>
            <a:off x="228600" y="57150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Reconstruction and the Black South </a:t>
            </a:r>
            <a:endParaRPr/>
          </a:p>
        </p:txBody>
      </p:sp>
      <p:sp>
        <p:nvSpPr>
          <p:cNvPr id="476" name="Google Shape;476;p89"/>
          <p:cNvSpPr txBox="1"/>
          <p:nvPr/>
        </p:nvSpPr>
        <p:spPr>
          <a:xfrm>
            <a:off x="1524000" y="205740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800100"/>
            <a:ext cx="2997993" cy="205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57250"/>
            <a:ext cx="2812256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3200400"/>
            <a:ext cx="2171699" cy="171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67200" y="2914650"/>
            <a:ext cx="2971800" cy="2016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3"/>
          <p:cNvSpPr txBox="1"/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familiar are you with Peardeck?</a:t>
            </a:r>
            <a:endParaRPr/>
          </a:p>
        </p:txBody>
      </p:sp>
      <p:sp>
        <p:nvSpPr>
          <p:cNvPr id="267" name="Google Shape;267;p63"/>
          <p:cNvSpPr txBox="1"/>
          <p:nvPr>
            <p:ph idx="1" type="subTitle"/>
          </p:nvPr>
        </p:nvSpPr>
        <p:spPr>
          <a:xfrm>
            <a:off x="124975" y="3556050"/>
            <a:ext cx="8537100" cy="157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					2				3				4				5</a:t>
            </a:r>
            <a:endParaRPr/>
          </a:p>
        </p:txBody>
      </p:sp>
      <p:sp>
        <p:nvSpPr>
          <p:cNvPr id="268" name="Google Shape;268;p63"/>
          <p:cNvSpPr txBox="1"/>
          <p:nvPr>
            <p:ph idx="2" type="body"/>
          </p:nvPr>
        </p:nvSpPr>
        <p:spPr>
          <a:xfrm>
            <a:off x="81425" y="2961000"/>
            <a:ext cx="8932200" cy="8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2"/>
                </a:solidFill>
              </a:rPr>
              <a:t>What is Peardeck?											Expert Level	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269" name="Google Shape;269;p63"/>
          <p:cNvCxnSpPr>
            <a:stCxn id="267" idx="1"/>
          </p:cNvCxnSpPr>
          <p:nvPr/>
        </p:nvCxnSpPr>
        <p:spPr>
          <a:xfrm>
            <a:off x="124975" y="4343100"/>
            <a:ext cx="8537100" cy="72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0" name="Google Shape;270;p6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3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90"/>
          <p:cNvSpPr txBox="1"/>
          <p:nvPr>
            <p:ph type="title"/>
          </p:nvPr>
        </p:nvSpPr>
        <p:spPr>
          <a:xfrm>
            <a:off x="490250" y="450150"/>
            <a:ext cx="6127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the nation focus on?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supports do the newly freed African American population need?</a:t>
            </a:r>
            <a:endParaRPr/>
          </a:p>
        </p:txBody>
      </p:sp>
      <p:pic>
        <p:nvPicPr>
          <p:cNvPr id="486" name="Google Shape;486;p9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90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91"/>
          <p:cNvSpPr txBox="1"/>
          <p:nvPr/>
        </p:nvSpPr>
        <p:spPr>
          <a:xfrm>
            <a:off x="228600" y="57150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Reconstruction and the Black South </a:t>
            </a:r>
            <a:endParaRPr/>
          </a:p>
        </p:txBody>
      </p:sp>
      <p:sp>
        <p:nvSpPr>
          <p:cNvPr id="495" name="Google Shape;495;p91"/>
          <p:cNvSpPr txBox="1"/>
          <p:nvPr/>
        </p:nvSpPr>
        <p:spPr>
          <a:xfrm>
            <a:off x="1524000" y="205740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800100"/>
            <a:ext cx="2997993" cy="205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857250"/>
            <a:ext cx="2812256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0" y="3200400"/>
            <a:ext cx="2171699" cy="171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67200" y="2914650"/>
            <a:ext cx="2971800" cy="2016919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1"/>
          <p:cNvSpPr txBox="1"/>
          <p:nvPr/>
        </p:nvSpPr>
        <p:spPr>
          <a:xfrm>
            <a:off x="990600" y="857250"/>
            <a:ext cx="7162800" cy="3111000"/>
          </a:xfrm>
          <a:prstGeom prst="rect">
            <a:avLst/>
          </a:prstGeom>
          <a:solidFill>
            <a:schemeClr val="dk1"/>
          </a:solidFill>
          <a:ln cap="flat" cmpd="sng" w="254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b="0" i="0" lang="en" sz="50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Reconstruction is the period right after the war, when the south was being REBUILT.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92"/>
          <p:cNvSpPr txBox="1"/>
          <p:nvPr/>
        </p:nvSpPr>
        <p:spPr>
          <a:xfrm>
            <a:off x="685800" y="-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/>
              <a:t>The Beginning of Reconstruction</a:t>
            </a:r>
            <a:endParaRPr/>
          </a:p>
        </p:txBody>
      </p:sp>
      <p:sp>
        <p:nvSpPr>
          <p:cNvPr id="508" name="Google Shape;508;p92"/>
          <p:cNvSpPr txBox="1"/>
          <p:nvPr/>
        </p:nvSpPr>
        <p:spPr>
          <a:xfrm>
            <a:off x="207325" y="457200"/>
            <a:ext cx="8475600" cy="46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EE346D"/>
                </a:solidFill>
              </a:rPr>
              <a:t>Reconstruction </a:t>
            </a:r>
            <a:r>
              <a:rPr lang="en" sz="2000"/>
              <a:t>lasted roughly </a:t>
            </a:r>
            <a:r>
              <a:rPr lang="en" sz="2000">
                <a:solidFill>
                  <a:srgbClr val="EE346D"/>
                </a:solidFill>
              </a:rPr>
              <a:t>11 years</a:t>
            </a:r>
            <a:r>
              <a:rPr lang="en" sz="2000"/>
              <a:t>. U.S. government held troops in the South to enforce new laws.</a:t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/>
              <a:t>There was not one shared goal of Reconstruction:</a:t>
            </a:r>
            <a:endParaRPr sz="2000"/>
          </a:p>
          <a:p>
            <a:pPr indent="-355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U.S. government</a:t>
            </a:r>
            <a:r>
              <a:rPr lang="en" sz="2000"/>
              <a:t>: rebuild the destroyed South, defeat any remaining resistance. </a:t>
            </a:r>
            <a:endParaRPr sz="2000"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Abolitionists</a:t>
            </a:r>
            <a:r>
              <a:rPr lang="en" sz="2000"/>
              <a:t>: ensure African Americans had equal rights and were protected under the law</a:t>
            </a:r>
            <a:endParaRPr sz="2000"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Most white northerners</a:t>
            </a:r>
            <a:r>
              <a:rPr lang="en" sz="2000"/>
              <a:t>: Make sure South obeyed so the war wasn’t fought for nothing, but get back to life as usual</a:t>
            </a:r>
            <a:endParaRPr sz="2000"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Most white southerners</a:t>
            </a:r>
            <a:r>
              <a:rPr lang="en" sz="2000"/>
              <a:t>: keep the racial structure of power as similar to slavery as possible</a:t>
            </a:r>
            <a:endParaRPr sz="2000"/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b="1" lang="en" sz="2000"/>
              <a:t>Newly freed African Americans</a:t>
            </a:r>
            <a:r>
              <a:rPr lang="en" sz="2000"/>
              <a:t>: Remake life as a free person. Be prosperous, freely use rights as citizens, and live safely.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3"/>
          <p:cNvSpPr txBox="1"/>
          <p:nvPr>
            <p:ph type="title"/>
          </p:nvPr>
        </p:nvSpPr>
        <p:spPr>
          <a:xfrm>
            <a:off x="618500" y="506700"/>
            <a:ext cx="7182900" cy="431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What was the attitude of many white northerners about Reconstruction?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lphaUcPeriod"/>
            </a:pPr>
            <a:r>
              <a:rPr b="0" lang="en" sz="2000"/>
              <a:t>ensure African Americans had equal rights and were protected under the law</a:t>
            </a:r>
            <a:endParaRPr b="0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lphaUcPeriod"/>
            </a:pPr>
            <a:r>
              <a:rPr b="0" lang="en" sz="2000"/>
              <a:t>Make sure South obeyed so the war wasn’t fought for nothing, but get back to life as usual</a:t>
            </a:r>
            <a:endParaRPr b="0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lphaUcPeriod"/>
            </a:pPr>
            <a:r>
              <a:rPr b="0" lang="en" sz="2000"/>
              <a:t>Provide African Americans with everything they would need to be successful</a:t>
            </a:r>
            <a:endParaRPr b="0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lphaUcPeriod"/>
            </a:pPr>
            <a:r>
              <a:rPr b="0" lang="en" sz="2000"/>
              <a:t>Return to slavery</a:t>
            </a:r>
            <a:endParaRPr b="0" sz="2000"/>
          </a:p>
        </p:txBody>
      </p:sp>
      <p:pic>
        <p:nvPicPr>
          <p:cNvPr id="514" name="Google Shape;514;p9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93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94"/>
          <p:cNvSpPr txBox="1"/>
          <p:nvPr/>
        </p:nvSpPr>
        <p:spPr>
          <a:xfrm>
            <a:off x="685800" y="-91678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/>
              <a:t>Reconstruction Amendments</a:t>
            </a:r>
            <a:endParaRPr/>
          </a:p>
        </p:txBody>
      </p:sp>
      <p:sp>
        <p:nvSpPr>
          <p:cNvPr id="523" name="Google Shape;523;p94"/>
          <p:cNvSpPr txBox="1"/>
          <p:nvPr/>
        </p:nvSpPr>
        <p:spPr>
          <a:xfrm>
            <a:off x="70175" y="571500"/>
            <a:ext cx="9073800" cy="2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8612" lvl="0" marL="34131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lang="en" sz="2200"/>
              <a:t>14th Amendment: granted birthright citizenship and equal treatment under the law for all people</a:t>
            </a:r>
            <a:endParaRPr sz="2200"/>
          </a:p>
          <a:p>
            <a:pPr indent="-328612" lvl="0" marL="34131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15th Amendment: Gives voting rights to all citizens, regardless of skin color</a:t>
            </a:r>
            <a:endParaRPr sz="2200"/>
          </a:p>
        </p:txBody>
      </p:sp>
      <p:pic>
        <p:nvPicPr>
          <p:cNvPr id="524" name="Google Shape;52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300" y="1853975"/>
            <a:ext cx="2609350" cy="31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95"/>
          <p:cNvSpPr txBox="1"/>
          <p:nvPr/>
        </p:nvSpPr>
        <p:spPr>
          <a:xfrm>
            <a:off x="685800" y="-91678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Freedm</a:t>
            </a:r>
            <a:r>
              <a:rPr lang="en" sz="3200"/>
              <a:t>e</a:t>
            </a:r>
            <a:r>
              <a:rPr b="0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n’s Bureau</a:t>
            </a:r>
            <a:endParaRPr/>
          </a:p>
        </p:txBody>
      </p:sp>
      <p:sp>
        <p:nvSpPr>
          <p:cNvPr id="532" name="Google Shape;532;p95"/>
          <p:cNvSpPr txBox="1"/>
          <p:nvPr/>
        </p:nvSpPr>
        <p:spPr>
          <a:xfrm>
            <a:off x="3314423" y="571500"/>
            <a:ext cx="5829600" cy="43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8612" lvl="0" marL="34131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•"/>
            </a:pPr>
            <a:r>
              <a:rPr b="0" i="0" lang="en" sz="2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Freedm</a:t>
            </a:r>
            <a:r>
              <a:rPr lang="en" sz="2200"/>
              <a:t>e</a:t>
            </a:r>
            <a:r>
              <a:rPr b="0" i="0" lang="en" sz="2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n’s Bureau was a program </a:t>
            </a:r>
            <a:r>
              <a:rPr b="0" i="0" lang="en" sz="2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set up by</a:t>
            </a:r>
            <a:r>
              <a:rPr b="0" i="0" lang="en" sz="2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0" i="0" lang="en" sz="2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Northern government</a:t>
            </a:r>
            <a:r>
              <a:rPr b="0" i="0" lang="en" sz="2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given the </a:t>
            </a:r>
            <a:r>
              <a:rPr b="0" i="0" lang="en" sz="22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responsibility of helping </a:t>
            </a:r>
            <a:r>
              <a:rPr lang="en" sz="2200">
                <a:solidFill>
                  <a:srgbClr val="EE346D"/>
                </a:solidFill>
              </a:rPr>
              <a:t>African Americans </a:t>
            </a:r>
            <a:r>
              <a:rPr b="0" i="0" lang="en" sz="2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begin life after slavery.</a:t>
            </a:r>
            <a:endParaRPr sz="2200"/>
          </a:p>
          <a:p>
            <a:pPr indent="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0" sz="2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8612" lvl="0" marL="34131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</a:pPr>
            <a:r>
              <a:rPr lang="en" sz="2200"/>
              <a:t>The purpose of the Bureau was to provide food, shelter, clothing, medical services, and land to displaced Southerners, primarily newly freed African Americans.</a:t>
            </a:r>
            <a:endParaRPr sz="2200"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533" name="Google Shape;533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685800"/>
            <a:ext cx="2924172" cy="2002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9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495300" lvl="0" marL="457200" rtl="0" algn="l"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/>
              <a:t>The Freedmen’s Bureau, 1865 - 1872</a:t>
            </a:r>
            <a:endParaRPr/>
          </a:p>
        </p:txBody>
      </p:sp>
      <p:sp>
        <p:nvSpPr>
          <p:cNvPr id="539" name="Google Shape;539;p96"/>
          <p:cNvSpPr txBox="1"/>
          <p:nvPr>
            <p:ph idx="1" type="body"/>
          </p:nvPr>
        </p:nvSpPr>
        <p:spPr>
          <a:xfrm>
            <a:off x="4331500" y="1352650"/>
            <a:ext cx="45537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Bureau established, among other things, schools and hospitals for African Americans throughout the U.S. South.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Bureau also had the goal of redistributing land to newly freed African Americans, but did not have much success.</a:t>
            </a:r>
            <a:endParaRPr/>
          </a:p>
        </p:txBody>
      </p:sp>
      <p:pic>
        <p:nvPicPr>
          <p:cNvPr id="540" name="Google Shape;540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650" y="1625538"/>
            <a:ext cx="3684000" cy="189241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96"/>
          <p:cNvSpPr txBox="1"/>
          <p:nvPr/>
        </p:nvSpPr>
        <p:spPr>
          <a:xfrm>
            <a:off x="115850" y="3517950"/>
            <a:ext cx="377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Freedmen’s Bureau school on St. Helena’s Island, South Carolina, 1866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7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97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3500"/>
              <a:t>How successful was the Freedmen’s Bureau in helping African Americans realize their aspirations?</a:t>
            </a:r>
            <a:endParaRPr sz="35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9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Reconstruction Summary Slide</a:t>
            </a:r>
            <a:endParaRPr/>
          </a:p>
        </p:txBody>
      </p:sp>
      <p:sp>
        <p:nvSpPr>
          <p:cNvPr id="553" name="Google Shape;553;p98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Your group of 4 will: create a google slide that summarizes the key points of today’s lecture!</a:t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/>
          </a:p>
        </p:txBody>
      </p:sp>
      <p:graphicFrame>
        <p:nvGraphicFramePr>
          <p:cNvPr id="554" name="Google Shape;554;p98"/>
          <p:cNvGraphicFramePr/>
          <p:nvPr/>
        </p:nvGraphicFramePr>
        <p:xfrm>
          <a:off x="1012725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{03D9E320-15BC-4833-8F66-8A8256CBB4B9}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Must Haves 3 (B)</a:t>
                      </a:r>
                      <a:endParaRPr sz="2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Amazing 4 (A)</a:t>
                      </a:r>
                      <a:endParaRPr sz="2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Lato"/>
                        <a:buChar char="●"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Accurately presents key points</a:t>
                      </a:r>
                      <a:endParaRPr sz="2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Lato"/>
                        <a:buChar char="●"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Slide is shared with all group members and Jue (</a:t>
                      </a:r>
                      <a:r>
                        <a:rPr lang="en" sz="2000" u="sng">
                          <a:solidFill>
                            <a:schemeClr val="hlink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3"/>
                        </a:rPr>
                        <a:t>jack.jue@ousd.org</a:t>
                      </a: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)</a:t>
                      </a:r>
                      <a:endParaRPr sz="2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556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2000"/>
                        <a:buFont typeface="Lato"/>
                        <a:buChar char="●"/>
                      </a:pPr>
                      <a:r>
                        <a:rPr lang="en" sz="2000">
                          <a:latin typeface="Lato"/>
                          <a:ea typeface="Lato"/>
                          <a:cs typeface="Lato"/>
                          <a:sym typeface="Lato"/>
                        </a:rPr>
                        <a:t>Uses images and appealing slide design</a:t>
                      </a:r>
                      <a:endParaRPr sz="2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You Leave Today</a:t>
            </a:r>
            <a:endParaRPr/>
          </a:p>
        </p:txBody>
      </p:sp>
      <p:sp>
        <p:nvSpPr>
          <p:cNvPr id="560" name="Google Shape;560;p99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Week 2 Feedback Form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1776 - America Founded and Divided</a:t>
            </a:r>
            <a:endParaRPr/>
          </a:p>
        </p:txBody>
      </p:sp>
      <p:sp>
        <p:nvSpPr>
          <p:cNvPr id="277" name="Google Shape;277;p64"/>
          <p:cNvSpPr txBox="1"/>
          <p:nvPr>
            <p:ph idx="1" type="body"/>
          </p:nvPr>
        </p:nvSpPr>
        <p:spPr>
          <a:xfrm>
            <a:off x="311700" y="1225225"/>
            <a:ext cx="4365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2065"/>
              <a:t>13 colonies were deeply divided over slavery</a:t>
            </a:r>
            <a:endParaRPr sz="20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2065"/>
              <a:t>Tension over slavery existed right from the beginning. Slavery ignored in the Constitution, too tense of an issue.</a:t>
            </a:r>
            <a:endParaRPr sz="20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en" sz="2065"/>
              <a:t>Pattern over next 70 years: a series of compromises balancing power between free and slave states.</a:t>
            </a:r>
            <a:endParaRPr sz="20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206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t/>
            </a:r>
            <a:endParaRPr sz="2065"/>
          </a:p>
        </p:txBody>
      </p:sp>
      <p:pic>
        <p:nvPicPr>
          <p:cNvPr id="278" name="Google Shape;27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700" y="1801475"/>
            <a:ext cx="4161901" cy="3032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025" y="0"/>
            <a:ext cx="1746100" cy="17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4C2F4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65"/>
          <p:cNvSpPr txBox="1"/>
          <p:nvPr/>
        </p:nvSpPr>
        <p:spPr>
          <a:xfrm>
            <a:off x="685800" y="171450"/>
            <a:ext cx="77724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FFFF"/>
              </a:buClr>
              <a:buSzPts val="4400"/>
              <a:buFont typeface="Book Antiqua"/>
              <a:buNone/>
            </a:pPr>
            <a:r>
              <a:rPr b="1" i="0" lang="en" sz="4400" u="none">
                <a:solidFill>
                  <a:srgbClr val="CCFFFF"/>
                </a:solidFill>
                <a:latin typeface="Book Antiqua"/>
                <a:ea typeface="Book Antiqua"/>
                <a:cs typeface="Book Antiqua"/>
                <a:sym typeface="Book Antiqua"/>
              </a:rPr>
              <a:t>Economy</a:t>
            </a:r>
            <a:r>
              <a:rPr b="0" i="0" lang="en" sz="4400" u="none">
                <a:solidFill>
                  <a:srgbClr val="CCFFFF"/>
                </a:solidFill>
                <a:latin typeface="Book Antiqua"/>
                <a:ea typeface="Book Antiqua"/>
                <a:cs typeface="Book Antiqua"/>
                <a:sym typeface="Book Antiqua"/>
              </a:rPr>
              <a:t> (North)</a:t>
            </a:r>
            <a:endParaRPr/>
          </a:p>
        </p:txBody>
      </p:sp>
      <p:sp>
        <p:nvSpPr>
          <p:cNvPr id="288" name="Google Shape;288;p65"/>
          <p:cNvSpPr txBox="1"/>
          <p:nvPr/>
        </p:nvSpPr>
        <p:spPr>
          <a:xfrm>
            <a:off x="271200" y="768900"/>
            <a:ext cx="4910400" cy="4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28612" lvl="0" marL="3413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346D"/>
              </a:buClr>
              <a:buSzPts val="3000"/>
              <a:buFont typeface="Book Antiqua"/>
              <a:buChar char="•"/>
            </a:pPr>
            <a:r>
              <a:rPr b="0" i="0" lang="en" sz="3000" u="sng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Industrial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—products,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 such as 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clothes, iron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, 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boats, machines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, and more, were 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made in factories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 which made products. </a:t>
            </a:r>
            <a:endParaRPr sz="3000"/>
          </a:p>
          <a:p>
            <a:pPr indent="-328612" lvl="0" marL="341312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E346D"/>
              </a:buClr>
              <a:buSzPts val="3000"/>
              <a:buFont typeface="Book Antiqua"/>
              <a:buChar char="•"/>
            </a:pP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85% of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 the nation’s 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factories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 were 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in</a:t>
            </a:r>
            <a:r>
              <a:rPr b="0" i="0" lang="en" sz="3000" u="none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 the </a:t>
            </a:r>
            <a:r>
              <a:rPr b="0" i="0" lang="en" sz="30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North.</a:t>
            </a:r>
            <a:endParaRPr sz="3000"/>
          </a:p>
        </p:txBody>
      </p:sp>
      <p:pic>
        <p:nvPicPr>
          <p:cNvPr id="289" name="Google Shape;289;p65"/>
          <p:cNvPicPr preferRelativeResize="0"/>
          <p:nvPr/>
        </p:nvPicPr>
        <p:blipFill rotWithShape="1">
          <a:blip r:embed="rId3">
            <a:alphaModFix/>
          </a:blip>
          <a:srcRect b="49617" l="0" r="0" t="0"/>
          <a:stretch/>
        </p:blipFill>
        <p:spPr>
          <a:xfrm>
            <a:off x="5433225" y="2825675"/>
            <a:ext cx="3546625" cy="210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5900" y="1085850"/>
            <a:ext cx="2714625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65"/>
          <p:cNvSpPr/>
          <p:nvPr/>
        </p:nvSpPr>
        <p:spPr>
          <a:xfrm>
            <a:off x="5181600" y="1166375"/>
            <a:ext cx="990600" cy="1200300"/>
          </a:xfrm>
          <a:prstGeom prst="ellipse">
            <a:avLst/>
          </a:prstGeom>
          <a:solidFill>
            <a:srgbClr val="00B8FF">
              <a:alpha val="0"/>
            </a:srgb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5"/>
          <p:cNvSpPr/>
          <p:nvPr/>
        </p:nvSpPr>
        <p:spPr>
          <a:xfrm>
            <a:off x="6307300" y="1166375"/>
            <a:ext cx="2743200" cy="914400"/>
          </a:xfrm>
          <a:prstGeom prst="ellipse">
            <a:avLst/>
          </a:prstGeom>
          <a:solidFill>
            <a:srgbClr val="00B8FF">
              <a:alpha val="0"/>
            </a:srgb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DDDD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6"/>
          <p:cNvSpPr txBox="1"/>
          <p:nvPr/>
        </p:nvSpPr>
        <p:spPr>
          <a:xfrm>
            <a:off x="685800" y="57150"/>
            <a:ext cx="77724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Book Antiqua"/>
              <a:buNone/>
            </a:pPr>
            <a:r>
              <a:rPr b="1" i="0" lang="en" sz="44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Economy</a:t>
            </a:r>
            <a:r>
              <a:rPr b="0" i="0" lang="en" sz="44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(South)</a:t>
            </a:r>
            <a:endParaRPr/>
          </a:p>
        </p:txBody>
      </p:sp>
      <p:sp>
        <p:nvSpPr>
          <p:cNvPr id="301" name="Google Shape;301;p66"/>
          <p:cNvSpPr txBox="1"/>
          <p:nvPr/>
        </p:nvSpPr>
        <p:spPr>
          <a:xfrm>
            <a:off x="152400" y="800100"/>
            <a:ext cx="52560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1312" lvl="0" marL="34131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46D"/>
              </a:buClr>
              <a:buSzPts val="2800"/>
              <a:buFont typeface="Book Antiqua"/>
              <a:buChar char="•"/>
            </a:pPr>
            <a:r>
              <a:rPr b="0" i="0" lang="en" sz="2800" u="sng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Agricultural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—independent farmers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(not companies)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grew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most of the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crops to </a:t>
            </a:r>
            <a:r>
              <a:rPr b="0" i="1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sell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endParaRPr/>
          </a:p>
          <a:p>
            <a:pPr indent="-341312" lvl="0" marL="341312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EE346D"/>
              </a:buClr>
              <a:buSzPts val="2800"/>
              <a:buFont typeface="Book Antiqua"/>
              <a:buChar char="•"/>
            </a:pP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Cash crops—crops grown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to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sell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rather than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to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use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—were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rice, tobacco, &amp; cotton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endParaRPr/>
          </a:p>
          <a:p>
            <a:pPr indent="-341312" lvl="0" marL="341312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EE346D"/>
              </a:buClr>
              <a:buSzPts val="2800"/>
              <a:buFont typeface="Book Antiqua"/>
              <a:buChar char="•"/>
            </a:pP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Exports—sold cotton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and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other cash crops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to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the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North and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 to </a:t>
            </a:r>
            <a:r>
              <a:rPr b="0" i="0" lang="en" sz="2800" u="none">
                <a:solidFill>
                  <a:srgbClr val="EE346D"/>
                </a:solidFill>
                <a:latin typeface="Book Antiqua"/>
                <a:ea typeface="Book Antiqua"/>
                <a:cs typeface="Book Antiqua"/>
                <a:sym typeface="Book Antiqua"/>
              </a:rPr>
              <a:t>Europe</a:t>
            </a:r>
            <a:r>
              <a:rPr b="0" i="0" lang="en" sz="2800" u="none">
                <a:solidFill>
                  <a:srgbClr val="000000"/>
                </a:solidFill>
                <a:latin typeface="Book Antiqua"/>
                <a:ea typeface="Book Antiqua"/>
                <a:cs typeface="Book Antiqua"/>
                <a:sym typeface="Book Antiqua"/>
              </a:rPr>
              <a:t>.</a:t>
            </a:r>
            <a:endParaRPr/>
          </a:p>
        </p:txBody>
      </p:sp>
      <p:pic>
        <p:nvPicPr>
          <p:cNvPr id="302" name="Google Shape;30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2975" y="2996525"/>
            <a:ext cx="2972850" cy="3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2975" y="1000125"/>
            <a:ext cx="2714625" cy="168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6"/>
          <p:cNvSpPr/>
          <p:nvPr/>
        </p:nvSpPr>
        <p:spPr>
          <a:xfrm>
            <a:off x="6306875" y="1771650"/>
            <a:ext cx="2743200" cy="914400"/>
          </a:xfrm>
          <a:prstGeom prst="ellipse">
            <a:avLst/>
          </a:prstGeom>
          <a:solidFill>
            <a:srgbClr val="00B8FF">
              <a:alpha val="0"/>
            </a:srgb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7"/>
          <p:cNvSpPr txBox="1"/>
          <p:nvPr/>
        </p:nvSpPr>
        <p:spPr>
          <a:xfrm>
            <a:off x="762000" y="-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Slavery</a:t>
            </a:r>
            <a:endParaRPr/>
          </a:p>
        </p:txBody>
      </p:sp>
      <p:sp>
        <p:nvSpPr>
          <p:cNvPr id="312" name="Google Shape;312;p67"/>
          <p:cNvSpPr txBox="1"/>
          <p:nvPr/>
        </p:nvSpPr>
        <p:spPr>
          <a:xfrm>
            <a:off x="0" y="342900"/>
            <a:ext cx="5755200" cy="46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solidFill>
                  <a:srgbClr val="EE346D"/>
                </a:solidFill>
              </a:rPr>
              <a:t>Slavery: </a:t>
            </a:r>
            <a:r>
              <a:rPr lang="en" sz="2600">
                <a:solidFill>
                  <a:schemeClr val="accent1"/>
                </a:solidFill>
              </a:rPr>
              <a:t>legal and economic system where people are treated as property.</a:t>
            </a:r>
            <a:endParaRPr sz="2600"/>
          </a:p>
          <a:p>
            <a:pPr indent="-341312" lvl="0" marL="34131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" sz="2600"/>
              <a:t>The </a:t>
            </a:r>
            <a:r>
              <a:rPr lang="en" sz="2600">
                <a:solidFill>
                  <a:srgbClr val="EE346D"/>
                </a:solidFill>
              </a:rPr>
              <a:t>kidnapping, enslavement, and transport</a:t>
            </a:r>
            <a:r>
              <a:rPr lang="en" sz="2600"/>
              <a:t> of Africans to North America </a:t>
            </a:r>
            <a:r>
              <a:rPr lang="en" sz="2600">
                <a:solidFill>
                  <a:srgbClr val="EE346D"/>
                </a:solidFill>
              </a:rPr>
              <a:t>existed </a:t>
            </a:r>
            <a:r>
              <a:rPr lang="en" sz="2600"/>
              <a:t>for </a:t>
            </a:r>
            <a:r>
              <a:rPr lang="en" sz="2600">
                <a:solidFill>
                  <a:srgbClr val="EE346D"/>
                </a:solidFill>
              </a:rPr>
              <a:t>over 200 years</a:t>
            </a:r>
            <a:r>
              <a:rPr lang="en" sz="2600"/>
              <a:t>. </a:t>
            </a:r>
            <a:r>
              <a:rPr b="0" i="0" lang="en" sz="2600" u="none">
                <a:solidFill>
                  <a:srgbClr val="EE346D"/>
                </a:solidFill>
                <a:latin typeface="Arial"/>
                <a:ea typeface="Arial"/>
                <a:cs typeface="Arial"/>
                <a:sym typeface="Arial"/>
              </a:rPr>
              <a:t>12.5 million Africans</a:t>
            </a:r>
            <a:r>
              <a:rPr b="0" i="0" lang="en" sz="26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had been </a:t>
            </a:r>
            <a:r>
              <a:rPr lang="en" sz="2600"/>
              <a:t>kidnapped and forced into slavery.</a:t>
            </a:r>
            <a:endParaRPr sz="2600"/>
          </a:p>
          <a:p>
            <a:pPr indent="-341312" lvl="0" marL="341312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n" sz="2600">
                <a:solidFill>
                  <a:srgbClr val="EE346D"/>
                </a:solidFill>
              </a:rPr>
              <a:t>Slavery </a:t>
            </a:r>
            <a:r>
              <a:rPr lang="en" sz="2600">
                <a:solidFill>
                  <a:schemeClr val="dk2"/>
                </a:solidFill>
              </a:rPr>
              <a:t>was </a:t>
            </a:r>
            <a:r>
              <a:rPr lang="en" sz="2600">
                <a:solidFill>
                  <a:srgbClr val="EE346D"/>
                </a:solidFill>
              </a:rPr>
              <a:t>built into </a:t>
            </a:r>
            <a:r>
              <a:rPr lang="en" sz="2600">
                <a:solidFill>
                  <a:schemeClr val="dk2"/>
                </a:solidFill>
              </a:rPr>
              <a:t>to</a:t>
            </a:r>
            <a:r>
              <a:rPr lang="en" sz="2600">
                <a:solidFill>
                  <a:srgbClr val="EE346D"/>
                </a:solidFill>
              </a:rPr>
              <a:t> </a:t>
            </a:r>
            <a:r>
              <a:rPr lang="en" sz="2600">
                <a:solidFill>
                  <a:schemeClr val="dk2"/>
                </a:solidFill>
              </a:rPr>
              <a:t>the </a:t>
            </a:r>
            <a:r>
              <a:rPr lang="en" sz="2600">
                <a:solidFill>
                  <a:srgbClr val="EE346D"/>
                </a:solidFill>
              </a:rPr>
              <a:t>economy in</a:t>
            </a:r>
            <a:r>
              <a:rPr lang="en" sz="2600">
                <a:solidFill>
                  <a:schemeClr val="dk2"/>
                </a:solidFill>
              </a:rPr>
              <a:t> the </a:t>
            </a:r>
            <a:r>
              <a:rPr lang="en" sz="2600">
                <a:solidFill>
                  <a:srgbClr val="EE346D"/>
                </a:solidFill>
              </a:rPr>
              <a:t>South</a:t>
            </a:r>
            <a:r>
              <a:rPr lang="en" sz="2600">
                <a:solidFill>
                  <a:schemeClr val="dk2"/>
                </a:solidFill>
              </a:rPr>
              <a:t> because enslaved people offered a source of </a:t>
            </a:r>
            <a:r>
              <a:rPr lang="en" sz="2600">
                <a:solidFill>
                  <a:srgbClr val="EE346D"/>
                </a:solidFill>
              </a:rPr>
              <a:t>free labor</a:t>
            </a:r>
            <a:r>
              <a:rPr lang="en" sz="2600">
                <a:solidFill>
                  <a:schemeClr val="dk2"/>
                </a:solidFill>
              </a:rPr>
              <a:t> to farm cash crops. </a:t>
            </a:r>
            <a:endParaRPr sz="2600">
              <a:solidFill>
                <a:schemeClr val="dk2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</p:txBody>
      </p:sp>
      <p:pic>
        <p:nvPicPr>
          <p:cNvPr id="313" name="Google Shape;31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6929" y="52100"/>
            <a:ext cx="1960425" cy="31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113" y="3303425"/>
            <a:ext cx="3068050" cy="17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8"/>
          <p:cNvSpPr txBox="1"/>
          <p:nvPr>
            <p:ph type="title"/>
          </p:nvPr>
        </p:nvSpPr>
        <p:spPr>
          <a:xfrm>
            <a:off x="869150" y="847600"/>
            <a:ext cx="7182900" cy="33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How was the economy of the South different from the North?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They were the same</a:t>
            </a:r>
            <a:endParaRPr b="0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South built on buying cash crops from the North</a:t>
            </a:r>
            <a:endParaRPr b="0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South built on factory production</a:t>
            </a:r>
            <a:endParaRPr b="0"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Arial"/>
              <a:buAutoNum type="alphaUcPeriod"/>
            </a:pPr>
            <a:r>
              <a:rPr b="0" lang="en" sz="2300"/>
              <a:t>South grew and sold cash crops using slave labor</a:t>
            </a:r>
            <a:endParaRPr b="0" sz="2300"/>
          </a:p>
        </p:txBody>
      </p:sp>
      <p:pic>
        <p:nvPicPr>
          <p:cNvPr id="320" name="Google Shape;320;p6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29125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8">
            <a:hlinkClick r:id="rId5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9"/>
          <p:cNvSpPr txBox="1"/>
          <p:nvPr/>
        </p:nvSpPr>
        <p:spPr>
          <a:xfrm>
            <a:off x="762000" y="-2286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Slavery</a:t>
            </a:r>
            <a:endParaRPr/>
          </a:p>
        </p:txBody>
      </p:sp>
      <p:sp>
        <p:nvSpPr>
          <p:cNvPr id="329" name="Google Shape;329;p69"/>
          <p:cNvSpPr txBox="1"/>
          <p:nvPr/>
        </p:nvSpPr>
        <p:spPr>
          <a:xfrm>
            <a:off x="0" y="543425"/>
            <a:ext cx="5404200" cy="46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EE346D"/>
              </a:solidFill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" sz="2600">
                <a:solidFill>
                  <a:srgbClr val="EE346D"/>
                </a:solidFill>
              </a:rPr>
              <a:t>Enslaved people endured horrific conditions</a:t>
            </a:r>
            <a:r>
              <a:rPr lang="en" sz="2600">
                <a:solidFill>
                  <a:schemeClr val="dk2"/>
                </a:solidFill>
              </a:rPr>
              <a:t>, physical and sexual violence, backbreaking labor, and constant control over every aspect of life.</a:t>
            </a:r>
            <a:endParaRPr sz="2600">
              <a:solidFill>
                <a:schemeClr val="dk2"/>
              </a:solidFill>
            </a:endParaRPr>
          </a:p>
          <a:p>
            <a:pPr indent="-3937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" sz="2600">
                <a:solidFill>
                  <a:srgbClr val="EE346D"/>
                </a:solidFill>
              </a:rPr>
              <a:t>Slavery was justified using white supremacy</a:t>
            </a:r>
            <a:r>
              <a:rPr lang="en" sz="2600">
                <a:solidFill>
                  <a:schemeClr val="dk2"/>
                </a:solidFill>
              </a:rPr>
              <a:t>, the false belief that white people are superior to all others.</a:t>
            </a:r>
            <a:endParaRPr sz="2600"/>
          </a:p>
        </p:txBody>
      </p:sp>
      <p:pic>
        <p:nvPicPr>
          <p:cNvPr id="330" name="Google Shape;33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050" y="2024450"/>
            <a:ext cx="2986676" cy="298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F3F3F3"/>
      </a:lt2>
      <a:accent1>
        <a:srgbClr val="000000"/>
      </a:accent1>
      <a:accent2>
        <a:srgbClr val="666666"/>
      </a:accent2>
      <a:accent3>
        <a:srgbClr val="999999"/>
      </a:accent3>
      <a:accent4>
        <a:srgbClr val="CCCCCC"/>
      </a:accent4>
      <a:accent5>
        <a:srgbClr val="EFEFEF"/>
      </a:accent5>
      <a:accent6>
        <a:srgbClr val="F6B26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