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Economica"/>
      <p:regular r:id="rId21"/>
      <p:bold r:id="rId22"/>
      <p:italic r:id="rId23"/>
      <p:boldItalic r:id="rId24"/>
    </p:embeddedFon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Economica-bold.fntdata"/><Relationship Id="rId21" Type="http://schemas.openxmlformats.org/officeDocument/2006/relationships/font" Target="fonts/Economica-regular.fntdata"/><Relationship Id="rId24" Type="http://schemas.openxmlformats.org/officeDocument/2006/relationships/font" Target="fonts/Economica-boldItalic.fntdata"/><Relationship Id="rId23" Type="http://schemas.openxmlformats.org/officeDocument/2006/relationships/font" Target="fonts/Economica-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a8837d780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ea8837d780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a8837d78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ea8837d78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a8837d78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a8837d78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a8837d780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a8837d780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a8837d78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ea8837d78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a8837d78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a8837d78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ea8837d780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ea8837d780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ea8837d78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ea8837d78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ea8837d780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ea8837d780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a8837d78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ea8837d78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ea8837d780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ea8837d780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ea8837d78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ea8837d78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a8837d78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a8837d78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ea8837d780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ea8837d78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6" name="Google Shape;56;p14"/>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7" name="Google Shape;57;p14"/>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2" name="Google Shape;62;p15"/>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3" name="Google Shape;63;p15"/>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2" name="Google Shape;72;p17"/>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7"/>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80" name="Google Shape;80;p19"/>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 name="Google Shape;8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9" name="Google Shape;89;p21"/>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90" name="Google Shape;90;p21"/>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91" name="Google Shape;9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95" name="Google Shape;9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5"/>
          <p:cNvSpPr txBox="1"/>
          <p:nvPr>
            <p:ph type="title"/>
          </p:nvPr>
        </p:nvSpPr>
        <p:spPr>
          <a:xfrm>
            <a:off x="311700" y="2156100"/>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Our First Unit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Race, Power, and Health: Past and Present</a:t>
            </a:r>
            <a:endParaRPr/>
          </a:p>
        </p:txBody>
      </p:sp>
      <p:pic>
        <p:nvPicPr>
          <p:cNvPr id="108" name="Google Shape;108;p25"/>
          <p:cNvPicPr preferRelativeResize="0"/>
          <p:nvPr/>
        </p:nvPicPr>
        <p:blipFill>
          <a:blip r:embed="rId3">
            <a:alphaModFix/>
          </a:blip>
          <a:stretch>
            <a:fillRect/>
          </a:stretch>
        </p:blipFill>
        <p:spPr>
          <a:xfrm>
            <a:off x="6002450" y="0"/>
            <a:ext cx="3141550" cy="2356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United States began in </a:t>
            </a:r>
            <a:r>
              <a:rPr b="1" lang="en"/>
              <a:t>1776</a:t>
            </a:r>
            <a:endParaRPr b="1"/>
          </a:p>
        </p:txBody>
      </p:sp>
      <p:sp>
        <p:nvSpPr>
          <p:cNvPr id="169" name="Google Shape;169;p3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1776 the English colonies rebelled against England and formed their own government called a democracy. This would become the United States.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A </a:t>
            </a:r>
            <a:r>
              <a:rPr b="1" lang="en"/>
              <a:t>democracy </a:t>
            </a:r>
            <a:r>
              <a:rPr lang="en"/>
              <a:t>is a type of government in which the people choose their leaders.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Declaration of Independence promised “life, liberty, and the pursuit of happiness”.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Nikole Hannah-Jones “Idea of America”</a:t>
            </a:r>
            <a:endParaRPr/>
          </a:p>
        </p:txBody>
      </p:sp>
      <p:sp>
        <p:nvSpPr>
          <p:cNvPr id="175" name="Google Shape;175;p35"/>
          <p:cNvSpPr txBox="1"/>
          <p:nvPr>
            <p:ph idx="1" type="body"/>
          </p:nvPr>
        </p:nvSpPr>
        <p:spPr>
          <a:xfrm>
            <a:off x="311700" y="1225225"/>
            <a:ext cx="65262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Yesterday, we read this!</a:t>
            </a:r>
            <a:endParaRPr sz="2200"/>
          </a:p>
          <a:p>
            <a:pPr indent="0" lvl="0" marL="0" rtl="0" algn="l">
              <a:spcBef>
                <a:spcPts val="1200"/>
              </a:spcBef>
              <a:spcAft>
                <a:spcPts val="0"/>
              </a:spcAft>
              <a:buNone/>
            </a:pPr>
            <a:r>
              <a:rPr lang="en" sz="2200"/>
              <a:t>At first she could not understand why her father celebrated the American flag because of the horrible ways America has treated African Americans.</a:t>
            </a:r>
            <a:endParaRPr sz="2200"/>
          </a:p>
          <a:p>
            <a:pPr indent="0" lvl="0" marL="0" rtl="0" algn="l">
              <a:spcBef>
                <a:spcPts val="1200"/>
              </a:spcBef>
              <a:spcAft>
                <a:spcPts val="1200"/>
              </a:spcAft>
              <a:buNone/>
            </a:pPr>
            <a:r>
              <a:rPr lang="en" sz="2200"/>
              <a:t>But Hannah-Jones learned about the many contributions African Americans have made to the country and to our freedom. </a:t>
            </a:r>
            <a:endParaRPr sz="2200"/>
          </a:p>
        </p:txBody>
      </p:sp>
      <p:pic>
        <p:nvPicPr>
          <p:cNvPr id="176" name="Google Shape;176;p35"/>
          <p:cNvPicPr preferRelativeResize="0"/>
          <p:nvPr/>
        </p:nvPicPr>
        <p:blipFill>
          <a:blip r:embed="rId3">
            <a:alphaModFix/>
          </a:blip>
          <a:stretch>
            <a:fillRect/>
          </a:stretch>
        </p:blipFill>
        <p:spPr>
          <a:xfrm>
            <a:off x="5819148" y="2341125"/>
            <a:ext cx="3324850" cy="2802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animEffect filter="fade" transition="in">
                                      <p:cBhvr>
                                        <p:cTn dur="1000"/>
                                        <p:tgtEl>
                                          <p:spTgt spid="1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animEffect filter="fade" transition="in">
                                      <p:cBhvr>
                                        <p:cTn dur="1000"/>
                                        <p:tgtEl>
                                          <p:spTgt spid="1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animEffect filter="fade" transition="in">
                                      <p:cBhvr>
                                        <p:cTn dur="1000"/>
                                        <p:tgtEl>
                                          <p:spTgt spid="17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Nikole Hannah-Jones “Idea of America”</a:t>
            </a:r>
            <a:endParaRPr/>
          </a:p>
        </p:txBody>
      </p:sp>
      <p:sp>
        <p:nvSpPr>
          <p:cNvPr id="182" name="Google Shape;182;p36"/>
          <p:cNvSpPr txBox="1"/>
          <p:nvPr>
            <p:ph idx="1" type="body"/>
          </p:nvPr>
        </p:nvSpPr>
        <p:spPr>
          <a:xfrm>
            <a:off x="311700" y="1014675"/>
            <a:ext cx="65262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She realized that her father celebrated the flag to honor those contributions. </a:t>
            </a:r>
            <a:endParaRPr sz="2200"/>
          </a:p>
          <a:p>
            <a:pPr indent="0" lvl="0" marL="0" rtl="0" algn="l">
              <a:spcBef>
                <a:spcPts val="1200"/>
              </a:spcBef>
              <a:spcAft>
                <a:spcPts val="0"/>
              </a:spcAft>
              <a:buClr>
                <a:schemeClr val="dk1"/>
              </a:buClr>
              <a:buSzPts val="1100"/>
              <a:buFont typeface="Arial"/>
              <a:buNone/>
            </a:pPr>
            <a:r>
              <a:rPr lang="en" sz="2200"/>
              <a:t>She understood that for her father, the flag was a way to claim a place in American history and to acknowledge that African Americans have made the best of America.</a:t>
            </a:r>
            <a:endParaRPr sz="2200"/>
          </a:p>
          <a:p>
            <a:pPr indent="0" lvl="0" marL="0" rtl="0" algn="l">
              <a:spcBef>
                <a:spcPts val="1200"/>
              </a:spcBef>
              <a:spcAft>
                <a:spcPts val="1200"/>
              </a:spcAft>
              <a:buNone/>
            </a:pPr>
            <a:r>
              <a:t/>
            </a:r>
            <a:endParaRPr sz="2200"/>
          </a:p>
        </p:txBody>
      </p:sp>
      <p:pic>
        <p:nvPicPr>
          <p:cNvPr id="183" name="Google Shape;183;p36"/>
          <p:cNvPicPr preferRelativeResize="0"/>
          <p:nvPr/>
        </p:nvPicPr>
        <p:blipFill>
          <a:blip r:embed="rId3">
            <a:alphaModFix/>
          </a:blip>
          <a:stretch>
            <a:fillRect/>
          </a:stretch>
        </p:blipFill>
        <p:spPr>
          <a:xfrm>
            <a:off x="5819148" y="2341125"/>
            <a:ext cx="3324850" cy="2802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animEffect filter="fade" transition="in">
                                      <p:cBhvr>
                                        <p:cTn dur="1000"/>
                                        <p:tgtEl>
                                          <p:spTgt spid="1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1" st="1"/>
                                            </p:txEl>
                                          </p:spTgt>
                                        </p:tgtEl>
                                        <p:attrNameLst>
                                          <p:attrName>style.visibility</p:attrName>
                                        </p:attrNameLst>
                                      </p:cBhvr>
                                      <p:to>
                                        <p:strVal val="visible"/>
                                      </p:to>
                                    </p:set>
                                    <p:animEffect filter="fade" transition="in">
                                      <p:cBhvr>
                                        <p:cTn dur="1000"/>
                                        <p:tgtEl>
                                          <p:spTgt spid="1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2" st="2"/>
                                            </p:txEl>
                                          </p:spTgt>
                                        </p:tgtEl>
                                        <p:attrNameLst>
                                          <p:attrName>style.visibility</p:attrName>
                                        </p:attrNameLst>
                                      </p:cBhvr>
                                      <p:to>
                                        <p:strVal val="visible"/>
                                      </p:to>
                                    </p:set>
                                    <p:animEffect filter="fade" transition="in">
                                      <p:cBhvr>
                                        <p:cTn dur="1000"/>
                                        <p:tgtEl>
                                          <p:spTgt spid="18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should we think about America?</a:t>
            </a:r>
            <a:endParaRPr/>
          </a:p>
        </p:txBody>
      </p:sp>
      <p:sp>
        <p:nvSpPr>
          <p:cNvPr id="189" name="Google Shape;189;p3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People will tell you what you should believe about America. But ultimately, this is a question only you can answer. We all approach this question with our own experiences and pasts.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8"/>
          <p:cNvPicPr preferRelativeResize="0"/>
          <p:nvPr/>
        </p:nvPicPr>
        <p:blipFill>
          <a:blip r:embed="rId3">
            <a:alphaModFix/>
          </a:blip>
          <a:stretch>
            <a:fillRect/>
          </a:stretch>
        </p:blipFill>
        <p:spPr>
          <a:xfrm>
            <a:off x="6266450" y="912875"/>
            <a:ext cx="3017900" cy="3107675"/>
          </a:xfrm>
          <a:prstGeom prst="rect">
            <a:avLst/>
          </a:prstGeom>
          <a:noFill/>
          <a:ln>
            <a:noFill/>
          </a:ln>
        </p:spPr>
      </p:pic>
      <p:sp>
        <p:nvSpPr>
          <p:cNvPr id="195" name="Google Shape;195;p3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should we think about America?</a:t>
            </a:r>
            <a:endParaRPr/>
          </a:p>
        </p:txBody>
      </p:sp>
      <p:sp>
        <p:nvSpPr>
          <p:cNvPr id="196" name="Google Shape;196;p38"/>
          <p:cNvSpPr txBox="1"/>
          <p:nvPr>
            <p:ph idx="1" type="body"/>
          </p:nvPr>
        </p:nvSpPr>
        <p:spPr>
          <a:xfrm>
            <a:off x="91150" y="1536025"/>
            <a:ext cx="66564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Bored student: “Mr. Jue, I don’t really care about America. It’s whatever.”</a:t>
            </a:r>
            <a:endParaRPr sz="2200"/>
          </a:p>
          <a:p>
            <a:pPr indent="0" lvl="0" marL="0" rtl="0" algn="l">
              <a:spcBef>
                <a:spcPts val="1200"/>
              </a:spcBef>
              <a:spcAft>
                <a:spcPts val="0"/>
              </a:spcAft>
              <a:buNone/>
            </a:pPr>
            <a:r>
              <a:rPr lang="en" sz="2200"/>
              <a:t>Most of us didn’t choose to grow up in America. But as an adult, you can choose anywhere in the world to live. You have this one life. Where you call home matters.</a:t>
            </a:r>
            <a:endParaRPr sz="2200"/>
          </a:p>
          <a:p>
            <a:pPr indent="0" lvl="0" marL="0" rtl="0" algn="l">
              <a:spcBef>
                <a:spcPts val="1200"/>
              </a:spcBef>
              <a:spcAft>
                <a:spcPts val="0"/>
              </a:spcAft>
              <a:buClr>
                <a:schemeClr val="dk1"/>
              </a:buClr>
              <a:buSzPts val="1100"/>
              <a:buFont typeface="Arial"/>
              <a:buNone/>
            </a:pPr>
            <a:r>
              <a:rPr lang="en" sz="2200"/>
              <a:t>So if you are going to stay and live here, you should have an answer to this question. </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animEffect filter="fade" transition="in">
                                      <p:cBhvr>
                                        <p:cTn dur="1000"/>
                                        <p:tgtEl>
                                          <p:spTgt spid="1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xEl>
                                              <p:pRg end="1" st="1"/>
                                            </p:txEl>
                                          </p:spTgt>
                                        </p:tgtEl>
                                        <p:attrNameLst>
                                          <p:attrName>style.visibility</p:attrName>
                                        </p:attrNameLst>
                                      </p:cBhvr>
                                      <p:to>
                                        <p:strVal val="visible"/>
                                      </p:to>
                                    </p:set>
                                    <p:animEffect filter="fade" transition="in">
                                      <p:cBhvr>
                                        <p:cTn dur="1000"/>
                                        <p:tgtEl>
                                          <p:spTgt spid="1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xEl>
                                              <p:pRg end="2" st="2"/>
                                            </p:txEl>
                                          </p:spTgt>
                                        </p:tgtEl>
                                        <p:attrNameLst>
                                          <p:attrName>style.visibility</p:attrName>
                                        </p:attrNameLst>
                                      </p:cBhvr>
                                      <p:to>
                                        <p:strVal val="visible"/>
                                      </p:to>
                                    </p:set>
                                    <p:animEffect filter="fade" transition="in">
                                      <p:cBhvr>
                                        <p:cTn dur="1000"/>
                                        <p:tgtEl>
                                          <p:spTgt spid="1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xEl>
                                              <p:pRg end="3" st="3"/>
                                            </p:txEl>
                                          </p:spTgt>
                                        </p:tgtEl>
                                        <p:attrNameLst>
                                          <p:attrName>style.visibility</p:attrName>
                                        </p:attrNameLst>
                                      </p:cBhvr>
                                      <p:to>
                                        <p:strVal val="visible"/>
                                      </p:to>
                                    </p:set>
                                    <p:animEffect filter="fade" transition="in">
                                      <p:cBhvr>
                                        <p:cTn dur="1000"/>
                                        <p:tgtEl>
                                          <p:spTgt spid="1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xEl>
                                              <p:pRg end="4" st="4"/>
                                            </p:txEl>
                                          </p:spTgt>
                                        </p:tgtEl>
                                        <p:attrNameLst>
                                          <p:attrName>style.visibility</p:attrName>
                                        </p:attrNameLst>
                                      </p:cBhvr>
                                      <p:to>
                                        <p:strVal val="visible"/>
                                      </p:to>
                                    </p:set>
                                    <p:animEffect filter="fade" transition="in">
                                      <p:cBhvr>
                                        <p:cTn dur="1000"/>
                                        <p:tgtEl>
                                          <p:spTgt spid="19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xEl>
                                              <p:pRg end="5" st="5"/>
                                            </p:txEl>
                                          </p:spTgt>
                                        </p:tgtEl>
                                        <p:attrNameLst>
                                          <p:attrName>style.visibility</p:attrName>
                                        </p:attrNameLst>
                                      </p:cBhvr>
                                      <p:to>
                                        <p:strVal val="visible"/>
                                      </p:to>
                                    </p:set>
                                    <p:animEffect filter="fade" transition="in">
                                      <p:cBhvr>
                                        <p:cTn dur="1000"/>
                                        <p:tgtEl>
                                          <p:spTgt spid="19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Ugly Reality of Our Past</a:t>
            </a:r>
            <a:endParaRPr/>
          </a:p>
        </p:txBody>
      </p:sp>
      <p:sp>
        <p:nvSpPr>
          <p:cNvPr id="114" name="Google Shape;114;p2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t>In August of 1619, over 400 years ago, a ship appeared on the horizon of Virginia. It carried 20 kidnapped and enslaved Africans. These human beings were sold to the English colonists. </a:t>
            </a:r>
            <a:endParaRPr sz="2200"/>
          </a:p>
          <a:p>
            <a:pPr indent="0" lvl="0" marL="0" rtl="0" algn="l">
              <a:spcBef>
                <a:spcPts val="1200"/>
              </a:spcBef>
              <a:spcAft>
                <a:spcPts val="1200"/>
              </a:spcAft>
              <a:buNone/>
            </a:pPr>
            <a:r>
              <a:rPr lang="en" sz="2200"/>
              <a:t>The institution of slavery would become the most toxic, destructive, and poisonous legacy in American history. No other event in American history has remained untouched by slavery.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0" st="0"/>
                                            </p:txEl>
                                          </p:spTgt>
                                        </p:tgtEl>
                                        <p:attrNameLst>
                                          <p:attrName>style.visibility</p:attrName>
                                        </p:attrNameLst>
                                      </p:cBhvr>
                                      <p:to>
                                        <p:strVal val="visible"/>
                                      </p:to>
                                    </p:set>
                                    <p:animEffect filter="fade" transition="in">
                                      <p:cBhvr>
                                        <p:cTn dur="1000"/>
                                        <p:tgtEl>
                                          <p:spTgt spid="1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1" st="1"/>
                                            </p:txEl>
                                          </p:spTgt>
                                        </p:tgtEl>
                                        <p:attrNameLst>
                                          <p:attrName>style.visibility</p:attrName>
                                        </p:attrNameLst>
                                      </p:cBhvr>
                                      <p:to>
                                        <p:strVal val="visible"/>
                                      </p:to>
                                    </p:set>
                                    <p:animEffect filter="fade" transition="in">
                                      <p:cBhvr>
                                        <p:cTn dur="1000"/>
                                        <p:tgtEl>
                                          <p:spTgt spid="11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Ugly Reality of Our Present</a:t>
            </a:r>
            <a:endParaRPr/>
          </a:p>
        </p:txBody>
      </p:sp>
      <p:sp>
        <p:nvSpPr>
          <p:cNvPr id="120" name="Google Shape;120;p27"/>
          <p:cNvSpPr txBox="1"/>
          <p:nvPr>
            <p:ph idx="1" type="body"/>
          </p:nvPr>
        </p:nvSpPr>
        <p:spPr>
          <a:xfrm>
            <a:off x="311700" y="109487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The legacy of slavery CONTINUES to shape our country today.  Racism remains a powerful and dangerous force in America and it affects ALL of us.</a:t>
            </a:r>
            <a:endParaRPr sz="2500"/>
          </a:p>
          <a:p>
            <a:pPr indent="0" lvl="0" marL="0" rtl="0" algn="l">
              <a:spcBef>
                <a:spcPts val="1200"/>
              </a:spcBef>
              <a:spcAft>
                <a:spcPts val="0"/>
              </a:spcAft>
              <a:buClr>
                <a:schemeClr val="dk1"/>
              </a:buClr>
              <a:buSzPts val="1100"/>
              <a:buFont typeface="Arial"/>
              <a:buNone/>
            </a:pPr>
            <a:r>
              <a:rPr lang="en" sz="2500"/>
              <a:t>You have learned about racism in many ways in your education. You are on a journey of anti-racism: learning to fight against racism and create a better future.</a:t>
            </a:r>
            <a:endParaRPr sz="2500"/>
          </a:p>
          <a:p>
            <a:pPr indent="0" lvl="0" marL="0" rtl="0" algn="l">
              <a:spcBef>
                <a:spcPts val="1200"/>
              </a:spcBef>
              <a:spcAft>
                <a:spcPts val="0"/>
              </a:spcAft>
              <a:buClr>
                <a:schemeClr val="dk1"/>
              </a:buClr>
              <a:buSzPts val="1100"/>
              <a:buFont typeface="Arial"/>
              <a:buNone/>
            </a:pPr>
            <a:r>
              <a:rPr lang="en" sz="2500"/>
              <a:t>To become better anti-racists, we must understand racism and its history.</a:t>
            </a:r>
            <a:endParaRPr sz="2500"/>
          </a:p>
          <a:p>
            <a:pPr indent="0" lvl="0" marL="0" rtl="0" algn="l">
              <a:spcBef>
                <a:spcPts val="1200"/>
              </a:spcBef>
              <a:spcAft>
                <a:spcPts val="0"/>
              </a:spcAft>
              <a:buClr>
                <a:schemeClr val="dk1"/>
              </a:buClr>
              <a:buSzPts val="1100"/>
              <a:buFont typeface="Arial"/>
              <a:buNone/>
            </a:pPr>
            <a:r>
              <a:t/>
            </a:r>
            <a:endParaRPr sz="2500"/>
          </a:p>
          <a:p>
            <a:pPr indent="0" lvl="0" marL="0" rtl="0" algn="l">
              <a:spcBef>
                <a:spcPts val="1200"/>
              </a:spcBef>
              <a:spcAft>
                <a:spcPts val="1200"/>
              </a:spcAft>
              <a:buNone/>
            </a:pPr>
            <a:r>
              <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10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1000"/>
                                        <p:tgtEl>
                                          <p:spTgt spid="1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animEffect filter="fade" transition="in">
                                      <p:cBhvr>
                                        <p:cTn dur="1000"/>
                                        <p:tgtEl>
                                          <p:spTgt spid="1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animEffect filter="fade" transition="in">
                                      <p:cBhvr>
                                        <p:cTn dur="1000"/>
                                        <p:tgtEl>
                                          <p:spTgt spid="1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animEffect filter="fade" transition="in">
                                      <p:cBhvr>
                                        <p:cTn dur="1000"/>
                                        <p:tgtEl>
                                          <p:spTgt spid="12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8"/>
          <p:cNvSpPr txBox="1"/>
          <p:nvPr>
            <p:ph type="title"/>
          </p:nvPr>
        </p:nvSpPr>
        <p:spPr>
          <a:xfrm>
            <a:off x="311700" y="120325"/>
            <a:ext cx="8520600" cy="4692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QUESTIONS TO THINK ABOUT AS WE READ...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have people with power often assume they are better or superior?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the relationship between power and race?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9"/>
          <p:cNvSpPr txBox="1"/>
          <p:nvPr>
            <p:ph type="title"/>
          </p:nvPr>
        </p:nvSpPr>
        <p:spPr>
          <a:xfrm>
            <a:off x="311700" y="-1011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British Museum Fast Facts</a:t>
            </a:r>
            <a:endParaRPr/>
          </a:p>
        </p:txBody>
      </p:sp>
      <p:sp>
        <p:nvSpPr>
          <p:cNvPr id="131" name="Google Shape;131;p29"/>
          <p:cNvSpPr txBox="1"/>
          <p:nvPr>
            <p:ph idx="1" type="body"/>
          </p:nvPr>
        </p:nvSpPr>
        <p:spPr>
          <a:xfrm>
            <a:off x="182625" y="547225"/>
            <a:ext cx="48615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Our next reading is about the British Museum.</a:t>
            </a:r>
            <a:endParaRPr sz="2200"/>
          </a:p>
          <a:p>
            <a:pPr indent="-368300" lvl="0" marL="457200" rtl="0" algn="l">
              <a:spcBef>
                <a:spcPts val="1200"/>
              </a:spcBef>
              <a:spcAft>
                <a:spcPts val="0"/>
              </a:spcAft>
              <a:buSzPts val="2200"/>
              <a:buChar char="●"/>
            </a:pPr>
            <a:r>
              <a:rPr lang="en" sz="2200"/>
              <a:t>Located in London, England.</a:t>
            </a:r>
            <a:endParaRPr sz="2200"/>
          </a:p>
          <a:p>
            <a:pPr indent="-368300" lvl="0" marL="457200" rtl="0" algn="l">
              <a:spcBef>
                <a:spcPts val="0"/>
              </a:spcBef>
              <a:spcAft>
                <a:spcPts val="0"/>
              </a:spcAft>
              <a:buSzPts val="2200"/>
              <a:buChar char="●"/>
            </a:pPr>
            <a:r>
              <a:rPr lang="en" sz="2200"/>
              <a:t>One of the largest and oldest museums in the world. </a:t>
            </a:r>
            <a:endParaRPr sz="2200"/>
          </a:p>
          <a:p>
            <a:pPr indent="-368300" lvl="0" marL="457200" rtl="0" algn="l">
              <a:spcBef>
                <a:spcPts val="0"/>
              </a:spcBef>
              <a:spcAft>
                <a:spcPts val="0"/>
              </a:spcAft>
              <a:buSzPts val="2200"/>
              <a:buChar char="●"/>
            </a:pPr>
            <a:r>
              <a:rPr lang="en" sz="2200"/>
              <a:t>It has objects from all over the world, many taken by the British Empire during colonialism 200-400 years ago.</a:t>
            </a:r>
            <a:endParaRPr sz="2200"/>
          </a:p>
          <a:p>
            <a:pPr indent="-368300" lvl="0" marL="457200" rtl="0" algn="l">
              <a:spcBef>
                <a:spcPts val="0"/>
              </a:spcBef>
              <a:spcAft>
                <a:spcPts val="0"/>
              </a:spcAft>
              <a:buSzPts val="2200"/>
              <a:buChar char="●"/>
            </a:pPr>
            <a:r>
              <a:rPr lang="en" sz="2200"/>
              <a:t>It was created BEFORE the U.S. was even a country.</a:t>
            </a:r>
            <a:endParaRPr sz="2200"/>
          </a:p>
        </p:txBody>
      </p:sp>
      <p:pic>
        <p:nvPicPr>
          <p:cNvPr id="132" name="Google Shape;132;p29"/>
          <p:cNvPicPr preferRelativeResize="0"/>
          <p:nvPr/>
        </p:nvPicPr>
        <p:blipFill>
          <a:blip r:embed="rId3">
            <a:alphaModFix/>
          </a:blip>
          <a:stretch>
            <a:fillRect/>
          </a:stretch>
        </p:blipFill>
        <p:spPr>
          <a:xfrm>
            <a:off x="5354350" y="2340975"/>
            <a:ext cx="3789650" cy="2842250"/>
          </a:xfrm>
          <a:prstGeom prst="rect">
            <a:avLst/>
          </a:prstGeom>
          <a:noFill/>
          <a:ln>
            <a:noFill/>
          </a:ln>
        </p:spPr>
      </p:pic>
      <p:pic>
        <p:nvPicPr>
          <p:cNvPr id="133" name="Google Shape;133;p29"/>
          <p:cNvPicPr preferRelativeResize="0"/>
          <p:nvPr/>
        </p:nvPicPr>
        <p:blipFill>
          <a:blip r:embed="rId4">
            <a:alphaModFix/>
          </a:blip>
          <a:stretch>
            <a:fillRect/>
          </a:stretch>
        </p:blipFill>
        <p:spPr>
          <a:xfrm>
            <a:off x="5444071" y="0"/>
            <a:ext cx="2448801" cy="3058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xEl>
                                              <p:pRg end="0" st="0"/>
                                            </p:txEl>
                                          </p:spTgt>
                                        </p:tgtEl>
                                        <p:attrNameLst>
                                          <p:attrName>style.visibility</p:attrName>
                                        </p:attrNameLst>
                                      </p:cBhvr>
                                      <p:to>
                                        <p:strVal val="visible"/>
                                      </p:to>
                                    </p:set>
                                    <p:animEffect filter="fade" transition="in">
                                      <p:cBhvr>
                                        <p:cTn dur="1000"/>
                                        <p:tgtEl>
                                          <p:spTgt spid="1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xEl>
                                              <p:pRg end="1" st="1"/>
                                            </p:txEl>
                                          </p:spTgt>
                                        </p:tgtEl>
                                        <p:attrNameLst>
                                          <p:attrName>style.visibility</p:attrName>
                                        </p:attrNameLst>
                                      </p:cBhvr>
                                      <p:to>
                                        <p:strVal val="visible"/>
                                      </p:to>
                                    </p:set>
                                    <p:animEffect filter="fade" transition="in">
                                      <p:cBhvr>
                                        <p:cTn dur="1000"/>
                                        <p:tgtEl>
                                          <p:spTgt spid="1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xEl>
                                              <p:pRg end="2" st="2"/>
                                            </p:txEl>
                                          </p:spTgt>
                                        </p:tgtEl>
                                        <p:attrNameLst>
                                          <p:attrName>style.visibility</p:attrName>
                                        </p:attrNameLst>
                                      </p:cBhvr>
                                      <p:to>
                                        <p:strVal val="visible"/>
                                      </p:to>
                                    </p:set>
                                    <p:animEffect filter="fade" transition="in">
                                      <p:cBhvr>
                                        <p:cTn dur="1000"/>
                                        <p:tgtEl>
                                          <p:spTgt spid="1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xEl>
                                              <p:pRg end="3" st="3"/>
                                            </p:txEl>
                                          </p:spTgt>
                                        </p:tgtEl>
                                        <p:attrNameLst>
                                          <p:attrName>style.visibility</p:attrName>
                                        </p:attrNameLst>
                                      </p:cBhvr>
                                      <p:to>
                                        <p:strVal val="visible"/>
                                      </p:to>
                                    </p:set>
                                    <p:animEffect filter="fade" transition="in">
                                      <p:cBhvr>
                                        <p:cTn dur="1000"/>
                                        <p:tgtEl>
                                          <p:spTgt spid="13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xEl>
                                              <p:pRg end="4" st="4"/>
                                            </p:txEl>
                                          </p:spTgt>
                                        </p:tgtEl>
                                        <p:attrNameLst>
                                          <p:attrName>style.visibility</p:attrName>
                                        </p:attrNameLst>
                                      </p:cBhvr>
                                      <p:to>
                                        <p:strVal val="visible"/>
                                      </p:to>
                                    </p:set>
                                    <p:animEffect filter="fade" transition="in">
                                      <p:cBhvr>
                                        <p:cTn dur="1000"/>
                                        <p:tgtEl>
                                          <p:spTgt spid="13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Connecting Yesterday to Today</a:t>
            </a:r>
            <a:endParaRPr/>
          </a:p>
        </p:txBody>
      </p:sp>
      <p:sp>
        <p:nvSpPr>
          <p:cNvPr id="139" name="Google Shape;139;p30"/>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Yesterday, we discussed the way </a:t>
            </a:r>
            <a:r>
              <a:rPr b="1" lang="en" sz="2400"/>
              <a:t>power can lead to feelings of superiority and entitlement</a:t>
            </a:r>
            <a:r>
              <a:rPr lang="en" sz="2400"/>
              <a:t>. We can come to believe the inequalities we see around us are ‘natural’ and supposed to be this way--even though they were created by human beings!</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Race is a tool that has been used by the powerful to dehumanize, control, and justify their power. </a:t>
            </a:r>
            <a:endParaRPr b="1" sz="2400"/>
          </a:p>
          <a:p>
            <a:pPr indent="0" lvl="0" marL="0" rtl="0" algn="l">
              <a:spcBef>
                <a:spcPts val="1200"/>
              </a:spcBef>
              <a:spcAft>
                <a:spcPts val="1200"/>
              </a:spcAft>
              <a:buNone/>
            </a:pPr>
            <a:r>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animEffect filter="fade" transition="in">
                                      <p:cBhvr>
                                        <p:cTn dur="1000"/>
                                        <p:tgtEl>
                                          <p:spTgt spid="1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animEffect filter="fade" transition="in">
                                      <p:cBhvr>
                                        <p:cTn dur="1000"/>
                                        <p:tgtEl>
                                          <p:spTgt spid="1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animEffect filter="fade" transition="in">
                                      <p:cBhvr>
                                        <p:cTn dur="1000"/>
                                        <p:tgtEl>
                                          <p:spTgt spid="1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3" st="3"/>
                                            </p:txEl>
                                          </p:spTgt>
                                        </p:tgtEl>
                                        <p:attrNameLst>
                                          <p:attrName>style.visibility</p:attrName>
                                        </p:attrNameLst>
                                      </p:cBhvr>
                                      <p:to>
                                        <p:strVal val="visible"/>
                                      </p:to>
                                    </p:set>
                                    <p:animEffect filter="fade" transition="in">
                                      <p:cBhvr>
                                        <p:cTn dur="1000"/>
                                        <p:tgtEl>
                                          <p:spTgt spid="13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Connecting Yesterday to Today</a:t>
            </a:r>
            <a:endParaRPr/>
          </a:p>
        </p:txBody>
      </p:sp>
      <p:sp>
        <p:nvSpPr>
          <p:cNvPr id="145" name="Google Shape;145;p31"/>
          <p:cNvSpPr txBox="1"/>
          <p:nvPr>
            <p:ph idx="1" type="body"/>
          </p:nvPr>
        </p:nvSpPr>
        <p:spPr>
          <a:xfrm>
            <a:off x="182600" y="1096150"/>
            <a:ext cx="8520600" cy="110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Today, we will read an article about how race has been used as a tool of power.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pic>
        <p:nvPicPr>
          <p:cNvPr id="146" name="Google Shape;146;p31"/>
          <p:cNvPicPr preferRelativeResize="0"/>
          <p:nvPr/>
        </p:nvPicPr>
        <p:blipFill>
          <a:blip r:embed="rId3">
            <a:alphaModFix/>
          </a:blip>
          <a:stretch>
            <a:fillRect/>
          </a:stretch>
        </p:blipFill>
        <p:spPr>
          <a:xfrm>
            <a:off x="5819148" y="2341125"/>
            <a:ext cx="3324850" cy="2802375"/>
          </a:xfrm>
          <a:prstGeom prst="rect">
            <a:avLst/>
          </a:prstGeom>
          <a:noFill/>
          <a:ln>
            <a:noFill/>
          </a:ln>
        </p:spPr>
      </p:pic>
      <p:sp>
        <p:nvSpPr>
          <p:cNvPr id="147" name="Google Shape;147;p31"/>
          <p:cNvSpPr txBox="1"/>
          <p:nvPr/>
        </p:nvSpPr>
        <p:spPr>
          <a:xfrm>
            <a:off x="182600" y="2242300"/>
            <a:ext cx="6225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chemeClr val="dk1"/>
                </a:solidFill>
                <a:latin typeface="Open Sans"/>
                <a:ea typeface="Open Sans"/>
                <a:cs typeface="Open Sans"/>
                <a:sym typeface="Open Sans"/>
              </a:rPr>
              <a:t>We will learn about a writer’s own relationship with American history, and then we will begin to think about our own.</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2400">
              <a:solidFill>
                <a:schemeClr val="dk1"/>
              </a:solidFill>
              <a:latin typeface="Open Sans"/>
              <a:ea typeface="Open Sans"/>
              <a:cs typeface="Open Sans"/>
              <a:sym typeface="Open Sans"/>
            </a:endParaRPr>
          </a:p>
          <a:p>
            <a:pPr indent="457200" lvl="0" marL="1828800" rtl="0" algn="l">
              <a:lnSpc>
                <a:spcPct val="115000"/>
              </a:lnSpc>
              <a:spcBef>
                <a:spcPts val="1200"/>
              </a:spcBef>
              <a:spcAft>
                <a:spcPts val="0"/>
              </a:spcAft>
              <a:buNone/>
            </a:pPr>
            <a:r>
              <a:rPr lang="en" sz="2400">
                <a:solidFill>
                  <a:schemeClr val="dk1"/>
                </a:solidFill>
                <a:latin typeface="Open Sans"/>
                <a:ea typeface="Open Sans"/>
                <a:cs typeface="Open Sans"/>
                <a:sym typeface="Open Sans"/>
              </a:rPr>
              <a:t>Nikole Hannah-Jones</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24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2"/>
          <p:cNvSpPr txBox="1"/>
          <p:nvPr>
            <p:ph type="title"/>
          </p:nvPr>
        </p:nvSpPr>
        <p:spPr>
          <a:xfrm>
            <a:off x="311700" y="-55050"/>
            <a:ext cx="87621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400"/>
              <a:t>Turn and Talk: What do you know about the founding of America?</a:t>
            </a:r>
            <a:endParaRPr sz="3400"/>
          </a:p>
        </p:txBody>
      </p:sp>
      <p:sp>
        <p:nvSpPr>
          <p:cNvPr id="153" name="Google Shape;153;p3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32"/>
          <p:cNvPicPr preferRelativeResize="0"/>
          <p:nvPr/>
        </p:nvPicPr>
        <p:blipFill>
          <a:blip r:embed="rId3">
            <a:alphaModFix/>
          </a:blip>
          <a:stretch>
            <a:fillRect/>
          </a:stretch>
        </p:blipFill>
        <p:spPr>
          <a:xfrm>
            <a:off x="0" y="2294450"/>
            <a:ext cx="4622126" cy="2849050"/>
          </a:xfrm>
          <a:prstGeom prst="rect">
            <a:avLst/>
          </a:prstGeom>
          <a:noFill/>
          <a:ln>
            <a:noFill/>
          </a:ln>
        </p:spPr>
      </p:pic>
      <p:pic>
        <p:nvPicPr>
          <p:cNvPr id="155" name="Google Shape;155;p32"/>
          <p:cNvPicPr preferRelativeResize="0"/>
          <p:nvPr/>
        </p:nvPicPr>
        <p:blipFill>
          <a:blip r:embed="rId4">
            <a:alphaModFix/>
          </a:blip>
          <a:stretch>
            <a:fillRect/>
          </a:stretch>
        </p:blipFill>
        <p:spPr>
          <a:xfrm>
            <a:off x="5613245" y="2815400"/>
            <a:ext cx="3530748" cy="2328100"/>
          </a:xfrm>
          <a:prstGeom prst="rect">
            <a:avLst/>
          </a:prstGeom>
          <a:noFill/>
          <a:ln>
            <a:noFill/>
          </a:ln>
        </p:spPr>
      </p:pic>
      <p:pic>
        <p:nvPicPr>
          <p:cNvPr id="156" name="Google Shape;156;p32"/>
          <p:cNvPicPr preferRelativeResize="0"/>
          <p:nvPr/>
        </p:nvPicPr>
        <p:blipFill>
          <a:blip r:embed="rId5">
            <a:alphaModFix/>
          </a:blip>
          <a:stretch>
            <a:fillRect/>
          </a:stretch>
        </p:blipFill>
        <p:spPr>
          <a:xfrm>
            <a:off x="3715750" y="776250"/>
            <a:ext cx="4199466" cy="236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3"/>
          <p:cNvSpPr txBox="1"/>
          <p:nvPr>
            <p:ph type="title"/>
          </p:nvPr>
        </p:nvSpPr>
        <p:spPr>
          <a:xfrm>
            <a:off x="171325"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Slavery in what is now America began in </a:t>
            </a:r>
            <a:r>
              <a:rPr b="1" lang="en"/>
              <a:t>1619</a:t>
            </a:r>
            <a:r>
              <a:rPr lang="en"/>
              <a:t>. </a:t>
            </a:r>
            <a:endParaRPr/>
          </a:p>
        </p:txBody>
      </p:sp>
      <p:sp>
        <p:nvSpPr>
          <p:cNvPr id="162" name="Google Shape;162;p33"/>
          <p:cNvSpPr txBox="1"/>
          <p:nvPr>
            <p:ph idx="1" type="body"/>
          </p:nvPr>
        </p:nvSpPr>
        <p:spPr>
          <a:xfrm>
            <a:off x="311700" y="1225225"/>
            <a:ext cx="41400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was a time when the East coast was been invaded and colonized (settled) by Europeans, mostly the British (same as English). They began to kidnap and enslave Africans to develop the colonies.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The United States would not be created for another 150 years. </a:t>
            </a:r>
            <a:endParaRPr/>
          </a:p>
        </p:txBody>
      </p:sp>
      <p:pic>
        <p:nvPicPr>
          <p:cNvPr id="163" name="Google Shape;163;p33"/>
          <p:cNvPicPr preferRelativeResize="0"/>
          <p:nvPr/>
        </p:nvPicPr>
        <p:blipFill>
          <a:blip r:embed="rId3">
            <a:alphaModFix/>
          </a:blip>
          <a:stretch>
            <a:fillRect/>
          </a:stretch>
        </p:blipFill>
        <p:spPr>
          <a:xfrm>
            <a:off x="4451700" y="792451"/>
            <a:ext cx="4692300" cy="4351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